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7"/>
  </p:notesMasterIdLst>
  <p:sldIdLst>
    <p:sldId id="500" r:id="rId2"/>
    <p:sldId id="374" r:id="rId3"/>
    <p:sldId id="300" r:id="rId4"/>
    <p:sldId id="301" r:id="rId5"/>
    <p:sldId id="302" r:id="rId6"/>
    <p:sldId id="303" r:id="rId7"/>
    <p:sldId id="305" r:id="rId8"/>
    <p:sldId id="502" r:id="rId9"/>
    <p:sldId id="376" r:id="rId10"/>
    <p:sldId id="327" r:id="rId11"/>
    <p:sldId id="328" r:id="rId12"/>
    <p:sldId id="329" r:id="rId13"/>
    <p:sldId id="330" r:id="rId14"/>
    <p:sldId id="331" r:id="rId15"/>
    <p:sldId id="332" r:id="rId16"/>
    <p:sldId id="333" r:id="rId17"/>
    <p:sldId id="317" r:id="rId18"/>
    <p:sldId id="318" r:id="rId19"/>
    <p:sldId id="319" r:id="rId20"/>
    <p:sldId id="320" r:id="rId21"/>
    <p:sldId id="321" r:id="rId22"/>
    <p:sldId id="322" r:id="rId23"/>
    <p:sldId id="323" r:id="rId24"/>
    <p:sldId id="324" r:id="rId25"/>
    <p:sldId id="325" r:id="rId26"/>
    <p:sldId id="326" r:id="rId27"/>
    <p:sldId id="358" r:id="rId28"/>
    <p:sldId id="359" r:id="rId29"/>
    <p:sldId id="360" r:id="rId30"/>
    <p:sldId id="361" r:id="rId31"/>
    <p:sldId id="362" r:id="rId32"/>
    <p:sldId id="346" r:id="rId33"/>
    <p:sldId id="347" r:id="rId34"/>
    <p:sldId id="348" r:id="rId35"/>
    <p:sldId id="349" r:id="rId36"/>
    <p:sldId id="350" r:id="rId37"/>
    <p:sldId id="351" r:id="rId38"/>
    <p:sldId id="518" r:id="rId39"/>
    <p:sldId id="519" r:id="rId40"/>
    <p:sldId id="584" r:id="rId41"/>
    <p:sldId id="585" r:id="rId42"/>
    <p:sldId id="586" r:id="rId43"/>
    <p:sldId id="587" r:id="rId44"/>
    <p:sldId id="588" r:id="rId45"/>
    <p:sldId id="589" r:id="rId46"/>
    <p:sldId id="590" r:id="rId47"/>
    <p:sldId id="591" r:id="rId48"/>
    <p:sldId id="592" r:id="rId49"/>
    <p:sldId id="520" r:id="rId50"/>
    <p:sldId id="521" r:id="rId51"/>
    <p:sldId id="522" r:id="rId52"/>
    <p:sldId id="523" r:id="rId53"/>
    <p:sldId id="524" r:id="rId54"/>
    <p:sldId id="525" r:id="rId55"/>
    <p:sldId id="526" r:id="rId56"/>
    <p:sldId id="527" r:id="rId57"/>
    <p:sldId id="528" r:id="rId58"/>
    <p:sldId id="529" r:id="rId59"/>
    <p:sldId id="530" r:id="rId60"/>
    <p:sldId id="531" r:id="rId61"/>
    <p:sldId id="532" r:id="rId62"/>
    <p:sldId id="533" r:id="rId63"/>
    <p:sldId id="534" r:id="rId64"/>
    <p:sldId id="535" r:id="rId65"/>
    <p:sldId id="536" r:id="rId66"/>
    <p:sldId id="537" r:id="rId67"/>
    <p:sldId id="538" r:id="rId68"/>
    <p:sldId id="539" r:id="rId69"/>
    <p:sldId id="540" r:id="rId70"/>
    <p:sldId id="541" r:id="rId71"/>
    <p:sldId id="542" r:id="rId72"/>
    <p:sldId id="543" r:id="rId73"/>
    <p:sldId id="544" r:id="rId74"/>
    <p:sldId id="545" r:id="rId75"/>
    <p:sldId id="546" r:id="rId76"/>
    <p:sldId id="547" r:id="rId77"/>
    <p:sldId id="379" r:id="rId78"/>
    <p:sldId id="593" r:id="rId79"/>
    <p:sldId id="594" r:id="rId80"/>
    <p:sldId id="595" r:id="rId81"/>
    <p:sldId id="596" r:id="rId82"/>
    <p:sldId id="597" r:id="rId83"/>
    <p:sldId id="598" r:id="rId84"/>
    <p:sldId id="599" r:id="rId85"/>
    <p:sldId id="600" r:id="rId86"/>
    <p:sldId id="601" r:id="rId87"/>
    <p:sldId id="602" r:id="rId88"/>
    <p:sldId id="363" r:id="rId89"/>
    <p:sldId id="364" r:id="rId90"/>
    <p:sldId id="365" r:id="rId91"/>
    <p:sldId id="366" r:id="rId92"/>
    <p:sldId id="367" r:id="rId93"/>
    <p:sldId id="368" r:id="rId94"/>
    <p:sldId id="369" r:id="rId95"/>
    <p:sldId id="370" r:id="rId96"/>
    <p:sldId id="371" r:id="rId97"/>
    <p:sldId id="372" r:id="rId98"/>
    <p:sldId id="405" r:id="rId99"/>
    <p:sldId id="406" r:id="rId100"/>
    <p:sldId id="407" r:id="rId101"/>
    <p:sldId id="408" r:id="rId102"/>
    <p:sldId id="409" r:id="rId103"/>
    <p:sldId id="410" r:id="rId104"/>
    <p:sldId id="411" r:id="rId105"/>
    <p:sldId id="412" r:id="rId106"/>
    <p:sldId id="413" r:id="rId107"/>
    <p:sldId id="414" r:id="rId108"/>
    <p:sldId id="415" r:id="rId109"/>
    <p:sldId id="416" r:id="rId110"/>
    <p:sldId id="417" r:id="rId111"/>
    <p:sldId id="418" r:id="rId112"/>
    <p:sldId id="419" r:id="rId113"/>
    <p:sldId id="420" r:id="rId114"/>
    <p:sldId id="421" r:id="rId115"/>
    <p:sldId id="422" r:id="rId116"/>
    <p:sldId id="423" r:id="rId117"/>
    <p:sldId id="424" r:id="rId118"/>
    <p:sldId id="425" r:id="rId119"/>
    <p:sldId id="426" r:id="rId120"/>
    <p:sldId id="427" r:id="rId121"/>
    <p:sldId id="428" r:id="rId122"/>
    <p:sldId id="429" r:id="rId123"/>
    <p:sldId id="430" r:id="rId124"/>
    <p:sldId id="431" r:id="rId125"/>
    <p:sldId id="432" r:id="rId126"/>
    <p:sldId id="433" r:id="rId127"/>
    <p:sldId id="434" r:id="rId128"/>
    <p:sldId id="435" r:id="rId129"/>
    <p:sldId id="548" r:id="rId130"/>
    <p:sldId id="549" r:id="rId131"/>
    <p:sldId id="550" r:id="rId132"/>
    <p:sldId id="551" r:id="rId133"/>
    <p:sldId id="552" r:id="rId134"/>
    <p:sldId id="553" r:id="rId135"/>
    <p:sldId id="554" r:id="rId136"/>
    <p:sldId id="555" r:id="rId137"/>
    <p:sldId id="556" r:id="rId138"/>
    <p:sldId id="557" r:id="rId139"/>
    <p:sldId id="558" r:id="rId140"/>
    <p:sldId id="559" r:id="rId141"/>
    <p:sldId id="560" r:id="rId142"/>
    <p:sldId id="561" r:id="rId143"/>
    <p:sldId id="562" r:id="rId144"/>
    <p:sldId id="563" r:id="rId145"/>
    <p:sldId id="564" r:id="rId146"/>
    <p:sldId id="565" r:id="rId147"/>
    <p:sldId id="566" r:id="rId148"/>
    <p:sldId id="567" r:id="rId149"/>
    <p:sldId id="568" r:id="rId150"/>
    <p:sldId id="569" r:id="rId151"/>
    <p:sldId id="570" r:id="rId152"/>
    <p:sldId id="571" r:id="rId153"/>
    <p:sldId id="572" r:id="rId154"/>
    <p:sldId id="573" r:id="rId155"/>
    <p:sldId id="574" r:id="rId156"/>
    <p:sldId id="575" r:id="rId157"/>
    <p:sldId id="576" r:id="rId158"/>
    <p:sldId id="577" r:id="rId159"/>
    <p:sldId id="578" r:id="rId160"/>
    <p:sldId id="579" r:id="rId161"/>
    <p:sldId id="580" r:id="rId162"/>
    <p:sldId id="581" r:id="rId163"/>
    <p:sldId id="582" r:id="rId164"/>
    <p:sldId id="583" r:id="rId165"/>
    <p:sldId id="501" r:id="rId16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0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439C2-9113-C540-ACF7-A941A86C28FD}" type="datetimeFigureOut">
              <a:rPr lang="it-IT" smtClean="0"/>
              <a:pPr/>
              <a:t>25/10/2013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7B576-0F2C-F848-8786-19DEE0EE67F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0222F-B3A3-3946-9DCE-2272B01BEB8F}"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2</a:t>
            </a:fld>
            <a:endParaRPr lang="it-IT">
              <a:latin typeface="Arial" pitchFamily="-83" charset="0"/>
              <a:ea typeface="ＭＳ Ｐゴシック" pitchFamily="-83" charset="-128"/>
              <a:cs typeface="ＭＳ Ｐゴシック" pitchFamily="-83" charset="-128"/>
            </a:endParaRPr>
          </a:p>
        </p:txBody>
      </p:sp>
      <p:sp>
        <p:nvSpPr>
          <p:cNvPr id="1218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18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D1C0D-336A-DD45-AABB-4B873980C354}" type="slidenum">
              <a:rPr lang="it-IT"/>
              <a:pPr/>
              <a:t>17</a:t>
            </a:fld>
            <a:endParaRPr lang="it-IT"/>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96F129-49E7-4048-8987-F00900FAF0B2}"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151</a:t>
            </a:fld>
            <a:endParaRPr lang="it-IT" smtClean="0">
              <a:latin typeface="Arial" pitchFamily="-107" charset="0"/>
              <a:ea typeface="ＭＳ Ｐゴシック" pitchFamily="-107" charset="-128"/>
              <a:cs typeface="ＭＳ Ｐゴシック" pitchFamily="-107" charset="-128"/>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51C55F-2135-2740-9970-49B5A27F4FFD}"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152</a:t>
            </a:fld>
            <a:endParaRPr lang="it-IT" smtClean="0">
              <a:latin typeface="Arial" pitchFamily="-107" charset="0"/>
              <a:ea typeface="ＭＳ Ｐゴシック" pitchFamily="-107" charset="-128"/>
              <a:cs typeface="ＭＳ Ｐゴシック" pitchFamily="-107" charset="-128"/>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984C2E-038E-0944-9C7E-B2BD0C23A767}"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153</a:t>
            </a:fld>
            <a:endParaRPr lang="it-IT" smtClean="0">
              <a:latin typeface="Arial" pitchFamily="-107" charset="0"/>
              <a:ea typeface="ＭＳ Ｐゴシック" pitchFamily="-107" charset="-128"/>
              <a:cs typeface="ＭＳ Ｐゴシック" pitchFamily="-107"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4637E6-E0A0-844A-9FB7-4136F5CCEE7F}"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154</a:t>
            </a:fld>
            <a:endParaRPr lang="it-IT" smtClean="0">
              <a:latin typeface="Arial" pitchFamily="-107" charset="0"/>
              <a:ea typeface="ＭＳ Ｐゴシック" pitchFamily="-107" charset="-128"/>
              <a:cs typeface="ＭＳ Ｐゴシック" pitchFamily="-107" charset="-128"/>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4C58DD-80A5-1347-8B4A-EBD9C8C8FBA9}"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155</a:t>
            </a:fld>
            <a:endParaRPr lang="it-IT" smtClean="0">
              <a:latin typeface="Arial" pitchFamily="-107" charset="0"/>
              <a:ea typeface="ＭＳ Ｐゴシック" pitchFamily="-107" charset="-128"/>
              <a:cs typeface="ＭＳ Ｐゴシック" pitchFamily="-107"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6F7B7B-5079-6A41-854C-6271DEE845A6}"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156</a:t>
            </a:fld>
            <a:endParaRPr lang="it-IT" smtClean="0">
              <a:latin typeface="Arial" pitchFamily="-107" charset="0"/>
              <a:ea typeface="ＭＳ Ｐゴシック" pitchFamily="-107" charset="-128"/>
              <a:cs typeface="ＭＳ Ｐゴシック" pitchFamily="-107" charset="-128"/>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9219E-11FA-654E-8E3F-6851D76E8A7F}"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157</a:t>
            </a:fld>
            <a:endParaRPr lang="it-IT" smtClean="0">
              <a:latin typeface="Arial" pitchFamily="-107" charset="0"/>
              <a:ea typeface="ＭＳ Ｐゴシック" pitchFamily="-107" charset="-128"/>
              <a:cs typeface="ＭＳ Ｐゴシック" pitchFamily="-107" charset="-128"/>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0D6DCD-3171-3A45-B946-3FF07AC0FFB8}"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158</a:t>
            </a:fld>
            <a:endParaRPr lang="it-IT" smtClean="0">
              <a:latin typeface="Arial" pitchFamily="-107" charset="0"/>
              <a:ea typeface="ＭＳ Ｐゴシック" pitchFamily="-107" charset="-128"/>
              <a:cs typeface="ＭＳ Ｐゴシック" pitchFamily="-107" charset="-128"/>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7E0745-22C0-C24A-972A-5CB4A9B70C52}"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159</a:t>
            </a:fld>
            <a:endParaRPr lang="it-IT" smtClean="0">
              <a:latin typeface="Arial" pitchFamily="-107" charset="0"/>
              <a:ea typeface="ＭＳ Ｐゴシック" pitchFamily="-107" charset="-128"/>
              <a:cs typeface="ＭＳ Ｐゴシック" pitchFamily="-107" charset="-128"/>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3A5262-EBA7-5A4B-9A16-72F76083FBBE}"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160</a:t>
            </a:fld>
            <a:endParaRPr lang="it-IT" smtClean="0">
              <a:latin typeface="Arial" pitchFamily="-107" charset="0"/>
              <a:ea typeface="ＭＳ Ｐゴシック" pitchFamily="-107" charset="-128"/>
              <a:cs typeface="ＭＳ Ｐゴシック" pitchFamily="-107" charset="-128"/>
            </a:endParaRPr>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161DD-4554-8848-9DFB-D8951BA62F2B}" type="slidenum">
              <a:rPr lang="it-IT"/>
              <a:pPr/>
              <a:t>18</a:t>
            </a:fld>
            <a:endParaRPr lang="it-IT"/>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3EB716-A998-054F-97E4-84DF49049460}"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161</a:t>
            </a:fld>
            <a:endParaRPr lang="it-IT" smtClean="0">
              <a:latin typeface="Arial" pitchFamily="-107" charset="0"/>
              <a:ea typeface="ＭＳ Ｐゴシック" pitchFamily="-107" charset="-128"/>
              <a:cs typeface="ＭＳ Ｐゴシック" pitchFamily="-107" charset="-128"/>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F6D630-8AA1-C945-B63F-8EE2EE8A8F6E}"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162</a:t>
            </a:fld>
            <a:endParaRPr lang="it-IT" smtClean="0">
              <a:latin typeface="Arial" pitchFamily="-107" charset="0"/>
              <a:ea typeface="ＭＳ Ｐゴシック" pitchFamily="-107" charset="-128"/>
              <a:cs typeface="ＭＳ Ｐゴシック" pitchFamily="-107" charset="-128"/>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E972D-8FE6-404B-A9F9-378B121D11E1}"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163</a:t>
            </a:fld>
            <a:endParaRPr lang="it-IT" smtClean="0">
              <a:latin typeface="Arial" pitchFamily="-107" charset="0"/>
              <a:ea typeface="ＭＳ Ｐゴシック" pitchFamily="-107" charset="-128"/>
              <a:cs typeface="ＭＳ Ｐゴシック" pitchFamily="-107" charset="-128"/>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101DF7-74C9-6D40-8964-0D02A3C07662}"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164</a:t>
            </a:fld>
            <a:endParaRPr lang="it-IT" smtClean="0">
              <a:latin typeface="Arial" pitchFamily="-107" charset="0"/>
              <a:ea typeface="ＭＳ Ｐゴシック" pitchFamily="-107" charset="-128"/>
              <a:cs typeface="ＭＳ Ｐゴシック" pitchFamily="-107" charset="-128"/>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A0DD58-299A-684B-B4D9-B1E9DDAF574B}"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165</a:t>
            </a:fld>
            <a:endParaRPr lang="it-IT">
              <a:latin typeface="Arial" pitchFamily="-83" charset="0"/>
              <a:ea typeface="ＭＳ Ｐゴシック" pitchFamily="-83" charset="-128"/>
              <a:cs typeface="ＭＳ Ｐゴシック" pitchFamily="-83" charset="-128"/>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468D5-27E8-8746-BE30-9B781ABECCFC}" type="slidenum">
              <a:rPr lang="it-IT"/>
              <a:pPr/>
              <a:t>19</a:t>
            </a:fld>
            <a:endParaRPr lang="it-IT"/>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0B009-4F42-4347-81F0-D8E850146E00}" type="slidenum">
              <a:rPr lang="it-IT"/>
              <a:pPr/>
              <a:t>20</a:t>
            </a:fld>
            <a:endParaRPr lang="it-IT"/>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2F405-016E-F44A-95C9-97CE49588226}" type="slidenum">
              <a:rPr lang="it-IT"/>
              <a:pPr/>
              <a:t>21</a:t>
            </a:fld>
            <a:endParaRPr lang="it-IT"/>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753A58-BF65-F849-8870-D99E3543E06A}" type="slidenum">
              <a:rPr lang="it-IT"/>
              <a:pPr/>
              <a:t>22</a:t>
            </a:fld>
            <a:endParaRPr lang="it-IT"/>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F2E39-C85F-0245-8897-C47F8E872B7C}" type="slidenum">
              <a:rPr lang="it-IT"/>
              <a:pPr/>
              <a:t>23</a:t>
            </a:fld>
            <a:endParaRPr lang="it-IT"/>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F90C7-21C1-5D49-93E2-5988BF2318EA}" type="slidenum">
              <a:rPr lang="it-IT"/>
              <a:pPr/>
              <a:t>24</a:t>
            </a:fld>
            <a:endParaRPr lang="it-IT"/>
          </a:p>
        </p:txBody>
      </p:sp>
      <p:sp>
        <p:nvSpPr>
          <p:cNvPr id="334850" name="Rectangle 2"/>
          <p:cNvSpPr>
            <a:spLocks noGrp="1" noRot="1" noChangeAspect="1" noChangeArrowheads="1" noTextEdit="1"/>
          </p:cNvSpPr>
          <p:nvPr>
            <p:ph type="sldImg"/>
          </p:nvPr>
        </p:nvSpPr>
        <p:spPr bwMode="auto">
          <a:xfrm>
            <a:off x="1193800" y="706438"/>
            <a:ext cx="4525963" cy="3394075"/>
          </a:xfrm>
          <a:prstGeom prst="rect">
            <a:avLst/>
          </a:prstGeom>
          <a:solidFill>
            <a:srgbClr val="FFFFFF"/>
          </a:solidFill>
          <a:ln>
            <a:solidFill>
              <a:srgbClr val="000000"/>
            </a:solidFill>
            <a:miter lim="800000"/>
            <a:headEnd/>
            <a:tailEnd/>
          </a:ln>
        </p:spPr>
      </p:sp>
      <p:sp>
        <p:nvSpPr>
          <p:cNvPr id="334851" name="Rectangle 3"/>
          <p:cNvSpPr>
            <a:spLocks noGrp="1" noChangeArrowheads="1"/>
          </p:cNvSpPr>
          <p:nvPr>
            <p:ph type="body" idx="1"/>
          </p:nvPr>
        </p:nvSpPr>
        <p:spPr bwMode="auto">
          <a:xfrm>
            <a:off x="942975" y="4313238"/>
            <a:ext cx="5032375" cy="4175125"/>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3D7C-A2E4-3A4D-87C0-134BA9E43103}" type="slidenum">
              <a:rPr lang="it-IT"/>
              <a:pPr/>
              <a:t>25</a:t>
            </a:fld>
            <a:endParaRPr lang="it-IT"/>
          </a:p>
        </p:txBody>
      </p:sp>
      <p:sp>
        <p:nvSpPr>
          <p:cNvPr id="336898" name="Rectangle 2"/>
          <p:cNvSpPr>
            <a:spLocks noGrp="1" noRot="1" noChangeAspect="1" noChangeArrowheads="1" noTextEdit="1"/>
          </p:cNvSpPr>
          <p:nvPr>
            <p:ph type="sldImg"/>
          </p:nvPr>
        </p:nvSpPr>
        <p:spPr bwMode="auto">
          <a:xfrm>
            <a:off x="1193800" y="706438"/>
            <a:ext cx="4525963" cy="3394075"/>
          </a:xfrm>
          <a:prstGeom prst="rect">
            <a:avLst/>
          </a:prstGeom>
          <a:solidFill>
            <a:srgbClr val="FFFFFF"/>
          </a:solidFill>
          <a:ln>
            <a:solidFill>
              <a:srgbClr val="000000"/>
            </a:solidFill>
            <a:miter lim="800000"/>
            <a:headEnd/>
            <a:tailEnd/>
          </a:ln>
        </p:spPr>
      </p:sp>
      <p:sp>
        <p:nvSpPr>
          <p:cNvPr id="336899" name="Rectangle 3"/>
          <p:cNvSpPr>
            <a:spLocks noGrp="1" noChangeArrowheads="1"/>
          </p:cNvSpPr>
          <p:nvPr>
            <p:ph type="body" idx="1"/>
          </p:nvPr>
        </p:nvSpPr>
        <p:spPr bwMode="auto">
          <a:xfrm>
            <a:off x="942975" y="4313238"/>
            <a:ext cx="5032375" cy="4175125"/>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6A4DD-FDBB-234E-8E0D-3072422C0549}" type="slidenum">
              <a:rPr lang="it-IT"/>
              <a:pPr/>
              <a:t>26</a:t>
            </a:fld>
            <a:endParaRPr lang="it-IT"/>
          </a:p>
        </p:txBody>
      </p:sp>
      <p:sp>
        <p:nvSpPr>
          <p:cNvPr id="338946" name="Rectangle 2"/>
          <p:cNvSpPr>
            <a:spLocks noGrp="1" noRot="1" noChangeAspect="1" noChangeArrowheads="1" noTextEdit="1"/>
          </p:cNvSpPr>
          <p:nvPr>
            <p:ph type="sldImg"/>
          </p:nvPr>
        </p:nvSpPr>
        <p:spPr bwMode="auto">
          <a:xfrm>
            <a:off x="1193800" y="706438"/>
            <a:ext cx="4525963" cy="3394075"/>
          </a:xfrm>
          <a:prstGeom prst="rect">
            <a:avLst/>
          </a:prstGeom>
          <a:solidFill>
            <a:srgbClr val="FFFFFF"/>
          </a:solidFill>
          <a:ln>
            <a:solidFill>
              <a:srgbClr val="000000"/>
            </a:solidFill>
            <a:miter lim="800000"/>
            <a:headEnd/>
            <a:tailEnd/>
          </a:ln>
        </p:spPr>
      </p:sp>
      <p:sp>
        <p:nvSpPr>
          <p:cNvPr id="338947" name="Rectangle 3"/>
          <p:cNvSpPr>
            <a:spLocks noGrp="1" noChangeArrowheads="1"/>
          </p:cNvSpPr>
          <p:nvPr>
            <p:ph type="body" idx="1"/>
          </p:nvPr>
        </p:nvSpPr>
        <p:spPr bwMode="auto">
          <a:xfrm>
            <a:off x="942975" y="4313238"/>
            <a:ext cx="5032375" cy="4175125"/>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0222F-B3A3-3946-9DCE-2272B01BEB8F}"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9</a:t>
            </a:fld>
            <a:endParaRPr lang="it-IT">
              <a:latin typeface="Arial" pitchFamily="-83" charset="0"/>
              <a:ea typeface="ＭＳ Ｐゴシック" pitchFamily="-83" charset="-128"/>
              <a:cs typeface="ＭＳ Ｐゴシック" pitchFamily="-83" charset="-128"/>
            </a:endParaRPr>
          </a:p>
        </p:txBody>
      </p:sp>
      <p:sp>
        <p:nvSpPr>
          <p:cNvPr id="1218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18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4F670-20EC-2849-9BC0-1E5B8AF792B4}" type="slidenum">
              <a:rPr lang="it-IT">
                <a:ea typeface="ＭＳ Ｐゴシック" charset="-128"/>
                <a:cs typeface="ＭＳ Ｐゴシック" charset="-128"/>
              </a:rPr>
              <a:pPr fontAlgn="base">
                <a:spcBef>
                  <a:spcPct val="0"/>
                </a:spcBef>
                <a:spcAft>
                  <a:spcPct val="0"/>
                </a:spcAft>
                <a:defRPr/>
              </a:pPr>
              <a:t>27</a:t>
            </a:fld>
            <a:endParaRPr lang="it-IT">
              <a:ea typeface="ＭＳ Ｐゴシック" charset="-128"/>
              <a:cs typeface="ＭＳ Ｐゴシック" charset="-128"/>
            </a:endParaRPr>
          </a:p>
        </p:txBody>
      </p:sp>
      <p:sp>
        <p:nvSpPr>
          <p:cNvPr id="460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F1632-A2C0-CF44-9C48-1A66D6EE71E2}" type="slidenum">
              <a:rPr lang="it-IT">
                <a:ea typeface="ＭＳ Ｐゴシック" charset="-128"/>
                <a:cs typeface="ＭＳ Ｐゴシック" charset="-128"/>
              </a:rPr>
              <a:pPr fontAlgn="base">
                <a:spcBef>
                  <a:spcPct val="0"/>
                </a:spcBef>
                <a:spcAft>
                  <a:spcPct val="0"/>
                </a:spcAft>
                <a:defRPr/>
              </a:pPr>
              <a:t>29</a:t>
            </a:fld>
            <a:endParaRPr lang="it-IT">
              <a:ea typeface="ＭＳ Ｐゴシック" charset="-128"/>
              <a:cs typeface="ＭＳ Ｐゴシック" charset="-128"/>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A12D7-4A3F-F045-90D0-155AFD59D60A}" type="slidenum">
              <a:rPr lang="it-IT">
                <a:ea typeface="ＭＳ Ｐゴシック" charset="-128"/>
                <a:cs typeface="ＭＳ Ｐゴシック" charset="-128"/>
              </a:rPr>
              <a:pPr fontAlgn="base">
                <a:spcBef>
                  <a:spcPct val="0"/>
                </a:spcBef>
                <a:spcAft>
                  <a:spcPct val="0"/>
                </a:spcAft>
                <a:defRPr/>
              </a:pPr>
              <a:t>30</a:t>
            </a:fld>
            <a:endParaRPr lang="it-IT">
              <a:ea typeface="ＭＳ Ｐゴシック" charset="-128"/>
              <a:cs typeface="ＭＳ Ｐゴシック" charset="-128"/>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CA199-B293-CE45-8A13-E8492614189C}" type="slidenum">
              <a:rPr lang="it-IT">
                <a:ea typeface="ＭＳ Ｐゴシック" charset="-128"/>
                <a:cs typeface="ＭＳ Ｐゴシック" charset="-128"/>
              </a:rPr>
              <a:pPr fontAlgn="base">
                <a:spcBef>
                  <a:spcPct val="0"/>
                </a:spcBef>
                <a:spcAft>
                  <a:spcPct val="0"/>
                </a:spcAft>
                <a:defRPr/>
              </a:pPr>
              <a:t>31</a:t>
            </a:fld>
            <a:endParaRPr lang="it-IT">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708B48-0800-7A4B-8B76-635025779C23}" type="slidenum">
              <a:rPr lang="it-IT">
                <a:ea typeface="ＭＳ Ｐゴシック" charset="-128"/>
                <a:cs typeface="ＭＳ Ｐゴシック" charset="-128"/>
              </a:rPr>
              <a:pPr fontAlgn="base">
                <a:spcBef>
                  <a:spcPct val="0"/>
                </a:spcBef>
                <a:spcAft>
                  <a:spcPct val="0"/>
                </a:spcAft>
                <a:defRPr/>
              </a:pPr>
              <a:t>32</a:t>
            </a:fld>
            <a:endParaRPr lang="it-IT">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C6DFAD-F0BA-FB42-816B-093E9BFA452B}" type="slidenum">
              <a:rPr lang="it-IT">
                <a:ea typeface="ＭＳ Ｐゴシック" charset="-128"/>
                <a:cs typeface="ＭＳ Ｐゴシック" charset="-128"/>
              </a:rPr>
              <a:pPr fontAlgn="base">
                <a:spcBef>
                  <a:spcPct val="0"/>
                </a:spcBef>
                <a:spcAft>
                  <a:spcPct val="0"/>
                </a:spcAft>
                <a:defRPr/>
              </a:pPr>
              <a:t>33</a:t>
            </a:fld>
            <a:endParaRPr lang="it-IT">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78DF3A-5F0C-D54E-84F4-07045FF6A2FA}" type="slidenum">
              <a:rPr lang="it-IT">
                <a:ea typeface="ＭＳ Ｐゴシック" charset="-128"/>
                <a:cs typeface="ＭＳ Ｐゴシック" charset="-128"/>
              </a:rPr>
              <a:pPr fontAlgn="base">
                <a:spcBef>
                  <a:spcPct val="0"/>
                </a:spcBef>
                <a:spcAft>
                  <a:spcPct val="0"/>
                </a:spcAft>
                <a:defRPr/>
              </a:pPr>
              <a:t>34</a:t>
            </a:fld>
            <a:endParaRPr lang="it-IT">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CBC9A-823A-D94C-A82F-32B77535DA43}" type="slidenum">
              <a:rPr lang="it-IT">
                <a:ea typeface="ＭＳ Ｐゴシック" charset="-128"/>
                <a:cs typeface="ＭＳ Ｐゴシック" charset="-128"/>
              </a:rPr>
              <a:pPr fontAlgn="base">
                <a:spcBef>
                  <a:spcPct val="0"/>
                </a:spcBef>
                <a:spcAft>
                  <a:spcPct val="0"/>
                </a:spcAft>
                <a:defRPr/>
              </a:pPr>
              <a:t>35</a:t>
            </a:fld>
            <a:endParaRPr lang="it-IT">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3E5D3-2F7D-B143-9100-A3EF77B2C169}" type="slidenum">
              <a:rPr lang="it-IT" smtClean="0">
                <a:ea typeface="ＭＳ Ｐゴシック" charset="-128"/>
                <a:cs typeface="ＭＳ Ｐゴシック" charset="-128"/>
              </a:rPr>
              <a:pPr fontAlgn="base">
                <a:spcBef>
                  <a:spcPct val="0"/>
                </a:spcBef>
                <a:spcAft>
                  <a:spcPct val="0"/>
                </a:spcAft>
                <a:defRPr/>
              </a:pPr>
              <a:t>36</a:t>
            </a:fld>
            <a:endParaRPr lang="it-IT" smtClean="0">
              <a:ea typeface="ＭＳ Ｐゴシック" charset="-128"/>
              <a:cs typeface="ＭＳ Ｐゴシック" charset="-128"/>
            </a:endParaRPr>
          </a:p>
        </p:txBody>
      </p:sp>
      <p:sp>
        <p:nvSpPr>
          <p:cNvPr id="6349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3" charset="-128"/>
              <a:cs typeface="ＭＳ Ｐゴシック" pitchFamily="-8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0BD36-2B5A-FE40-B561-27ED85D54F09}" type="slidenum">
              <a:rPr lang="it-IT" smtClean="0">
                <a:ea typeface="ＭＳ Ｐゴシック" charset="-128"/>
                <a:cs typeface="ＭＳ Ｐゴシック" charset="-128"/>
              </a:rPr>
              <a:pPr fontAlgn="base">
                <a:spcBef>
                  <a:spcPct val="0"/>
                </a:spcBef>
                <a:spcAft>
                  <a:spcPct val="0"/>
                </a:spcAft>
                <a:defRPr/>
              </a:pPr>
              <a:t>37</a:t>
            </a:fld>
            <a:endParaRPr lang="it-IT" smtClean="0">
              <a:ea typeface="ＭＳ Ｐゴシック" charset="-128"/>
              <a:cs typeface="ＭＳ Ｐゴシック" charset="-128"/>
            </a:endParaRPr>
          </a:p>
        </p:txBody>
      </p:sp>
      <p:sp>
        <p:nvSpPr>
          <p:cNvPr id="655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3" charset="-128"/>
              <a:cs typeface="ＭＳ Ｐゴシック" pitchFamily="-8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0F23948-CD11-DB47-8929-6CCAC6EA8694}" type="slidenum">
              <a:rPr lang="it-IT"/>
              <a:pPr/>
              <a:t>10</a:t>
            </a:fld>
            <a:endParaRPr lang="it-IT"/>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70BD36-2B5A-FE40-B561-27ED85D54F09}" type="slidenum">
              <a:rPr lang="it-IT" smtClean="0">
                <a:ea typeface="ＭＳ Ｐゴシック" charset="-128"/>
                <a:cs typeface="ＭＳ Ｐゴシック" charset="-128"/>
              </a:rPr>
              <a:pPr fontAlgn="base">
                <a:spcBef>
                  <a:spcPct val="0"/>
                </a:spcBef>
                <a:spcAft>
                  <a:spcPct val="0"/>
                </a:spcAft>
                <a:defRPr/>
              </a:pPr>
              <a:t>38</a:t>
            </a:fld>
            <a:endParaRPr lang="it-IT" smtClean="0">
              <a:ea typeface="ＭＳ Ｐゴシック" charset="-128"/>
              <a:cs typeface="ＭＳ Ｐゴシック" charset="-128"/>
            </a:endParaRPr>
          </a:p>
        </p:txBody>
      </p:sp>
      <p:sp>
        <p:nvSpPr>
          <p:cNvPr id="655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3" charset="-128"/>
              <a:cs typeface="ＭＳ Ｐゴシック" pitchFamily="-83"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20222F-B3A3-3946-9DCE-2272B01BEB8F}"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39</a:t>
            </a:fld>
            <a:endParaRPr lang="it-IT">
              <a:latin typeface="Arial" pitchFamily="-83" charset="0"/>
              <a:ea typeface="ＭＳ Ｐゴシック" pitchFamily="-83" charset="-128"/>
              <a:cs typeface="ＭＳ Ｐゴシック" pitchFamily="-83" charset="-128"/>
            </a:endParaRPr>
          </a:p>
        </p:txBody>
      </p:sp>
      <p:sp>
        <p:nvSpPr>
          <p:cNvPr id="1218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18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58D07-1B06-CE4E-B81F-9521E1E528FF}" type="slidenum">
              <a:rPr lang="it-IT" smtClean="0">
                <a:ea typeface="ＭＳ Ｐゴシック" charset="-128"/>
                <a:cs typeface="ＭＳ Ｐゴシック" charset="-128"/>
              </a:rPr>
              <a:pPr fontAlgn="base">
                <a:spcBef>
                  <a:spcPct val="0"/>
                </a:spcBef>
                <a:spcAft>
                  <a:spcPct val="0"/>
                </a:spcAft>
                <a:defRPr/>
              </a:pPr>
              <a:t>43</a:t>
            </a:fld>
            <a:endParaRPr lang="it-IT" smtClean="0">
              <a:ea typeface="ＭＳ Ｐゴシック" charset="-128"/>
              <a:cs typeface="ＭＳ Ｐゴシック" charset="-128"/>
            </a:endParaRPr>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07" charset="-128"/>
              <a:cs typeface="ＭＳ Ｐゴシック" pitchFamily="-107"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0A47C-2CDF-9F47-B716-9ED983259946}" type="slidenum">
              <a:rPr lang="it-IT" smtClean="0">
                <a:ea typeface="ＭＳ Ｐゴシック" charset="-128"/>
                <a:cs typeface="ＭＳ Ｐゴシック" charset="-128"/>
              </a:rPr>
              <a:pPr fontAlgn="base">
                <a:spcBef>
                  <a:spcPct val="0"/>
                </a:spcBef>
                <a:spcAft>
                  <a:spcPct val="0"/>
                </a:spcAft>
                <a:defRPr/>
              </a:pPr>
              <a:t>44</a:t>
            </a:fld>
            <a:endParaRPr lang="it-IT" smtClean="0">
              <a:ea typeface="ＭＳ Ｐゴシック" charset="-128"/>
              <a:cs typeface="ＭＳ Ｐゴシック" charset="-128"/>
            </a:endParaRPr>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07" charset="-128"/>
              <a:cs typeface="ＭＳ Ｐゴシック" pitchFamily="-107"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74D21C-5C41-CE46-966C-CC3D30BB9606}" type="slidenum">
              <a:rPr lang="it-IT" smtClean="0">
                <a:ea typeface="ＭＳ Ｐゴシック" charset="-128"/>
                <a:cs typeface="ＭＳ Ｐゴシック" charset="-128"/>
              </a:rPr>
              <a:pPr fontAlgn="base">
                <a:spcBef>
                  <a:spcPct val="0"/>
                </a:spcBef>
                <a:spcAft>
                  <a:spcPct val="0"/>
                </a:spcAft>
                <a:defRPr/>
              </a:pPr>
              <a:t>45</a:t>
            </a:fld>
            <a:endParaRPr lang="it-IT" smtClean="0">
              <a:ea typeface="ＭＳ Ｐゴシック" charset="-128"/>
              <a:cs typeface="ＭＳ Ｐゴシック" charset="-128"/>
            </a:endParaRPr>
          </a:p>
        </p:txBody>
      </p:sp>
      <p:sp>
        <p:nvSpPr>
          <p:cNvPr id="624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07" charset="-128"/>
              <a:cs typeface="ＭＳ Ｐゴシック" pitchFamily="-107"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C577C-0E21-8340-B77C-DAB59A1BEE02}" type="slidenum">
              <a:rPr lang="it-IT" smtClean="0">
                <a:ea typeface="ＭＳ Ｐゴシック" charset="-128"/>
                <a:cs typeface="ＭＳ Ｐゴシック" charset="-128"/>
              </a:rPr>
              <a:pPr fontAlgn="base">
                <a:spcBef>
                  <a:spcPct val="0"/>
                </a:spcBef>
                <a:spcAft>
                  <a:spcPct val="0"/>
                </a:spcAft>
                <a:defRPr/>
              </a:pPr>
              <a:t>46</a:t>
            </a:fld>
            <a:endParaRPr lang="it-IT" smtClean="0">
              <a:ea typeface="ＭＳ Ｐゴシック" charset="-128"/>
              <a:cs typeface="ＭＳ Ｐゴシック" charset="-128"/>
            </a:endParaRPr>
          </a:p>
        </p:txBody>
      </p:sp>
      <p:sp>
        <p:nvSpPr>
          <p:cNvPr id="6451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45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smtClean="0">
              <a:ea typeface="ＭＳ Ｐゴシック" pitchFamily="-107" charset="-128"/>
              <a:cs typeface="ＭＳ Ｐゴシック" pitchFamily="-107"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60354-B49A-BF48-924B-08CB8395BB92}" type="slidenum">
              <a:rPr lang="it-IT" smtClean="0">
                <a:ea typeface="ＭＳ Ｐゴシック" charset="-128"/>
                <a:cs typeface="ＭＳ Ｐゴシック" charset="-128"/>
              </a:rPr>
              <a:pPr fontAlgn="base">
                <a:spcBef>
                  <a:spcPct val="0"/>
                </a:spcBef>
                <a:spcAft>
                  <a:spcPct val="0"/>
                </a:spcAft>
                <a:defRPr/>
              </a:pPr>
              <a:t>47</a:t>
            </a:fld>
            <a:endParaRPr lang="it-IT" smtClean="0">
              <a:ea typeface="ＭＳ Ｐゴシック" charset="-128"/>
              <a:cs typeface="ＭＳ Ｐゴシック" charset="-128"/>
            </a:endParaRPr>
          </a:p>
        </p:txBody>
      </p:sp>
      <p:sp>
        <p:nvSpPr>
          <p:cNvPr id="665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AD108F-B069-F941-B1EF-EF51D02ACB37}" type="slidenum">
              <a:rPr lang="it-IT" smtClean="0">
                <a:ea typeface="ＭＳ Ｐゴシック" charset="-128"/>
                <a:cs typeface="ＭＳ Ｐゴシック" charset="-128"/>
              </a:rPr>
              <a:pPr fontAlgn="base">
                <a:spcBef>
                  <a:spcPct val="0"/>
                </a:spcBef>
                <a:spcAft>
                  <a:spcPct val="0"/>
                </a:spcAft>
                <a:defRPr/>
              </a:pPr>
              <a:t>48</a:t>
            </a:fld>
            <a:endParaRPr lang="it-IT" smtClean="0">
              <a:ea typeface="ＭＳ Ｐゴシック" charset="-128"/>
              <a:cs typeface="ＭＳ Ｐゴシック" charset="-128"/>
            </a:endParaRPr>
          </a:p>
        </p:txBody>
      </p:sp>
      <p:sp>
        <p:nvSpPr>
          <p:cNvPr id="6861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BF3877-AD8E-F24A-8A8C-2D6AB0D70F0D}"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49</a:t>
            </a:fld>
            <a:endParaRPr lang="it-IT" smtClean="0">
              <a:latin typeface="Arial" pitchFamily="-83" charset="0"/>
              <a:ea typeface="ＭＳ Ｐゴシック" pitchFamily="-83" charset="-128"/>
              <a:cs typeface="ＭＳ Ｐゴシック" pitchFamily="-83" charset="-128"/>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428A05-CB87-8A4C-BDCC-2A30C518AB2F}"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50</a:t>
            </a:fld>
            <a:endParaRPr lang="it-IT" smtClean="0">
              <a:latin typeface="Arial" pitchFamily="-83" charset="0"/>
              <a:ea typeface="ＭＳ Ｐゴシック" pitchFamily="-83" charset="-128"/>
              <a:cs typeface="ＭＳ Ｐゴシック" pitchFamily="-83" charset="-128"/>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256AE7-038F-5E42-9123-7F2ADC921352}"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51</a:t>
            </a:fld>
            <a:endParaRPr lang="it-IT" smtClean="0">
              <a:latin typeface="Arial" pitchFamily="-83" charset="0"/>
              <a:ea typeface="ＭＳ Ｐゴシック" pitchFamily="-83" charset="-128"/>
              <a:cs typeface="ＭＳ Ｐゴシック" pitchFamily="-83" charset="-128"/>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EAC67-B9F2-0649-8CAB-C3BB117C7981}"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57</a:t>
            </a:fld>
            <a:endParaRPr lang="it-IT">
              <a:latin typeface="Arial" pitchFamily="-83" charset="0"/>
              <a:ea typeface="ＭＳ Ｐゴシック" pitchFamily="-83" charset="-128"/>
              <a:cs typeface="ＭＳ Ｐゴシック" pitchFamily="-83" charset="-128"/>
            </a:endParaRPr>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7889F3-BC44-6449-933A-7ADFF9D9B706}"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58</a:t>
            </a:fld>
            <a:endParaRPr lang="it-IT" smtClean="0">
              <a:latin typeface="Arial" pitchFamily="-83" charset="0"/>
              <a:ea typeface="ＭＳ Ｐゴシック" pitchFamily="-83" charset="-128"/>
              <a:cs typeface="ＭＳ Ｐゴシック" pitchFamily="-83" charset="-128"/>
            </a:endParaRPr>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C1F350-53ED-8649-AE33-2CA8D28F348F}"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59</a:t>
            </a:fld>
            <a:endParaRPr lang="it-IT" smtClean="0">
              <a:latin typeface="Arial" pitchFamily="-83" charset="0"/>
              <a:ea typeface="ＭＳ Ｐゴシック" pitchFamily="-83" charset="-128"/>
              <a:cs typeface="ＭＳ Ｐゴシック" pitchFamily="-83" charset="-128"/>
            </a:endParaRPr>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6A0457-D87D-B645-AE86-303E4A3C80FC}"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60</a:t>
            </a:fld>
            <a:endParaRPr lang="it-IT" smtClean="0">
              <a:latin typeface="Arial" pitchFamily="-83" charset="0"/>
              <a:ea typeface="ＭＳ Ｐゴシック" pitchFamily="-83" charset="-128"/>
              <a:cs typeface="ＭＳ Ｐゴシック" pitchFamily="-83" charset="-128"/>
            </a:endParaRPr>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18B8C2-0106-6443-8F20-7ABF7309AECF}"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61</a:t>
            </a:fld>
            <a:endParaRPr lang="it-IT">
              <a:latin typeface="Arial" pitchFamily="-83" charset="0"/>
              <a:ea typeface="ＭＳ Ｐゴシック" pitchFamily="-83" charset="-128"/>
              <a:cs typeface="ＭＳ Ｐゴシック" pitchFamily="-83" charset="-128"/>
            </a:endParaRPr>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7C6A03-2AD5-1245-B3A5-FFD7C8A72805}"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62</a:t>
            </a:fld>
            <a:endParaRPr lang="it-IT">
              <a:latin typeface="Arial" pitchFamily="-83" charset="0"/>
              <a:ea typeface="ＭＳ Ｐゴシック" pitchFamily="-83" charset="-128"/>
              <a:cs typeface="ＭＳ Ｐゴシック" pitchFamily="-83" charset="-128"/>
            </a:endParaRP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25925-1A16-1948-82AC-6D5C2CF552E0}" type="slidenum">
              <a:rPr lang="it-IT" smtClean="0">
                <a:latin typeface="Arial" pitchFamily="-83" charset="0"/>
                <a:ea typeface="ＭＳ Ｐゴシック" pitchFamily="-83" charset="-128"/>
                <a:cs typeface="ＭＳ Ｐゴシック" pitchFamily="-83" charset="-128"/>
              </a:rPr>
              <a:pPr fontAlgn="base">
                <a:spcBef>
                  <a:spcPct val="0"/>
                </a:spcBef>
                <a:spcAft>
                  <a:spcPct val="0"/>
                </a:spcAft>
              </a:pPr>
              <a:t>66</a:t>
            </a:fld>
            <a:endParaRPr lang="it-IT" smtClean="0">
              <a:latin typeface="Arial" pitchFamily="-83" charset="0"/>
              <a:ea typeface="ＭＳ Ｐゴシック" pitchFamily="-83" charset="-128"/>
              <a:cs typeface="ＭＳ Ｐゴシック" pitchFamily="-83" charset="-128"/>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4F670-20EC-2849-9BC0-1E5B8AF792B4}" type="slidenum">
              <a:rPr lang="it-IT">
                <a:ea typeface="ＭＳ Ｐゴシック" charset="-128"/>
                <a:cs typeface="ＭＳ Ｐゴシック" charset="-128"/>
              </a:rPr>
              <a:pPr fontAlgn="base">
                <a:spcBef>
                  <a:spcPct val="0"/>
                </a:spcBef>
                <a:spcAft>
                  <a:spcPct val="0"/>
                </a:spcAft>
                <a:defRPr/>
              </a:pPr>
              <a:t>77</a:t>
            </a:fld>
            <a:endParaRPr lang="it-IT">
              <a:ea typeface="ＭＳ Ｐゴシック" charset="-128"/>
              <a:cs typeface="ＭＳ Ｐゴシック" charset="-128"/>
            </a:endParaRPr>
          </a:p>
        </p:txBody>
      </p:sp>
      <p:sp>
        <p:nvSpPr>
          <p:cNvPr id="460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71998D-A33C-A549-B46B-867B12415817}" type="slidenum">
              <a:rPr lang="it-IT" smtClean="0">
                <a:ea typeface="ＭＳ Ｐゴシック" charset="-128"/>
                <a:cs typeface="ＭＳ Ｐゴシック" charset="-128"/>
              </a:rPr>
              <a:pPr fontAlgn="base">
                <a:spcBef>
                  <a:spcPct val="0"/>
                </a:spcBef>
                <a:spcAft>
                  <a:spcPct val="0"/>
                </a:spcAft>
                <a:defRPr/>
              </a:pPr>
              <a:t>78</a:t>
            </a:fld>
            <a:endParaRPr lang="it-IT" smtClean="0">
              <a:ea typeface="ＭＳ Ｐゴシック" charset="-128"/>
              <a:cs typeface="ＭＳ Ｐゴシック" charset="-128"/>
            </a:endParaRPr>
          </a:p>
        </p:txBody>
      </p:sp>
      <p:sp>
        <p:nvSpPr>
          <p:cNvPr id="7065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CA5C9-47FB-BB4C-9A2E-5DDC64A116EA}" type="slidenum">
              <a:rPr lang="it-IT" smtClean="0">
                <a:ea typeface="ＭＳ Ｐゴシック" charset="-128"/>
                <a:cs typeface="ＭＳ Ｐゴシック" charset="-128"/>
              </a:rPr>
              <a:pPr fontAlgn="base">
                <a:spcBef>
                  <a:spcPct val="0"/>
                </a:spcBef>
                <a:spcAft>
                  <a:spcPct val="0"/>
                </a:spcAft>
                <a:defRPr/>
              </a:pPr>
              <a:t>79</a:t>
            </a:fld>
            <a:endParaRPr lang="it-IT" smtClean="0">
              <a:ea typeface="ＭＳ Ｐゴシック" charset="-128"/>
              <a:cs typeface="ＭＳ Ｐゴシック" charset="-128"/>
            </a:endParaRPr>
          </a:p>
        </p:txBody>
      </p:sp>
      <p:sp>
        <p:nvSpPr>
          <p:cNvPr id="7270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27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710AB-92A6-D245-B03B-B11014FE0AA3}" type="slidenum">
              <a:rPr lang="it-IT" smtClean="0">
                <a:ea typeface="ＭＳ Ｐゴシック" charset="-128"/>
                <a:cs typeface="ＭＳ Ｐゴシック" charset="-128"/>
              </a:rPr>
              <a:pPr fontAlgn="base">
                <a:spcBef>
                  <a:spcPct val="0"/>
                </a:spcBef>
                <a:spcAft>
                  <a:spcPct val="0"/>
                </a:spcAft>
                <a:defRPr/>
              </a:pPr>
              <a:t>80</a:t>
            </a:fld>
            <a:endParaRPr lang="it-IT" smtClean="0">
              <a:ea typeface="ＭＳ Ｐゴシック" charset="-128"/>
              <a:cs typeface="ＭＳ Ｐゴシック" charset="-128"/>
            </a:endParaRPr>
          </a:p>
        </p:txBody>
      </p:sp>
      <p:sp>
        <p:nvSpPr>
          <p:cNvPr id="7475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6A2548-D0A3-F040-ADF1-CB48BF0C67F3}" type="slidenum">
              <a:rPr lang="it-IT" smtClean="0">
                <a:ea typeface="ＭＳ Ｐゴシック" charset="-128"/>
                <a:cs typeface="ＭＳ Ｐゴシック" charset="-128"/>
              </a:rPr>
              <a:pPr fontAlgn="base">
                <a:spcBef>
                  <a:spcPct val="0"/>
                </a:spcBef>
                <a:spcAft>
                  <a:spcPct val="0"/>
                </a:spcAft>
                <a:defRPr/>
              </a:pPr>
              <a:t>81</a:t>
            </a:fld>
            <a:endParaRPr lang="it-IT" smtClean="0">
              <a:ea typeface="ＭＳ Ｐゴシック" charset="-128"/>
              <a:cs typeface="ＭＳ Ｐゴシック" charset="-128"/>
            </a:endParaRPr>
          </a:p>
        </p:txBody>
      </p:sp>
      <p:sp>
        <p:nvSpPr>
          <p:cNvPr id="768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D8B786-6F2C-7444-BDC2-4A98CF9FAFC0}" type="slidenum">
              <a:rPr lang="it-IT" smtClean="0">
                <a:ea typeface="ＭＳ Ｐゴシック" charset="-128"/>
                <a:cs typeface="ＭＳ Ｐゴシック" charset="-128"/>
              </a:rPr>
              <a:pPr fontAlgn="base">
                <a:spcBef>
                  <a:spcPct val="0"/>
                </a:spcBef>
                <a:spcAft>
                  <a:spcPct val="0"/>
                </a:spcAft>
                <a:defRPr/>
              </a:pPr>
              <a:t>82</a:t>
            </a:fld>
            <a:endParaRPr lang="it-IT" smtClean="0">
              <a:ea typeface="ＭＳ Ｐゴシック" charset="-128"/>
              <a:cs typeface="ＭＳ Ｐゴシック" charset="-128"/>
            </a:endParaRPr>
          </a:p>
        </p:txBody>
      </p:sp>
      <p:sp>
        <p:nvSpPr>
          <p:cNvPr id="788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154753-31CC-2348-9CEA-BB59799003C3}" type="slidenum">
              <a:rPr lang="it-IT" smtClean="0">
                <a:ea typeface="ＭＳ Ｐゴシック" charset="-128"/>
                <a:cs typeface="ＭＳ Ｐゴシック" charset="-128"/>
              </a:rPr>
              <a:pPr fontAlgn="base">
                <a:spcBef>
                  <a:spcPct val="0"/>
                </a:spcBef>
                <a:spcAft>
                  <a:spcPct val="0"/>
                </a:spcAft>
                <a:defRPr/>
              </a:pPr>
              <a:t>83</a:t>
            </a:fld>
            <a:endParaRPr lang="it-IT" smtClean="0">
              <a:ea typeface="ＭＳ Ｐゴシック" charset="-128"/>
              <a:cs typeface="ＭＳ Ｐゴシック" charset="-128"/>
            </a:endParaRPr>
          </a:p>
        </p:txBody>
      </p:sp>
      <p:sp>
        <p:nvSpPr>
          <p:cNvPr id="8089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F89AE2-96D4-334A-B52C-74586863EE17}" type="slidenum">
              <a:rPr lang="it-IT" smtClean="0">
                <a:ea typeface="ＭＳ Ｐゴシック" charset="-128"/>
                <a:cs typeface="ＭＳ Ｐゴシック" charset="-128"/>
              </a:rPr>
              <a:pPr fontAlgn="base">
                <a:spcBef>
                  <a:spcPct val="0"/>
                </a:spcBef>
                <a:spcAft>
                  <a:spcPct val="0"/>
                </a:spcAft>
                <a:defRPr/>
              </a:pPr>
              <a:t>84</a:t>
            </a:fld>
            <a:endParaRPr lang="it-IT" smtClean="0">
              <a:ea typeface="ＭＳ Ｐゴシック" charset="-128"/>
              <a:cs typeface="ＭＳ Ｐゴシック" charset="-128"/>
            </a:endParaRPr>
          </a:p>
        </p:txBody>
      </p:sp>
      <p:sp>
        <p:nvSpPr>
          <p:cNvPr id="8294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2E94B-2C6B-134C-8D25-B9B6A7C0884E}" type="slidenum">
              <a:rPr lang="it-IT" smtClean="0">
                <a:ea typeface="ＭＳ Ｐゴシック" charset="-128"/>
                <a:cs typeface="ＭＳ Ｐゴシック" charset="-128"/>
              </a:rPr>
              <a:pPr fontAlgn="base">
                <a:spcBef>
                  <a:spcPct val="0"/>
                </a:spcBef>
                <a:spcAft>
                  <a:spcPct val="0"/>
                </a:spcAft>
                <a:defRPr/>
              </a:pPr>
              <a:t>85</a:t>
            </a:fld>
            <a:endParaRPr lang="it-IT" smtClean="0">
              <a:ea typeface="ＭＳ Ｐゴシック" charset="-128"/>
              <a:cs typeface="ＭＳ Ｐゴシック" charset="-128"/>
            </a:endParaRPr>
          </a:p>
        </p:txBody>
      </p:sp>
      <p:sp>
        <p:nvSpPr>
          <p:cNvPr id="849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645AC8-3522-C64A-AD32-4AFA8039D9B6}" type="slidenum">
              <a:rPr lang="it-IT" smtClean="0">
                <a:ea typeface="ＭＳ Ｐゴシック" charset="-128"/>
                <a:cs typeface="ＭＳ Ｐゴシック" charset="-128"/>
              </a:rPr>
              <a:pPr fontAlgn="base">
                <a:spcBef>
                  <a:spcPct val="0"/>
                </a:spcBef>
                <a:spcAft>
                  <a:spcPct val="0"/>
                </a:spcAft>
                <a:defRPr/>
              </a:pPr>
              <a:t>86</a:t>
            </a:fld>
            <a:endParaRPr lang="it-IT" smtClean="0">
              <a:ea typeface="ＭＳ Ｐゴシック" charset="-128"/>
              <a:cs typeface="ＭＳ Ｐゴシック" charset="-128"/>
            </a:endParaRPr>
          </a:p>
        </p:txBody>
      </p:sp>
      <p:sp>
        <p:nvSpPr>
          <p:cNvPr id="8704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7" charset="-128"/>
              <a:cs typeface="ＭＳ Ｐゴシック" pitchFamily="-107"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4F670-20EC-2849-9BC0-1E5B8AF792B4}" type="slidenum">
              <a:rPr lang="it-IT">
                <a:ea typeface="ＭＳ Ｐゴシック" charset="-128"/>
                <a:cs typeface="ＭＳ Ｐゴシック" charset="-128"/>
              </a:rPr>
              <a:pPr fontAlgn="base">
                <a:spcBef>
                  <a:spcPct val="0"/>
                </a:spcBef>
                <a:spcAft>
                  <a:spcPct val="0"/>
                </a:spcAft>
                <a:defRPr/>
              </a:pPr>
              <a:t>87</a:t>
            </a:fld>
            <a:endParaRPr lang="it-IT">
              <a:ea typeface="ＭＳ Ｐゴシック" charset="-128"/>
              <a:cs typeface="ＭＳ Ｐゴシック" charset="-128"/>
            </a:endParaRPr>
          </a:p>
        </p:txBody>
      </p:sp>
      <p:sp>
        <p:nvSpPr>
          <p:cNvPr id="460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C8BA3-E5C3-D34F-B673-DD06E7E2B71F}"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88</a:t>
            </a:fld>
            <a:endParaRPr lang="it-IT">
              <a:latin typeface="Arial" pitchFamily="-83" charset="0"/>
              <a:ea typeface="ＭＳ Ｐゴシック" pitchFamily="-83" charset="-128"/>
              <a:cs typeface="ＭＳ Ｐゴシック" pitchFamily="-83" charset="-128"/>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09AD83D-B375-764A-80E8-B6E57E9BF9CC}" type="slidenum">
              <a:rPr lang="it-IT"/>
              <a:pPr/>
              <a:t>13</a:t>
            </a:fld>
            <a:endParaRPr lang="it-IT"/>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9B816C-4428-824C-A7BD-1FE1182B5250}"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89</a:t>
            </a:fld>
            <a:endParaRPr lang="it-IT">
              <a:latin typeface="Arial" pitchFamily="-83" charset="0"/>
              <a:ea typeface="ＭＳ Ｐゴシック" pitchFamily="-83" charset="-128"/>
              <a:cs typeface="ＭＳ Ｐゴシック" pitchFamily="-83" charset="-128"/>
            </a:endParaRPr>
          </a:p>
        </p:txBody>
      </p:sp>
      <p:sp>
        <p:nvSpPr>
          <p:cNvPr id="2867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6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6212CB-B408-0941-AFE6-71DC9173D166}"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90</a:t>
            </a:fld>
            <a:endParaRPr lang="it-IT">
              <a:latin typeface="Arial" pitchFamily="-83" charset="0"/>
              <a:ea typeface="ＭＳ Ｐゴシック" pitchFamily="-83" charset="-128"/>
              <a:cs typeface="ＭＳ Ｐゴシック" pitchFamily="-83" charset="-128"/>
            </a:endParaRPr>
          </a:p>
        </p:txBody>
      </p:sp>
      <p:sp>
        <p:nvSpPr>
          <p:cNvPr id="307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302A25-E709-2C4E-827C-CEED3F53C927}"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91</a:t>
            </a:fld>
            <a:endParaRPr lang="it-IT">
              <a:latin typeface="Arial" pitchFamily="-83" charset="0"/>
              <a:ea typeface="ＭＳ Ｐゴシック" pitchFamily="-83" charset="-128"/>
              <a:cs typeface="ＭＳ Ｐゴシック" pitchFamily="-83" charset="-128"/>
            </a:endParaRPr>
          </a:p>
        </p:txBody>
      </p:sp>
      <p:sp>
        <p:nvSpPr>
          <p:cNvPr id="3277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9F9951-F8AD-A442-9E77-E75BCAB6EBB2}"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92</a:t>
            </a:fld>
            <a:endParaRPr lang="it-IT">
              <a:latin typeface="Arial" pitchFamily="-83" charset="0"/>
              <a:ea typeface="ＭＳ Ｐゴシック" pitchFamily="-83" charset="-128"/>
              <a:cs typeface="ＭＳ Ｐゴシック" pitchFamily="-8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FD4FB07-6CD6-E24E-9A35-34580AF40457}" type="slidenum">
              <a:rPr lang="it-IT" sz="1200">
                <a:latin typeface="Calibri" pitchFamily="-83" charset="0"/>
              </a:rPr>
              <a:pPr algn="r" eaLnBrk="0" hangingPunct="0"/>
              <a:t>93</a:t>
            </a:fld>
            <a:endParaRPr lang="it-IT" sz="1200">
              <a:latin typeface="Calibri" pitchFamily="-8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22B978-F3E4-DC40-AE32-7029DFAC5AEE}" type="slidenum">
              <a:rPr lang="it-IT">
                <a:latin typeface="Arial" pitchFamily="-83" charset="0"/>
                <a:ea typeface="ＭＳ Ｐゴシック" pitchFamily="-83" charset="-128"/>
                <a:cs typeface="ＭＳ Ｐゴシック" pitchFamily="-83" charset="-128"/>
              </a:rPr>
              <a:pPr fontAlgn="base">
                <a:spcBef>
                  <a:spcPct val="0"/>
                </a:spcBef>
                <a:spcAft>
                  <a:spcPct val="0"/>
                </a:spcAft>
              </a:pPr>
              <a:t>94</a:t>
            </a:fld>
            <a:endParaRPr lang="it-IT">
              <a:latin typeface="Arial" pitchFamily="-83" charset="0"/>
              <a:ea typeface="ＭＳ Ｐゴシック" pitchFamily="-83" charset="-128"/>
              <a:cs typeface="ＭＳ Ｐゴシック" pitchFamily="-83" charset="-128"/>
            </a:endParaRPr>
          </a:p>
        </p:txBody>
      </p:sp>
      <p:sp>
        <p:nvSpPr>
          <p:cNvPr id="3891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FD4FB07-6CD6-E24E-9A35-34580AF40457}" type="slidenum">
              <a:rPr lang="it-IT" sz="1200">
                <a:latin typeface="Calibri" pitchFamily="-83" charset="0"/>
              </a:rPr>
              <a:pPr algn="r" eaLnBrk="0" hangingPunct="0"/>
              <a:t>97</a:t>
            </a:fld>
            <a:endParaRPr lang="it-IT" sz="1200">
              <a:latin typeface="Calibri" pitchFamily="-83" charset="0"/>
            </a:endParaRPr>
          </a:p>
        </p:txBody>
      </p:sp>
      <p:sp>
        <p:nvSpPr>
          <p:cNvPr id="3686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4F670-20EC-2849-9BC0-1E5B8AF792B4}" type="slidenum">
              <a:rPr lang="it-IT">
                <a:ea typeface="ＭＳ Ｐゴシック" charset="-128"/>
                <a:cs typeface="ＭＳ Ｐゴシック" charset="-128"/>
              </a:rPr>
              <a:pPr fontAlgn="base">
                <a:spcBef>
                  <a:spcPct val="0"/>
                </a:spcBef>
                <a:spcAft>
                  <a:spcPct val="0"/>
                </a:spcAft>
                <a:defRPr/>
              </a:pPr>
              <a:t>98</a:t>
            </a:fld>
            <a:endParaRPr lang="it-IT">
              <a:ea typeface="ＭＳ Ｐゴシック" charset="-128"/>
              <a:cs typeface="ＭＳ Ｐゴシック" charset="-128"/>
            </a:endParaRPr>
          </a:p>
        </p:txBody>
      </p:sp>
      <p:sp>
        <p:nvSpPr>
          <p:cNvPr id="460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93954D-A49C-EC4E-9778-343FD487E110}" type="slidenum">
              <a:rPr lang="it-IT">
                <a:ea typeface="ＭＳ Ｐゴシック" pitchFamily="-84" charset="-128"/>
                <a:cs typeface="ＭＳ Ｐゴシック" pitchFamily="-84" charset="-128"/>
              </a:rPr>
              <a:pPr fontAlgn="base">
                <a:spcBef>
                  <a:spcPct val="0"/>
                </a:spcBef>
                <a:spcAft>
                  <a:spcPct val="0"/>
                </a:spcAft>
                <a:defRPr/>
              </a:pPr>
              <a:t>100</a:t>
            </a:fld>
            <a:endParaRPr lang="it-IT">
              <a:ea typeface="ＭＳ Ｐゴシック" pitchFamily="-84" charset="-128"/>
              <a:cs typeface="ＭＳ Ｐゴシック" pitchFamily="-84" charset="-128"/>
            </a:endParaRPr>
          </a:p>
        </p:txBody>
      </p:sp>
      <p:sp>
        <p:nvSpPr>
          <p:cNvPr id="25395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539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D643D9-0211-5642-9888-6225A311ABB2}" type="slidenum">
              <a:rPr lang="it-IT">
                <a:ea typeface="ＭＳ Ｐゴシック" pitchFamily="-84" charset="-128"/>
                <a:cs typeface="ＭＳ Ｐゴシック" pitchFamily="-84" charset="-128"/>
              </a:rPr>
              <a:pPr fontAlgn="base">
                <a:spcBef>
                  <a:spcPct val="0"/>
                </a:spcBef>
                <a:spcAft>
                  <a:spcPct val="0"/>
                </a:spcAft>
                <a:defRPr/>
              </a:pPr>
              <a:t>120</a:t>
            </a:fld>
            <a:endParaRPr lang="it-IT">
              <a:ea typeface="ＭＳ Ｐゴシック" pitchFamily="-84" charset="-128"/>
              <a:cs typeface="ＭＳ Ｐゴシック" pitchFamily="-84" charset="-128"/>
            </a:endParaRPr>
          </a:p>
        </p:txBody>
      </p:sp>
      <p:sp>
        <p:nvSpPr>
          <p:cNvPr id="27545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754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EC59EB0-7F60-CE4C-AE23-0DDB428DD05F}" type="slidenum">
              <a:rPr lang="it-IT"/>
              <a:pPr/>
              <a:t>14</a:t>
            </a:fld>
            <a:endParaRPr lang="it-I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3F037-4D05-6643-B1E6-67982191FEF5}" type="slidenum">
              <a:rPr lang="it-IT">
                <a:ea typeface="ＭＳ Ｐゴシック" pitchFamily="-84" charset="-128"/>
                <a:cs typeface="ＭＳ Ｐゴシック" pitchFamily="-84" charset="-128"/>
              </a:rPr>
              <a:pPr fontAlgn="base">
                <a:spcBef>
                  <a:spcPct val="0"/>
                </a:spcBef>
                <a:spcAft>
                  <a:spcPct val="0"/>
                </a:spcAft>
                <a:defRPr/>
              </a:pPr>
              <a:t>121</a:t>
            </a:fld>
            <a:endParaRPr lang="it-IT">
              <a:ea typeface="ＭＳ Ｐゴシック" pitchFamily="-84" charset="-128"/>
              <a:cs typeface="ＭＳ Ｐゴシック" pitchFamily="-84" charset="-128"/>
            </a:endParaRPr>
          </a:p>
        </p:txBody>
      </p:sp>
      <p:sp>
        <p:nvSpPr>
          <p:cNvPr id="27750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775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9235E-CDA9-EF42-8234-1423B0B79CC3}" type="slidenum">
              <a:rPr lang="it-IT">
                <a:ea typeface="ＭＳ Ｐゴシック" pitchFamily="-84" charset="-128"/>
                <a:cs typeface="ＭＳ Ｐゴシック" pitchFamily="-84" charset="-128"/>
              </a:rPr>
              <a:pPr fontAlgn="base">
                <a:spcBef>
                  <a:spcPct val="0"/>
                </a:spcBef>
                <a:spcAft>
                  <a:spcPct val="0"/>
                </a:spcAft>
                <a:defRPr/>
              </a:pPr>
              <a:t>122</a:t>
            </a:fld>
            <a:endParaRPr lang="it-IT">
              <a:ea typeface="ＭＳ Ｐゴシック" pitchFamily="-84" charset="-128"/>
              <a:cs typeface="ＭＳ Ｐゴシック" pitchFamily="-84" charset="-128"/>
            </a:endParaRPr>
          </a:p>
        </p:txBody>
      </p:sp>
      <p:sp>
        <p:nvSpPr>
          <p:cNvPr id="27955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795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D426A5-268C-1C4A-87D0-72C5A8D390EB}" type="slidenum">
              <a:rPr lang="it-IT">
                <a:ea typeface="ＭＳ Ｐゴシック" pitchFamily="-84" charset="-128"/>
                <a:cs typeface="ＭＳ Ｐゴシック" pitchFamily="-84" charset="-128"/>
              </a:rPr>
              <a:pPr fontAlgn="base">
                <a:spcBef>
                  <a:spcPct val="0"/>
                </a:spcBef>
                <a:spcAft>
                  <a:spcPct val="0"/>
                </a:spcAft>
                <a:defRPr/>
              </a:pPr>
              <a:t>123</a:t>
            </a:fld>
            <a:endParaRPr lang="it-IT">
              <a:ea typeface="ＭＳ Ｐゴシック" pitchFamily="-84" charset="-128"/>
              <a:cs typeface="ＭＳ Ｐゴシック" pitchFamily="-84" charset="-128"/>
            </a:endParaRPr>
          </a:p>
        </p:txBody>
      </p:sp>
      <p:sp>
        <p:nvSpPr>
          <p:cNvPr id="2816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16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440AF6-3FD7-7E43-9EDE-FD798AB3CBD5}" type="slidenum">
              <a:rPr lang="it-IT">
                <a:ea typeface="ＭＳ Ｐゴシック" pitchFamily="-84" charset="-128"/>
                <a:cs typeface="ＭＳ Ｐゴシック" pitchFamily="-84" charset="-128"/>
              </a:rPr>
              <a:pPr fontAlgn="base">
                <a:spcBef>
                  <a:spcPct val="0"/>
                </a:spcBef>
                <a:spcAft>
                  <a:spcPct val="0"/>
                </a:spcAft>
                <a:defRPr/>
              </a:pPr>
              <a:t>124</a:t>
            </a:fld>
            <a:endParaRPr lang="it-IT">
              <a:ea typeface="ＭＳ Ｐゴシック" pitchFamily="-84" charset="-128"/>
              <a:cs typeface="ＭＳ Ｐゴシック" pitchFamily="-84" charset="-128"/>
            </a:endParaRPr>
          </a:p>
        </p:txBody>
      </p:sp>
      <p:sp>
        <p:nvSpPr>
          <p:cNvPr id="2836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36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25AF8-3A8F-D043-8A2C-765B5BAFF74B}" type="slidenum">
              <a:rPr lang="it-IT">
                <a:ea typeface="ＭＳ Ｐゴシック" pitchFamily="-84" charset="-128"/>
                <a:cs typeface="ＭＳ Ｐゴシック" pitchFamily="-84" charset="-128"/>
              </a:rPr>
              <a:pPr fontAlgn="base">
                <a:spcBef>
                  <a:spcPct val="0"/>
                </a:spcBef>
                <a:spcAft>
                  <a:spcPct val="0"/>
                </a:spcAft>
                <a:defRPr/>
              </a:pPr>
              <a:t>125</a:t>
            </a:fld>
            <a:endParaRPr lang="it-IT">
              <a:ea typeface="ＭＳ Ｐゴシック" pitchFamily="-84" charset="-128"/>
              <a:cs typeface="ＭＳ Ｐゴシック" pitchFamily="-84" charset="-128"/>
            </a:endParaRPr>
          </a:p>
        </p:txBody>
      </p:sp>
      <p:sp>
        <p:nvSpPr>
          <p:cNvPr id="285699" name="Rectangle 2"/>
          <p:cNvSpPr>
            <a:spLocks noGrp="1" noRot="1" noChangeAspect="1" noChangeArrowheads="1" noTextEdit="1"/>
          </p:cNvSpPr>
          <p:nvPr>
            <p:ph type="sldImg"/>
          </p:nvPr>
        </p:nvSpPr>
        <p:spPr bwMode="auto">
          <a:xfrm>
            <a:off x="1196975" y="706438"/>
            <a:ext cx="4525963" cy="3394075"/>
          </a:xfrm>
          <a:solidFill>
            <a:srgbClr val="FFFFFF"/>
          </a:solidFill>
          <a:ln>
            <a:solidFill>
              <a:srgbClr val="000000"/>
            </a:solidFill>
            <a:miter lim="800000"/>
            <a:headEnd/>
            <a:tailEnd/>
          </a:ln>
        </p:spPr>
      </p:sp>
      <p:sp>
        <p:nvSpPr>
          <p:cNvPr id="285700" name="Rectangle 3"/>
          <p:cNvSpPr>
            <a:spLocks noGrp="1" noChangeArrowheads="1"/>
          </p:cNvSpPr>
          <p:nvPr>
            <p:ph type="body" idx="1"/>
          </p:nvPr>
        </p:nvSpPr>
        <p:spPr bwMode="auto">
          <a:xfrm>
            <a:off x="942975" y="4314825"/>
            <a:ext cx="5032375" cy="41719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3A721-0C9A-0F4A-9761-397561AAA3F3}" type="slidenum">
              <a:rPr lang="en-US">
                <a:ea typeface="ＭＳ Ｐゴシック" pitchFamily="-84" charset="-128"/>
                <a:cs typeface="ＭＳ Ｐゴシック" pitchFamily="-84" charset="-128"/>
              </a:rPr>
              <a:pPr fontAlgn="base">
                <a:spcBef>
                  <a:spcPct val="0"/>
                </a:spcBef>
                <a:spcAft>
                  <a:spcPct val="0"/>
                </a:spcAft>
                <a:defRPr/>
              </a:pPr>
              <a:t>126</a:t>
            </a:fld>
            <a:endParaRPr lang="en-US">
              <a:ea typeface="ＭＳ Ｐゴシック" pitchFamily="-84" charset="-128"/>
              <a:cs typeface="ＭＳ Ｐゴシック" pitchFamily="-84" charset="-128"/>
            </a:endParaRPr>
          </a:p>
        </p:txBody>
      </p:sp>
      <p:sp>
        <p:nvSpPr>
          <p:cNvPr id="287747" name="Rectangle 1026"/>
          <p:cNvSpPr>
            <a:spLocks noGrp="1" noRot="1" noChangeAspect="1" noChangeArrowheads="1"/>
          </p:cNvSpPr>
          <p:nvPr>
            <p:ph type="sldImg"/>
          </p:nvPr>
        </p:nvSpPr>
        <p:spPr bwMode="auto">
          <a:xfrm>
            <a:off x="1143000" y="685800"/>
            <a:ext cx="4573588" cy="3429000"/>
          </a:xfrm>
          <a:solidFill>
            <a:srgbClr val="FFFFFF"/>
          </a:solidFill>
          <a:ln>
            <a:solidFill>
              <a:srgbClr val="000000"/>
            </a:solidFill>
            <a:miter lim="800000"/>
            <a:headEnd/>
            <a:tailEnd/>
          </a:ln>
        </p:spPr>
      </p:sp>
      <p:sp>
        <p:nvSpPr>
          <p:cNvPr id="287748"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26CAF-0EF9-8A44-ADC8-3C0FAA8A8BEE}" type="slidenum">
              <a:rPr lang="en-US">
                <a:ea typeface="ＭＳ Ｐゴシック" pitchFamily="-84" charset="-128"/>
                <a:cs typeface="ＭＳ Ｐゴシック" pitchFamily="-84" charset="-128"/>
              </a:rPr>
              <a:pPr fontAlgn="base">
                <a:spcBef>
                  <a:spcPct val="0"/>
                </a:spcBef>
                <a:spcAft>
                  <a:spcPct val="0"/>
                </a:spcAft>
                <a:defRPr/>
              </a:pPr>
              <a:t>127</a:t>
            </a:fld>
            <a:endParaRPr lang="en-US">
              <a:ea typeface="ＭＳ Ｐゴシック" pitchFamily="-84" charset="-128"/>
              <a:cs typeface="ＭＳ Ｐゴシック" pitchFamily="-84" charset="-128"/>
            </a:endParaRPr>
          </a:p>
        </p:txBody>
      </p:sp>
      <p:sp>
        <p:nvSpPr>
          <p:cNvPr id="289795" name="Rectangle 1026"/>
          <p:cNvSpPr>
            <a:spLocks noGrp="1" noRot="1" noChangeAspect="1" noChangeArrowheads="1"/>
          </p:cNvSpPr>
          <p:nvPr>
            <p:ph type="sldImg"/>
          </p:nvPr>
        </p:nvSpPr>
        <p:spPr bwMode="auto">
          <a:xfrm>
            <a:off x="1143000" y="685800"/>
            <a:ext cx="4573588" cy="3429000"/>
          </a:xfrm>
          <a:solidFill>
            <a:srgbClr val="FFFFFF"/>
          </a:solidFill>
          <a:ln>
            <a:solidFill>
              <a:srgbClr val="000000"/>
            </a:solidFill>
            <a:miter lim="800000"/>
            <a:headEnd/>
            <a:tailEnd/>
          </a:ln>
        </p:spPr>
      </p:sp>
      <p:sp>
        <p:nvSpPr>
          <p:cNvPr id="289796"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CD281-4587-1C4D-B5CB-5B8FB7F63768}" type="slidenum">
              <a:rPr lang="en-US">
                <a:ea typeface="ＭＳ Ｐゴシック" pitchFamily="-84" charset="-128"/>
                <a:cs typeface="ＭＳ Ｐゴシック" pitchFamily="-84" charset="-128"/>
              </a:rPr>
              <a:pPr fontAlgn="base">
                <a:spcBef>
                  <a:spcPct val="0"/>
                </a:spcBef>
                <a:spcAft>
                  <a:spcPct val="0"/>
                </a:spcAft>
                <a:defRPr/>
              </a:pPr>
              <a:t>128</a:t>
            </a:fld>
            <a:endParaRPr lang="en-US">
              <a:ea typeface="ＭＳ Ｐゴシック" pitchFamily="-84" charset="-128"/>
              <a:cs typeface="ＭＳ Ｐゴシック" pitchFamily="-84" charset="-128"/>
            </a:endParaRPr>
          </a:p>
        </p:txBody>
      </p:sp>
      <p:sp>
        <p:nvSpPr>
          <p:cNvPr id="291843" name="Rectangle 1026"/>
          <p:cNvSpPr>
            <a:spLocks noGrp="1" noRot="1" noChangeAspect="1" noChangeArrowheads="1"/>
          </p:cNvSpPr>
          <p:nvPr>
            <p:ph type="sldImg"/>
          </p:nvPr>
        </p:nvSpPr>
        <p:spPr bwMode="auto">
          <a:xfrm>
            <a:off x="1143000" y="685800"/>
            <a:ext cx="4573588" cy="3429000"/>
          </a:xfrm>
          <a:solidFill>
            <a:srgbClr val="FFFFFF"/>
          </a:solidFill>
          <a:ln>
            <a:solidFill>
              <a:srgbClr val="000000"/>
            </a:solidFill>
            <a:miter lim="800000"/>
            <a:headEnd/>
            <a:tailEnd/>
          </a:ln>
        </p:spPr>
      </p:sp>
      <p:sp>
        <p:nvSpPr>
          <p:cNvPr id="291844"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83" charset="-128"/>
              <a:cs typeface="ＭＳ Ｐゴシック" pitchFamily="-83"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E15D1C-3123-294A-955A-4BE55B5ED768}" type="slidenum">
              <a:rPr lang="it-IT">
                <a:ea typeface="ＭＳ Ｐゴシック" pitchFamily="-65" charset="-128"/>
                <a:cs typeface="ＭＳ Ｐゴシック" pitchFamily="-65" charset="-128"/>
              </a:rPr>
              <a:pPr fontAlgn="base">
                <a:spcBef>
                  <a:spcPct val="0"/>
                </a:spcBef>
                <a:spcAft>
                  <a:spcPct val="0"/>
                </a:spcAft>
                <a:defRPr/>
              </a:pPr>
              <a:t>129</a:t>
            </a:fld>
            <a:endParaRPr lang="it-IT">
              <a:ea typeface="ＭＳ Ｐゴシック" pitchFamily="-65" charset="-128"/>
              <a:cs typeface="ＭＳ Ｐゴシック" pitchFamily="-65" charset="-128"/>
            </a:endParaRPr>
          </a:p>
        </p:txBody>
      </p:sp>
      <p:sp>
        <p:nvSpPr>
          <p:cNvPr id="6861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107" charset="-128"/>
              <a:cs typeface="ＭＳ Ｐゴシック" pitchFamily="-107"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B0395-4FAF-4D4C-8FC9-66E4920B8FBF}" type="slidenum">
              <a:rPr lang="it-IT">
                <a:ea typeface="ＭＳ Ｐゴシック" pitchFamily="-65" charset="-128"/>
                <a:cs typeface="ＭＳ Ｐゴシック" pitchFamily="-65" charset="-128"/>
              </a:rPr>
              <a:pPr fontAlgn="base">
                <a:spcBef>
                  <a:spcPct val="0"/>
                </a:spcBef>
                <a:spcAft>
                  <a:spcPct val="0"/>
                </a:spcAft>
                <a:defRPr/>
              </a:pPr>
              <a:t>130</a:t>
            </a:fld>
            <a:endParaRPr lang="it-IT">
              <a:ea typeface="ＭＳ Ｐゴシック" pitchFamily="-65" charset="-128"/>
              <a:cs typeface="ＭＳ Ｐゴシック" pitchFamily="-65" charset="-128"/>
            </a:endParaRPr>
          </a:p>
        </p:txBody>
      </p:sp>
      <p:sp>
        <p:nvSpPr>
          <p:cNvPr id="7065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06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107" charset="-128"/>
              <a:cs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58C632-5BC7-3446-870B-B1F6147DF1F9}" type="slidenum">
              <a:rPr lang="it-IT"/>
              <a:pPr/>
              <a:t>15</a:t>
            </a:fld>
            <a:endParaRPr lang="it-IT"/>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E98786-9A87-3242-933C-C7933E53C949}" type="slidenum">
              <a:rPr lang="it-IT">
                <a:ea typeface="ＭＳ Ｐゴシック" pitchFamily="-65" charset="-128"/>
                <a:cs typeface="ＭＳ Ｐゴシック" pitchFamily="-65" charset="-128"/>
              </a:rPr>
              <a:pPr fontAlgn="base">
                <a:spcBef>
                  <a:spcPct val="0"/>
                </a:spcBef>
                <a:spcAft>
                  <a:spcPct val="0"/>
                </a:spcAft>
                <a:defRPr/>
              </a:pPr>
              <a:t>131</a:t>
            </a:fld>
            <a:endParaRPr lang="it-IT">
              <a:ea typeface="ＭＳ Ｐゴシック" pitchFamily="-65" charset="-128"/>
              <a:cs typeface="ＭＳ Ｐゴシック" pitchFamily="-65" charset="-128"/>
            </a:endParaRPr>
          </a:p>
        </p:txBody>
      </p:sp>
      <p:sp>
        <p:nvSpPr>
          <p:cNvPr id="7270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270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107" charset="-128"/>
              <a:cs typeface="ＭＳ Ｐゴシック" pitchFamily="-107"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0469D-9E18-BD4F-954E-0F833FF08796}" type="slidenum">
              <a:rPr lang="it-IT">
                <a:ea typeface="ＭＳ Ｐゴシック" pitchFamily="-65" charset="-128"/>
                <a:cs typeface="ＭＳ Ｐゴシック" pitchFamily="-65" charset="-128"/>
              </a:rPr>
              <a:pPr fontAlgn="base">
                <a:spcBef>
                  <a:spcPct val="0"/>
                </a:spcBef>
                <a:spcAft>
                  <a:spcPct val="0"/>
                </a:spcAft>
                <a:defRPr/>
              </a:pPr>
              <a:t>132</a:t>
            </a:fld>
            <a:endParaRPr lang="it-IT">
              <a:ea typeface="ＭＳ Ｐゴシック" pitchFamily="-65" charset="-128"/>
              <a:cs typeface="ＭＳ Ｐゴシック" pitchFamily="-65" charset="-128"/>
            </a:endParaRPr>
          </a:p>
        </p:txBody>
      </p:sp>
      <p:sp>
        <p:nvSpPr>
          <p:cNvPr id="7475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107" charset="-128"/>
              <a:cs typeface="ＭＳ Ｐゴシック" pitchFamily="-107"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3F655-E4AD-1E46-9622-E6E626CC1824}" type="slidenum">
              <a:rPr lang="it-IT">
                <a:ea typeface="ＭＳ Ｐゴシック" pitchFamily="-65" charset="-128"/>
                <a:cs typeface="ＭＳ Ｐゴシック" pitchFamily="-65" charset="-128"/>
              </a:rPr>
              <a:pPr fontAlgn="base">
                <a:spcBef>
                  <a:spcPct val="0"/>
                </a:spcBef>
                <a:spcAft>
                  <a:spcPct val="0"/>
                </a:spcAft>
                <a:defRPr/>
              </a:pPr>
              <a:t>133</a:t>
            </a:fld>
            <a:endParaRPr lang="it-IT">
              <a:ea typeface="ＭＳ Ｐゴシック" pitchFamily="-65" charset="-128"/>
              <a:cs typeface="ＭＳ Ｐゴシック" pitchFamily="-65" charset="-128"/>
            </a:endParaRPr>
          </a:p>
        </p:txBody>
      </p:sp>
      <p:sp>
        <p:nvSpPr>
          <p:cNvPr id="768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ea typeface="ＭＳ Ｐゴシック" pitchFamily="-107" charset="-128"/>
              <a:cs typeface="ＭＳ Ｐゴシック" pitchFamily="-107"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66584-1967-6744-8AE9-2E307E79A1FF}"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134</a:t>
            </a:fld>
            <a:endParaRPr lang="it-IT" smtClean="0">
              <a:latin typeface="Arial" pitchFamily="-107" charset="0"/>
              <a:ea typeface="ＭＳ Ｐゴシック" pitchFamily="-107" charset="-128"/>
              <a:cs typeface="ＭＳ Ｐゴシック" pitchFamily="-107"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17131-DF91-B54F-AE44-82DBAF24AA47}"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135</a:t>
            </a:fld>
            <a:endParaRPr lang="it-IT" smtClean="0">
              <a:latin typeface="Arial" pitchFamily="-107" charset="0"/>
              <a:ea typeface="ＭＳ Ｐゴシック" pitchFamily="-107" charset="-128"/>
              <a:cs typeface="ＭＳ Ｐゴシック" pitchFamily="-107" charset="-128"/>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8F0258-81E9-5F47-9D1A-573C708AD699}"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136</a:t>
            </a:fld>
            <a:endParaRPr lang="it-IT" smtClean="0">
              <a:latin typeface="Arial" pitchFamily="-107" charset="0"/>
              <a:ea typeface="ＭＳ Ｐゴシック" pitchFamily="-107" charset="-128"/>
              <a:cs typeface="ＭＳ Ｐゴシック" pitchFamily="-107" charset="-128"/>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9A0E8C-7954-AF44-8270-42AE3998F725}"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137</a:t>
            </a:fld>
            <a:endParaRPr lang="it-IT" smtClean="0">
              <a:latin typeface="Arial" pitchFamily="-107" charset="0"/>
              <a:ea typeface="ＭＳ Ｐゴシック" pitchFamily="-107" charset="-128"/>
              <a:cs typeface="ＭＳ Ｐゴシック" pitchFamily="-107" charset="-128"/>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1CC43A-7E45-134C-9269-712BF7DD8868}"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138</a:t>
            </a:fld>
            <a:endParaRPr lang="it-IT" smtClean="0">
              <a:latin typeface="Arial" pitchFamily="-107" charset="0"/>
              <a:ea typeface="ＭＳ Ｐゴシック" pitchFamily="-107" charset="-128"/>
              <a:cs typeface="ＭＳ Ｐゴシック" pitchFamily="-107" charset="-128"/>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F23973-67E6-1F4F-B4ED-803BE9671F99}"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139</a:t>
            </a:fld>
            <a:endParaRPr lang="it-IT" smtClean="0">
              <a:latin typeface="Arial" pitchFamily="-107" charset="0"/>
              <a:ea typeface="ＭＳ Ｐゴシック" pitchFamily="-107" charset="-128"/>
              <a:cs typeface="ＭＳ Ｐゴシック" pitchFamily="-107" charset="-128"/>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48678A-FBB3-504F-98B4-C895B2E38313}"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140</a:t>
            </a:fld>
            <a:endParaRPr lang="it-IT" smtClean="0">
              <a:latin typeface="Arial" pitchFamily="-107" charset="0"/>
              <a:ea typeface="ＭＳ Ｐゴシック" pitchFamily="-107" charset="-128"/>
              <a:cs typeface="ＭＳ Ｐゴシック" pitchFamily="-107" charset="-128"/>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1127804-8899-714B-A981-FAA83F18BCDF}" type="slidenum">
              <a:rPr lang="it-IT"/>
              <a:pPr/>
              <a:t>16</a:t>
            </a:fld>
            <a:endParaRPr lang="it-IT"/>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17642C-EBEB-CB4E-A20D-7AA6F354DF15}"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141</a:t>
            </a:fld>
            <a:endParaRPr lang="it-IT" smtClean="0">
              <a:latin typeface="Arial" pitchFamily="-107" charset="0"/>
              <a:ea typeface="ＭＳ Ｐゴシック" pitchFamily="-107" charset="-128"/>
              <a:cs typeface="ＭＳ Ｐゴシック" pitchFamily="-107" charset="-128"/>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CCB495-04D5-E64D-B67E-45A7D055CBCC}"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142</a:t>
            </a:fld>
            <a:endParaRPr lang="it-IT" smtClean="0">
              <a:latin typeface="Arial" pitchFamily="-107" charset="0"/>
              <a:ea typeface="ＭＳ Ｐゴシック" pitchFamily="-107" charset="-128"/>
              <a:cs typeface="ＭＳ Ｐゴシック" pitchFamily="-107" charset="-128"/>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9DA8F-3C03-7F40-9764-7967F264E811}"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143</a:t>
            </a:fld>
            <a:endParaRPr lang="it-IT" smtClean="0">
              <a:latin typeface="Arial" pitchFamily="-107" charset="0"/>
              <a:ea typeface="ＭＳ Ｐゴシック" pitchFamily="-107" charset="-128"/>
              <a:cs typeface="ＭＳ Ｐゴシック" pitchFamily="-107" charset="-128"/>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D8EFF7-6955-4B45-9A82-7249643E10FC}"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144</a:t>
            </a:fld>
            <a:endParaRPr lang="it-IT" smtClean="0">
              <a:latin typeface="Arial" pitchFamily="-107" charset="0"/>
              <a:ea typeface="ＭＳ Ｐゴシック" pitchFamily="-107" charset="-128"/>
              <a:cs typeface="ＭＳ Ｐゴシック" pitchFamily="-107" charset="-128"/>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93BD0-7272-544B-844C-7CCFB4BBAF0F}"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145</a:t>
            </a:fld>
            <a:endParaRPr lang="it-IT" smtClean="0">
              <a:latin typeface="Arial" pitchFamily="-107" charset="0"/>
              <a:ea typeface="ＭＳ Ｐゴシック" pitchFamily="-107" charset="-128"/>
              <a:cs typeface="ＭＳ Ｐゴシック" pitchFamily="-107" charset="-128"/>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C4E14C-9F53-204C-AAA7-919AED16D5F2}"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146</a:t>
            </a:fld>
            <a:endParaRPr lang="it-IT" smtClean="0">
              <a:latin typeface="Arial" pitchFamily="-107" charset="0"/>
              <a:ea typeface="ＭＳ Ｐゴシック" pitchFamily="-107" charset="-128"/>
              <a:cs typeface="ＭＳ Ｐゴシック" pitchFamily="-107"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BB8354-CDD2-E443-958A-758FB083336A}"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147</a:t>
            </a:fld>
            <a:endParaRPr lang="it-IT" smtClean="0">
              <a:latin typeface="Arial" pitchFamily="-107" charset="0"/>
              <a:ea typeface="ＭＳ Ｐゴシック" pitchFamily="-107" charset="-128"/>
              <a:cs typeface="ＭＳ Ｐゴシック" pitchFamily="-107" charset="-128"/>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63278C-A5A6-4048-884A-37C60239E5E3}"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148</a:t>
            </a:fld>
            <a:endParaRPr lang="it-IT" smtClean="0">
              <a:latin typeface="Arial" pitchFamily="-107" charset="0"/>
              <a:ea typeface="ＭＳ Ｐゴシック" pitchFamily="-107" charset="-128"/>
              <a:cs typeface="ＭＳ Ｐゴシック" pitchFamily="-107"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6602E6-4DF1-A548-A2F0-97CF0BD9ABC6}"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149</a:t>
            </a:fld>
            <a:endParaRPr lang="it-IT" smtClean="0">
              <a:latin typeface="Arial" pitchFamily="-107" charset="0"/>
              <a:ea typeface="ＭＳ Ｐゴシック" pitchFamily="-107" charset="-128"/>
              <a:cs typeface="ＭＳ Ｐゴシック" pitchFamily="-107" charset="-128"/>
            </a:endParaRPr>
          </a:p>
        </p:txBody>
      </p:sp>
      <p:sp>
        <p:nvSpPr>
          <p:cNvPr id="10957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095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it-IT">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112B5-2F99-E445-89D0-C09A0E4CB401}" type="slidenum">
              <a:rPr lang="it-IT" smtClean="0">
                <a:latin typeface="Arial" pitchFamily="-107" charset="0"/>
                <a:ea typeface="ＭＳ Ｐゴシック" pitchFamily="-107" charset="-128"/>
                <a:cs typeface="ＭＳ Ｐゴシック" pitchFamily="-107" charset="-128"/>
              </a:rPr>
              <a:pPr fontAlgn="base">
                <a:spcBef>
                  <a:spcPct val="0"/>
                </a:spcBef>
                <a:spcAft>
                  <a:spcPct val="0"/>
                </a:spcAft>
              </a:pPr>
              <a:t>150</a:t>
            </a:fld>
            <a:endParaRPr lang="it-IT" smtClean="0">
              <a:latin typeface="Arial" pitchFamily="-107" charset="0"/>
              <a:ea typeface="ＭＳ Ｐゴシック" pitchFamily="-107" charset="-128"/>
              <a:cs typeface="ＭＳ Ｐゴシック" pitchFamily="-107" charset="-128"/>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latin typeface="Arial" pitchFamily="-107" charset="0"/>
              <a:ea typeface="ＭＳ Ｐゴシック" pitchFamily="-107" charset="-128"/>
              <a:cs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9F7D837-E01C-534B-890D-E302E9E3DD73}" type="datetimeFigureOut">
              <a:rPr lang="it-IT" smtClean="0"/>
              <a:pPr/>
              <a:t>25/10/2013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D1C068-EF64-974A-ACFF-69978E92469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7D837-E01C-534B-890D-E302E9E3DD73}" type="datetimeFigureOut">
              <a:rPr lang="it-IT" smtClean="0"/>
              <a:pPr/>
              <a:t>25/10/2013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1C068-EF64-974A-ACFF-69978E92469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mages.google.it/imgres?imgurl=http://upload.wikimedia.org/wikipedia/commons/thumb/8/88/Blason_ville_fr_Arnouville-l%C3%A8s-Gonesse_(Val-d'Oise).svg/109px-Blason_ville_fr_Arnouville-l%C3%A8s-Gonesse_(Val-d'Oise).svg.png&amp;imgrefurl=http://it.wikipedia.org/wiki/Corvo_(araldica)&amp;h=120&amp;w=109&amp;sz=12&amp;hl=it&amp;start=98&amp;um=1&amp;tbnid=tE-KAtP9zmUi1M:&amp;tbnh=88&amp;tbnw=80&amp;prev=/images?q=corvo+nero&amp;start=80&amp;ndsp=20&amp;svnum=10&amp;um=1&amp;hl=it&amp;rlz=1T4GGLR_itIT203IT205&amp;sa=N" TargetMode="Externa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hyperlink" Target="mailto:sil.tagliagambe@gmail.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images.google.it/imgres?imgurl=http://www.vialattea.net/spaw/image/pseudoscienze/cervello.jpg&amp;imgrefurl=http://www.vialattea.net/esperti/php/risposta.php?num=7546&amp;h=370&amp;w=470&amp;sz=73&amp;hl=it&amp;start=122&amp;sig2=cJ-cjX3aS2nWfrfyPyl-EA&amp;um=1&amp;tbnid=hWR05Uo73bVnDM:&amp;tbnh=102&amp;tbnw=129&amp;eid=&amp;eid=oDpcR5-wKqfe0QTtm-3YCQ&amp;prev=/images?q=mente+corpo&amp;start=120&amp;ndsp=20&amp;svnum=10&amp;um=1&amp;hl=it&amp;rlz=1T4GGLR_itIT203IT205&amp;sa=N"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posterversand.de/oxid.php/sid/843e3aa7516e11d8b6eadf686d5d696f/cl/details/cnid/890/anid/26742773ea3845938.22991686/Matisse.-Henri-----Face-de-femme/"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97873" y="1743705"/>
            <a:ext cx="5014252" cy="3677118"/>
          </a:xfrm>
          <a:prstGeom prst="rect">
            <a:avLst/>
          </a:prstGeom>
        </p:spPr>
      </p:pic>
      <p:sp>
        <p:nvSpPr>
          <p:cNvPr id="3" name="CasellaDiTesto 2"/>
          <p:cNvSpPr txBox="1"/>
          <p:nvPr/>
        </p:nvSpPr>
        <p:spPr>
          <a:xfrm>
            <a:off x="123707" y="123698"/>
            <a:ext cx="9020293" cy="1323439"/>
          </a:xfrm>
          <a:prstGeom prst="rect">
            <a:avLst/>
          </a:prstGeom>
          <a:noFill/>
        </p:spPr>
        <p:txBody>
          <a:bodyPr wrap="square" rtlCol="0">
            <a:spAutoFit/>
          </a:bodyPr>
          <a:lstStyle/>
          <a:p>
            <a:pPr algn="ctr"/>
            <a:r>
              <a:rPr lang="it-IT" sz="4000" b="1" dirty="0" smtClean="0">
                <a:latin typeface="Arial"/>
              </a:rPr>
              <a:t>L'utilizzo delle ICT nella didattica:</a:t>
            </a:r>
          </a:p>
          <a:p>
            <a:pPr algn="ctr"/>
            <a:r>
              <a:rPr lang="it-IT" sz="4000" b="1" dirty="0" err="1" smtClean="0">
                <a:latin typeface="Arial"/>
              </a:rPr>
              <a:t>Costruzionismo</a:t>
            </a:r>
            <a:r>
              <a:rPr lang="it-IT" sz="4000" b="1" smtClean="0">
                <a:latin typeface="Arial"/>
              </a:rPr>
              <a:t> e </a:t>
            </a:r>
            <a:r>
              <a:rPr lang="it-IT" sz="4000" b="1" dirty="0" smtClean="0">
                <a:latin typeface="Arial"/>
              </a:rPr>
              <a:t>neuroscienze</a:t>
            </a:r>
            <a:endParaRPr lang="it-IT" sz="4000" b="1" dirty="0">
              <a:latin typeface="Arial"/>
            </a:endParaRPr>
          </a:p>
        </p:txBody>
      </p:sp>
      <p:sp>
        <p:nvSpPr>
          <p:cNvPr id="4" name="CasellaDiTesto 3"/>
          <p:cNvSpPr txBox="1"/>
          <p:nvPr/>
        </p:nvSpPr>
        <p:spPr>
          <a:xfrm>
            <a:off x="123707" y="5822033"/>
            <a:ext cx="8873907" cy="461665"/>
          </a:xfrm>
          <a:prstGeom prst="rect">
            <a:avLst/>
          </a:prstGeom>
          <a:noFill/>
        </p:spPr>
        <p:txBody>
          <a:bodyPr wrap="square" rtlCol="0">
            <a:spAutoFit/>
          </a:bodyPr>
          <a:lstStyle/>
          <a:p>
            <a:pPr algn="ctr"/>
            <a:r>
              <a:rPr lang="it-IT" sz="2400" b="1" dirty="0" smtClean="0">
                <a:latin typeface="Arial"/>
              </a:rPr>
              <a:t>SILVANO TAGLIAGAMBE BUSTO ARSIZIO 25 ottobre 2013 </a:t>
            </a:r>
            <a:endParaRPr lang="it-IT" sz="2400" b="1" dirty="0">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215900" y="765175"/>
            <a:ext cx="8677275" cy="5545138"/>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p>
        </p:txBody>
      </p:sp>
      <p:sp>
        <p:nvSpPr>
          <p:cNvPr id="19459" name="Segnaposto numero diapositiva 3"/>
          <p:cNvSpPr>
            <a:spLocks noGrp="1"/>
          </p:cNvSpPr>
          <p:nvPr>
            <p:ph type="sldNum" sz="quarter" idx="12"/>
          </p:nvPr>
        </p:nvSpPr>
        <p:spPr>
          <a:noFill/>
        </p:spPr>
        <p:txBody>
          <a:bodyPr/>
          <a:lstStyle/>
          <a:p>
            <a:fld id="{B92195C4-DED4-FF40-836A-773497A62624}" type="slidenum">
              <a:rPr lang="it-IT"/>
              <a:pPr/>
              <a:t>10</a:t>
            </a:fld>
            <a:endParaRPr lang="it-IT"/>
          </a:p>
        </p:txBody>
      </p:sp>
      <p:sp>
        <p:nvSpPr>
          <p:cNvPr id="19460" name="Rectangle 2"/>
          <p:cNvSpPr>
            <a:spLocks noChangeArrowheads="1"/>
          </p:cNvSpPr>
          <p:nvPr/>
        </p:nvSpPr>
        <p:spPr bwMode="auto">
          <a:xfrm>
            <a:off x="381000" y="117475"/>
            <a:ext cx="8229600" cy="595313"/>
          </a:xfrm>
          <a:prstGeom prst="rect">
            <a:avLst/>
          </a:prstGeom>
          <a:noFill/>
          <a:ln w="9525">
            <a:noFill/>
            <a:miter lim="800000"/>
            <a:headEnd/>
            <a:tailEnd/>
          </a:ln>
        </p:spPr>
        <p:txBody>
          <a:bodyPr>
            <a:prstTxWarp prst="textNoShape">
              <a:avLst/>
            </a:prstTxWarp>
            <a:spAutoFit/>
          </a:bodyPr>
          <a:lstStyle/>
          <a:p>
            <a:pPr algn="ctr" eaLnBrk="0" hangingPunct="0"/>
            <a:r>
              <a:rPr lang="it-IT" sz="3300" b="1"/>
              <a:t>TECNOLOGIE DELLA MENTE</a:t>
            </a:r>
            <a:endParaRPr lang="it-IT" sz="2400" b="1"/>
          </a:p>
        </p:txBody>
      </p:sp>
      <p:sp>
        <p:nvSpPr>
          <p:cNvPr id="19461" name="Rectangle 3"/>
          <p:cNvSpPr>
            <a:spLocks noChangeArrowheads="1"/>
          </p:cNvSpPr>
          <p:nvPr/>
        </p:nvSpPr>
        <p:spPr bwMode="auto">
          <a:xfrm>
            <a:off x="250825" y="1268413"/>
            <a:ext cx="8281988" cy="4664075"/>
          </a:xfrm>
          <a:prstGeom prst="rect">
            <a:avLst/>
          </a:prstGeom>
          <a:noFill/>
          <a:ln w="9525">
            <a:noFill/>
            <a:miter lim="800000"/>
            <a:headEnd/>
            <a:tailEnd/>
          </a:ln>
        </p:spPr>
        <p:txBody>
          <a:bodyPr>
            <a:prstTxWarp prst="textNoShape">
              <a:avLst/>
            </a:prstTxWarp>
            <a:spAutoFit/>
          </a:bodyPr>
          <a:lstStyle/>
          <a:p>
            <a:pPr algn="just" eaLnBrk="0" hangingPunct="0"/>
            <a:r>
              <a:rPr lang="it-IT" sz="2000"/>
              <a:t>In confronto alle tecnologie del corpo relativamente poche sono</a:t>
            </a:r>
          </a:p>
          <a:p>
            <a:pPr algn="just" eaLnBrk="0" hangingPunct="0"/>
            <a:r>
              <a:rPr lang="it-IT" sz="2000"/>
              <a:t>le </a:t>
            </a:r>
            <a:r>
              <a:rPr lang="it-IT" sz="2000" b="1"/>
              <a:t>tecnologie della mente</a:t>
            </a:r>
            <a:r>
              <a:rPr lang="it-IT" sz="2000"/>
              <a:t> sviluppate finora.</a:t>
            </a:r>
          </a:p>
          <a:p>
            <a:pPr algn="just" eaLnBrk="0" hangingPunct="0"/>
            <a:endParaRPr lang="it-IT" sz="2000"/>
          </a:p>
          <a:p>
            <a:pPr algn="just" eaLnBrk="0" hangingPunct="0"/>
            <a:r>
              <a:rPr lang="it-IT" sz="2000"/>
              <a:t>Possiamo citare la scrittura, la stampa e quelle dell’ultimo secolo</a:t>
            </a:r>
          </a:p>
          <a:p>
            <a:pPr algn="just" eaLnBrk="0" hangingPunct="0"/>
            <a:r>
              <a:rPr lang="it-IT" sz="2000"/>
              <a:t>legate alla comunicazione: telegrafo, telefono, radio, televisione.</a:t>
            </a:r>
          </a:p>
          <a:p>
            <a:pPr algn="just" eaLnBrk="0" hangingPunct="0"/>
            <a:r>
              <a:rPr lang="it-IT" sz="2000"/>
              <a:t>Queste tecnologie sono dirette a supportare e a potenziare due </a:t>
            </a:r>
          </a:p>
          <a:p>
            <a:pPr algn="just" eaLnBrk="0" hangingPunct="0"/>
            <a:r>
              <a:rPr lang="it-IT" sz="2000"/>
              <a:t>capacità fondamentali della nostra mente: </a:t>
            </a:r>
          </a:p>
          <a:p>
            <a:pPr algn="just" eaLnBrk="0" hangingPunct="0"/>
            <a:r>
              <a:rPr lang="it-IT" sz="2000"/>
              <a:t>quella di </a:t>
            </a:r>
            <a:r>
              <a:rPr lang="it-IT" sz="2000" b="1">
                <a:solidFill>
                  <a:srgbClr val="FF3300"/>
                </a:solidFill>
              </a:rPr>
              <a:t>ricordare</a:t>
            </a:r>
            <a:r>
              <a:rPr lang="it-IT" sz="2000"/>
              <a:t> – la </a:t>
            </a:r>
            <a:r>
              <a:rPr lang="it-IT" sz="2000" b="1"/>
              <a:t>memoria </a:t>
            </a:r>
            <a:r>
              <a:rPr lang="it-IT" sz="2000"/>
              <a:t>- e quella di </a:t>
            </a:r>
            <a:r>
              <a:rPr lang="it-IT" sz="2000" b="1">
                <a:solidFill>
                  <a:srgbClr val="FF3300"/>
                </a:solidFill>
              </a:rPr>
              <a:t>comunicare</a:t>
            </a:r>
            <a:r>
              <a:rPr lang="it-IT" sz="2000" b="1"/>
              <a:t>.</a:t>
            </a:r>
          </a:p>
          <a:p>
            <a:pPr algn="just" eaLnBrk="0" hangingPunct="0"/>
            <a:endParaRPr lang="it-IT" sz="2000" b="1"/>
          </a:p>
          <a:p>
            <a:pPr algn="just" eaLnBrk="0" hangingPunct="0"/>
            <a:r>
              <a:rPr lang="it-IT" sz="2000"/>
              <a:t>Sotto il profilo concettuale il loro avvento ci ha consentito di </a:t>
            </a:r>
          </a:p>
          <a:p>
            <a:pPr algn="just" eaLnBrk="0" hangingPunct="0"/>
            <a:r>
              <a:rPr lang="it-IT" sz="2000"/>
              <a:t>mettere meglio a fuoco due aspetti fondamentali:</a:t>
            </a:r>
          </a:p>
          <a:p>
            <a:pPr algn="just" eaLnBrk="0" hangingPunct="0"/>
            <a:endParaRPr lang="it-IT" sz="2000"/>
          </a:p>
          <a:p>
            <a:pPr marL="742950" lvl="1" indent="-285750" eaLnBrk="0" hangingPunct="0">
              <a:buFontTx/>
              <a:buChar char="•"/>
            </a:pPr>
            <a:r>
              <a:rPr lang="it-IT" sz="2000"/>
              <a:t> il rapporto (e la differenza) tra </a:t>
            </a:r>
            <a:r>
              <a:rPr lang="it-IT" sz="2000" b="1"/>
              <a:t>informazione </a:t>
            </a:r>
            <a:r>
              <a:rPr lang="it-IT" sz="2000"/>
              <a:t>e </a:t>
            </a:r>
            <a:r>
              <a:rPr lang="it-IT" sz="2000" b="1"/>
              <a:t>comunicazione</a:t>
            </a:r>
          </a:p>
          <a:p>
            <a:pPr marL="742950" lvl="1" indent="-285750" eaLnBrk="0" hangingPunct="0">
              <a:buFontTx/>
              <a:buChar char="•"/>
            </a:pPr>
            <a:r>
              <a:rPr lang="it-IT" sz="2000"/>
              <a:t>il rapporto(e la differenza) tra l’intelligenza individuale e l’intelligenza «connettiva»</a:t>
            </a:r>
          </a:p>
        </p:txBody>
      </p:sp>
      <p:sp>
        <p:nvSpPr>
          <p:cNvPr id="19462" name="Rectangle 4"/>
          <p:cNvSpPr>
            <a:spLocks noChangeArrowheads="1"/>
          </p:cNvSpPr>
          <p:nvPr/>
        </p:nvSpPr>
        <p:spPr bwMode="auto">
          <a:xfrm>
            <a:off x="9148763" y="54991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sz="24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numero diapositiva 3"/>
          <p:cNvSpPr>
            <a:spLocks noGrp="1"/>
          </p:cNvSpPr>
          <p:nvPr>
            <p:ph type="sldNum" sz="quarter" idx="12"/>
          </p:nvPr>
        </p:nvSpPr>
        <p:spPr/>
        <p:txBody>
          <a:bodyPr/>
          <a:lstStyle/>
          <a:p>
            <a:pPr>
              <a:defRPr/>
            </a:pPr>
            <a:fld id="{E626C9E4-CCFC-9D47-83D9-14894A138AA9}" type="slidenum">
              <a:rPr lang="it-IT"/>
              <a:pPr>
                <a:defRPr/>
              </a:pPr>
              <a:t>100</a:t>
            </a:fld>
            <a:endParaRPr lang="it-IT"/>
          </a:p>
        </p:txBody>
      </p:sp>
      <p:sp>
        <p:nvSpPr>
          <p:cNvPr id="252931" name="Rectangle 2"/>
          <p:cNvSpPr>
            <a:spLocks noChangeArrowheads="1"/>
          </p:cNvSpPr>
          <p:nvPr/>
        </p:nvSpPr>
        <p:spPr bwMode="auto">
          <a:xfrm>
            <a:off x="331788" y="1574800"/>
            <a:ext cx="8467725" cy="44450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pPr algn="ctr"/>
            <a:endParaRPr lang="it-IT" sz="600">
              <a:latin typeface="Verdana" pitchFamily="-83" charset="0"/>
            </a:endParaRPr>
          </a:p>
        </p:txBody>
      </p:sp>
      <p:sp>
        <p:nvSpPr>
          <p:cNvPr id="352259" name="Rectangle 3"/>
          <p:cNvSpPr>
            <a:spLocks noChangeArrowheads="1"/>
          </p:cNvSpPr>
          <p:nvPr/>
        </p:nvSpPr>
        <p:spPr bwMode="auto">
          <a:xfrm>
            <a:off x="0" y="0"/>
            <a:ext cx="9144000" cy="1323975"/>
          </a:xfrm>
          <a:prstGeom prst="rect">
            <a:avLst/>
          </a:prstGeom>
          <a:noFill/>
          <a:ln w="9525" cap="rnd">
            <a:noFill/>
            <a:prstDash val="sysDot"/>
            <a:miter lim="800000"/>
            <a:headEnd/>
            <a:tailEnd/>
          </a:ln>
          <a:effectLst/>
        </p:spPr>
        <p:txBody>
          <a:bodyPr>
            <a:prstTxWarp prst="textNoShape">
              <a:avLst/>
            </a:prstTxWarp>
            <a:spAutoFit/>
          </a:bodyPr>
          <a:lstStyle/>
          <a:p>
            <a:pPr algn="ctr" fontAlgn="auto">
              <a:spcBef>
                <a:spcPts val="0"/>
              </a:spcBef>
              <a:spcAft>
                <a:spcPts val="0"/>
              </a:spcAft>
              <a:buClr>
                <a:srgbClr val="FF3300"/>
              </a:buClr>
              <a:defRPr/>
            </a:pPr>
            <a:r>
              <a:rPr lang="it-IT" sz="2800" b="1" dirty="0">
                <a:effectLst>
                  <a:outerShdw blurRad="38100" dist="38100" dir="2700000" algn="tl">
                    <a:srgbClr val="DDDDDD"/>
                  </a:outerShdw>
                </a:effectLst>
                <a:latin typeface="Arial"/>
                <a:ea typeface="+mn-ea"/>
                <a:cs typeface="+mn-cs"/>
              </a:rPr>
              <a:t>Competenze e capacità necessarie per </a:t>
            </a:r>
          </a:p>
          <a:p>
            <a:pPr algn="ctr" fontAlgn="auto">
              <a:spcBef>
                <a:spcPts val="0"/>
              </a:spcBef>
              <a:spcAft>
                <a:spcPts val="0"/>
              </a:spcAft>
              <a:buClr>
                <a:srgbClr val="FF3300"/>
              </a:buClr>
              <a:defRPr/>
            </a:pPr>
            <a:r>
              <a:rPr lang="it-IT" sz="2800" b="1" dirty="0">
                <a:effectLst>
                  <a:outerShdw blurRad="38100" dist="38100" dir="2700000" algn="tl">
                    <a:srgbClr val="DDDDDD"/>
                  </a:outerShdw>
                </a:effectLst>
                <a:latin typeface="Arial"/>
                <a:ea typeface="+mn-ea"/>
                <a:cs typeface="+mn-cs"/>
              </a:rPr>
              <a:t>inquadrare un problema e risolverlo </a:t>
            </a:r>
          </a:p>
          <a:p>
            <a:pPr fontAlgn="auto">
              <a:spcBef>
                <a:spcPts val="0"/>
              </a:spcBef>
              <a:spcAft>
                <a:spcPts val="0"/>
              </a:spcAft>
              <a:buClr>
                <a:srgbClr val="FF3300"/>
              </a:buClr>
              <a:defRPr/>
            </a:pPr>
            <a:endParaRPr lang="it-IT" b="1" dirty="0">
              <a:effectLst>
                <a:outerShdw blurRad="38100" dist="38100" dir="2700000" algn="tl">
                  <a:srgbClr val="DDDDDD"/>
                </a:outerShdw>
              </a:effectLst>
              <a:latin typeface="Verdana" charset="0"/>
              <a:ea typeface="+mn-ea"/>
              <a:cs typeface="+mn-cs"/>
            </a:endParaRPr>
          </a:p>
        </p:txBody>
      </p:sp>
      <p:sp>
        <p:nvSpPr>
          <p:cNvPr id="352260" name="Rectangle 4"/>
          <p:cNvSpPr>
            <a:spLocks noChangeArrowheads="1"/>
          </p:cNvSpPr>
          <p:nvPr/>
        </p:nvSpPr>
        <p:spPr bwMode="auto">
          <a:xfrm>
            <a:off x="1881188" y="2770188"/>
            <a:ext cx="1427162" cy="396875"/>
          </a:xfrm>
          <a:prstGeom prst="rect">
            <a:avLst/>
          </a:prstGeom>
          <a:noFill/>
          <a:ln w="9525">
            <a:noFill/>
            <a:miter lim="800000"/>
            <a:headEnd/>
            <a:tailEnd/>
          </a:ln>
        </p:spPr>
        <p:txBody>
          <a:bodyPr wrap="none">
            <a:spAutoFit/>
          </a:bodyPr>
          <a:lstStyle/>
          <a:p>
            <a:pPr marL="266700" indent="-266700" eaLnBrk="0" fontAlgn="auto" hangingPunct="0">
              <a:spcBef>
                <a:spcPts val="0"/>
              </a:spcBef>
              <a:spcAft>
                <a:spcPts val="0"/>
              </a:spcAft>
              <a:buClr>
                <a:srgbClr val="FF0000"/>
              </a:buClr>
              <a:buSzPct val="130000"/>
              <a:defRPr/>
            </a:pPr>
            <a:r>
              <a:rPr lang="it-IT" sz="2000" b="1">
                <a:effectLst>
                  <a:outerShdw blurRad="38100" dist="38100" dir="2700000" algn="tl">
                    <a:srgbClr val="DDDDDD"/>
                  </a:outerShdw>
                </a:effectLst>
                <a:latin typeface="Verdana" charset="0"/>
                <a:ea typeface="+mn-ea"/>
                <a:cs typeface="+mn-cs"/>
              </a:rPr>
              <a:t>Analogia</a:t>
            </a:r>
          </a:p>
        </p:txBody>
      </p:sp>
      <p:sp>
        <p:nvSpPr>
          <p:cNvPr id="252934" name="Rectangle 5"/>
          <p:cNvSpPr>
            <a:spLocks noChangeArrowheads="1"/>
          </p:cNvSpPr>
          <p:nvPr/>
        </p:nvSpPr>
        <p:spPr bwMode="auto">
          <a:xfrm>
            <a:off x="427038" y="1131888"/>
            <a:ext cx="4392612" cy="366712"/>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pPr algn="ctr">
              <a:buClr>
                <a:srgbClr val="FF3300"/>
              </a:buClr>
            </a:pPr>
            <a:r>
              <a:rPr lang="it-IT" b="1">
                <a:latin typeface="Verdana" pitchFamily="-83" charset="0"/>
              </a:rPr>
              <a:t>Le possiamo così schematizzare</a:t>
            </a:r>
            <a:r>
              <a:rPr lang="it-IT">
                <a:latin typeface="Verdana" pitchFamily="-83" charset="0"/>
              </a:rPr>
              <a:t>:</a:t>
            </a:r>
          </a:p>
        </p:txBody>
      </p:sp>
      <p:sp>
        <p:nvSpPr>
          <p:cNvPr id="352262" name="AutoShape 6"/>
          <p:cNvSpPr>
            <a:spLocks noChangeArrowheads="1"/>
          </p:cNvSpPr>
          <p:nvPr/>
        </p:nvSpPr>
        <p:spPr bwMode="auto">
          <a:xfrm rot="1797863">
            <a:off x="3179763" y="2549525"/>
            <a:ext cx="2844800" cy="2390775"/>
          </a:xfrm>
          <a:prstGeom prst="hexagon">
            <a:avLst>
              <a:gd name="adj" fmla="val 29748"/>
              <a:gd name="vf" fmla="val 115470"/>
            </a:avLst>
          </a:prstGeom>
          <a:gradFill rotWithShape="1">
            <a:gsLst>
              <a:gs pos="0">
                <a:srgbClr val="FF0000">
                  <a:alpha val="86000"/>
                </a:srgbClr>
              </a:gs>
              <a:gs pos="100000">
                <a:srgbClr val="FF0000">
                  <a:gamma/>
                  <a:shade val="46275"/>
                  <a:invGamma/>
                </a:srgbClr>
              </a:gs>
            </a:gsLst>
            <a:path path="shape">
              <a:fillToRect l="50000" t="50000" r="50000" b="50000"/>
            </a:path>
          </a:gradFill>
          <a:ln w="19050">
            <a:solidFill>
              <a:schemeClr val="tx1"/>
            </a:solidFill>
            <a:prstDash val="sysDot"/>
            <a:miter lim="800000"/>
            <a:headEnd/>
            <a:tailEnd/>
          </a:ln>
          <a:effectLst>
            <a:outerShdw blurRad="63500" dist="107763" dir="2700000" algn="ctr" rotWithShape="0">
              <a:schemeClr val="bg2">
                <a:alpha val="50000"/>
              </a:schemeClr>
            </a:outerShdw>
          </a:effectLst>
        </p:spPr>
        <p:txBody>
          <a:bodyPr lIns="90000" tIns="46800" rIns="90000" bIns="46800" anchor="ctr">
            <a:spAutoFit/>
          </a:bodyPr>
          <a:lstStyle/>
          <a:p>
            <a:pPr eaLnBrk="0" fontAlgn="auto" hangingPunct="0">
              <a:spcBef>
                <a:spcPts val="0"/>
              </a:spcBef>
              <a:spcAft>
                <a:spcPts val="0"/>
              </a:spcAft>
              <a:defRPr/>
            </a:pPr>
            <a:endParaRPr lang="it-IT">
              <a:latin typeface="+mn-lt"/>
              <a:ea typeface="+mn-ea"/>
              <a:cs typeface="+mn-cs"/>
            </a:endParaRPr>
          </a:p>
        </p:txBody>
      </p:sp>
      <p:sp>
        <p:nvSpPr>
          <p:cNvPr id="352263" name="Rectangle 7"/>
          <p:cNvSpPr>
            <a:spLocks noChangeArrowheads="1"/>
          </p:cNvSpPr>
          <p:nvPr/>
        </p:nvSpPr>
        <p:spPr bwMode="auto">
          <a:xfrm>
            <a:off x="4060825" y="1830388"/>
            <a:ext cx="1139825" cy="396875"/>
          </a:xfrm>
          <a:prstGeom prst="rect">
            <a:avLst/>
          </a:prstGeom>
          <a:noFill/>
          <a:ln w="19050">
            <a:noFill/>
            <a:prstDash val="sysDot"/>
            <a:miter lim="800000"/>
            <a:headEnd/>
            <a:tailEnd/>
          </a:ln>
          <a:effectLst/>
        </p:spPr>
        <p:txBody>
          <a:bodyPr wrap="none" lIns="90000" tIns="46800" rIns="90000" bIns="46800">
            <a:spAutoFit/>
          </a:bodyPr>
          <a:lstStyle/>
          <a:p>
            <a:pPr algn="ctr" eaLnBrk="0" fontAlgn="auto" hangingPunct="0">
              <a:spcBef>
                <a:spcPts val="0"/>
              </a:spcBef>
              <a:spcAft>
                <a:spcPts val="0"/>
              </a:spcAft>
              <a:buClr>
                <a:srgbClr val="FF0000"/>
              </a:buClr>
              <a:buSzPct val="130000"/>
              <a:defRPr/>
            </a:pPr>
            <a:r>
              <a:rPr lang="it-IT" sz="2000" b="1" dirty="0">
                <a:effectLst>
                  <a:outerShdw blurRad="38100" dist="38100" dir="2700000" algn="tl">
                    <a:srgbClr val="DDDDDD"/>
                  </a:outerShdw>
                </a:effectLst>
                <a:latin typeface="Verdana" charset="0"/>
                <a:ea typeface="+mn-ea"/>
                <a:cs typeface="+mn-cs"/>
              </a:rPr>
              <a:t>Analisi</a:t>
            </a:r>
          </a:p>
        </p:txBody>
      </p:sp>
      <p:sp>
        <p:nvSpPr>
          <p:cNvPr id="352264" name="Rectangle 8"/>
          <p:cNvSpPr>
            <a:spLocks noChangeArrowheads="1"/>
          </p:cNvSpPr>
          <p:nvPr/>
        </p:nvSpPr>
        <p:spPr bwMode="auto">
          <a:xfrm>
            <a:off x="5881688" y="2732088"/>
            <a:ext cx="1703387" cy="396875"/>
          </a:xfrm>
          <a:prstGeom prst="rect">
            <a:avLst/>
          </a:prstGeom>
          <a:noFill/>
          <a:ln w="19050">
            <a:noFill/>
            <a:prstDash val="sysDot"/>
            <a:miter lim="800000"/>
            <a:headEnd/>
            <a:tailEnd/>
          </a:ln>
          <a:effectLst/>
        </p:spPr>
        <p:txBody>
          <a:bodyPr wrap="none" lIns="90000" tIns="46800" rIns="90000" bIns="46800">
            <a:spAutoFit/>
          </a:bodyPr>
          <a:lstStyle/>
          <a:p>
            <a:pPr algn="ct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Astrazione</a:t>
            </a:r>
          </a:p>
        </p:txBody>
      </p:sp>
      <p:sp>
        <p:nvSpPr>
          <p:cNvPr id="352265" name="Rectangle 9"/>
          <p:cNvSpPr>
            <a:spLocks noChangeArrowheads="1"/>
          </p:cNvSpPr>
          <p:nvPr/>
        </p:nvSpPr>
        <p:spPr bwMode="auto">
          <a:xfrm>
            <a:off x="5889625" y="4268788"/>
            <a:ext cx="1681163" cy="396875"/>
          </a:xfrm>
          <a:prstGeom prst="rect">
            <a:avLst/>
          </a:prstGeom>
          <a:noFill/>
          <a:ln w="19050">
            <a:noFill/>
            <a:prstDash val="sysDot"/>
            <a:miter lim="800000"/>
            <a:headEnd/>
            <a:tailEnd/>
          </a:ln>
          <a:effectLst/>
        </p:spPr>
        <p:txBody>
          <a:bodyPr wrap="none" lIns="90000" tIns="46800" rIns="90000" bIns="46800">
            <a:spAutoFit/>
          </a:bodyPr>
          <a:lstStyle/>
          <a:p>
            <a:pPr algn="ct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Deduzione</a:t>
            </a:r>
          </a:p>
        </p:txBody>
      </p:sp>
      <p:sp>
        <p:nvSpPr>
          <p:cNvPr id="352266" name="Rectangle 10"/>
          <p:cNvSpPr>
            <a:spLocks noChangeArrowheads="1"/>
          </p:cNvSpPr>
          <p:nvPr/>
        </p:nvSpPr>
        <p:spPr bwMode="auto">
          <a:xfrm>
            <a:off x="3833813" y="5284788"/>
            <a:ext cx="1676400" cy="396875"/>
          </a:xfrm>
          <a:prstGeom prst="rect">
            <a:avLst/>
          </a:prstGeom>
          <a:noFill/>
          <a:ln w="19050">
            <a:noFill/>
            <a:prstDash val="sysDot"/>
            <a:miter lim="800000"/>
            <a:headEnd/>
            <a:tailEnd/>
          </a:ln>
          <a:effectLst/>
        </p:spPr>
        <p:txBody>
          <a:bodyPr wrap="none" lIns="90000" tIns="46800" rIns="90000" bIns="46800">
            <a:spAutoFit/>
          </a:bodyPr>
          <a:lstStyle/>
          <a:p>
            <a:pPr algn="ct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Abduzione</a:t>
            </a:r>
          </a:p>
        </p:txBody>
      </p:sp>
      <p:sp>
        <p:nvSpPr>
          <p:cNvPr id="352267" name="Rectangle 11"/>
          <p:cNvSpPr>
            <a:spLocks noChangeArrowheads="1"/>
          </p:cNvSpPr>
          <p:nvPr/>
        </p:nvSpPr>
        <p:spPr bwMode="auto">
          <a:xfrm>
            <a:off x="1752600" y="4343400"/>
            <a:ext cx="1625600" cy="396875"/>
          </a:xfrm>
          <a:prstGeom prst="rect">
            <a:avLst/>
          </a:prstGeom>
          <a:noFill/>
          <a:ln w="19050">
            <a:noFill/>
            <a:prstDash val="sysDot"/>
            <a:miter lim="800000"/>
            <a:headEnd/>
            <a:tailEnd/>
          </a:ln>
          <a:effectLst/>
        </p:spPr>
        <p:txBody>
          <a:bodyPr lIns="90000" tIns="46800" rIns="90000" bIns="46800">
            <a:spAutoFit/>
          </a:bodyPr>
          <a:lstStyle/>
          <a:p>
            <a:pPr algn="ct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Induzione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p:cNvSpPr>
            <a:spLocks noChangeArrowheads="1"/>
          </p:cNvSpPr>
          <p:nvPr/>
        </p:nvSpPr>
        <p:spPr bwMode="auto">
          <a:xfrm>
            <a:off x="331788" y="3957638"/>
            <a:ext cx="8467725" cy="1509712"/>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4979" name="Rectangle 1027"/>
          <p:cNvSpPr>
            <a:spLocks noChangeArrowheads="1"/>
          </p:cNvSpPr>
          <p:nvPr/>
        </p:nvSpPr>
        <p:spPr bwMode="auto">
          <a:xfrm>
            <a:off x="331788" y="1836738"/>
            <a:ext cx="8467725" cy="1966912"/>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45252" name="Rectangle 1028"/>
          <p:cNvSpPr>
            <a:spLocks noChangeArrowheads="1"/>
          </p:cNvSpPr>
          <p:nvPr/>
        </p:nvSpPr>
        <p:spPr bwMode="auto">
          <a:xfrm>
            <a:off x="254000" y="114300"/>
            <a:ext cx="360680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Analisi</a:t>
            </a:r>
          </a:p>
        </p:txBody>
      </p:sp>
      <p:sp>
        <p:nvSpPr>
          <p:cNvPr id="254981" name="Rectangle 1029"/>
          <p:cNvSpPr>
            <a:spLocks noChangeArrowheads="1"/>
          </p:cNvSpPr>
          <p:nvPr/>
        </p:nvSpPr>
        <p:spPr bwMode="auto">
          <a:xfrm>
            <a:off x="347663" y="1195388"/>
            <a:ext cx="6191250" cy="3962400"/>
          </a:xfrm>
          <a:prstGeom prst="rect">
            <a:avLst/>
          </a:prstGeom>
          <a:noFill/>
          <a:ln w="9525">
            <a:noFill/>
            <a:miter lim="800000"/>
            <a:headEnd/>
            <a:tailEnd/>
          </a:ln>
        </p:spPr>
        <p:txBody>
          <a:bodyPr>
            <a:prstTxWarp prst="textNoShape">
              <a:avLst/>
            </a:prstTxWarp>
            <a:spAutoFit/>
          </a:bodyPr>
          <a:lstStyle/>
          <a:p>
            <a:pPr marL="266700" indent="-266700" eaLnBrk="0" hangingPunct="0"/>
            <a:r>
              <a:rPr lang="it-IT">
                <a:latin typeface="Calibri" pitchFamily="-83" charset="0"/>
              </a:rPr>
              <a:t>Può essere concepita in due modi differenti:</a:t>
            </a:r>
          </a:p>
          <a:p>
            <a:pPr marL="266700" indent="-266700" eaLnBrk="0" hangingPunct="0"/>
            <a:endParaRPr lang="it-IT">
              <a:latin typeface="Calibri" pitchFamily="-83" charset="0"/>
            </a:endParaRPr>
          </a:p>
          <a:p>
            <a:pPr marL="266700" indent="-266700" eaLnBrk="0" hangingPunct="0"/>
            <a:endParaRPr lang="it-IT">
              <a:latin typeface="Calibri" pitchFamily="-83" charset="0"/>
            </a:endParaRPr>
          </a:p>
          <a:p>
            <a:pPr marL="266700" indent="-266700" eaLnBrk="0" hangingPunct="0">
              <a:buClr>
                <a:srgbClr val="FF0000"/>
              </a:buClr>
              <a:buSzPct val="125000"/>
              <a:buFontTx/>
              <a:buChar char="•"/>
            </a:pPr>
            <a:r>
              <a:rPr lang="it-IT" sz="2800" b="1">
                <a:latin typeface="Calibri" pitchFamily="-83" charset="0"/>
              </a:rPr>
              <a:t>Scomposizione</a:t>
            </a:r>
            <a:r>
              <a:rPr lang="it-IT" sz="2800">
                <a:latin typeface="Calibri" pitchFamily="-83" charset="0"/>
              </a:rPr>
              <a:t> di un problema   complesso nelle sue parti;</a:t>
            </a:r>
          </a:p>
          <a:p>
            <a:pPr marL="266700" indent="-266700" eaLnBrk="0" hangingPunct="0">
              <a:buClr>
                <a:srgbClr val="FF0000"/>
              </a:buClr>
              <a:buSzPct val="125000"/>
              <a:buFontTx/>
              <a:buChar char="•"/>
            </a:pPr>
            <a:endParaRPr lang="it-IT" sz="2800">
              <a:latin typeface="Calibri" pitchFamily="-83" charset="0"/>
            </a:endParaRPr>
          </a:p>
          <a:p>
            <a:pPr marL="266700" indent="-266700" eaLnBrk="0" hangingPunct="0">
              <a:buClr>
                <a:srgbClr val="FF0000"/>
              </a:buClr>
              <a:buSzPct val="125000"/>
              <a:buFontTx/>
              <a:buChar char="•"/>
            </a:pPr>
            <a:endParaRPr lang="it-IT" sz="2800">
              <a:latin typeface="Calibri" pitchFamily="-83" charset="0"/>
            </a:endParaRPr>
          </a:p>
          <a:p>
            <a:pPr marL="266700" indent="-266700" eaLnBrk="0" hangingPunct="0">
              <a:buClr>
                <a:srgbClr val="FF0000"/>
              </a:buClr>
              <a:buSzPct val="125000"/>
              <a:buFontTx/>
              <a:buChar char="•"/>
            </a:pPr>
            <a:endParaRPr lang="it-IT" sz="1400">
              <a:latin typeface="Calibri" pitchFamily="-83" charset="0"/>
            </a:endParaRPr>
          </a:p>
          <a:p>
            <a:pPr marL="266700" indent="-266700" eaLnBrk="0" hangingPunct="0">
              <a:buClr>
                <a:srgbClr val="FF0000"/>
              </a:buClr>
              <a:buSzPct val="125000"/>
              <a:buFontTx/>
              <a:buChar char="•"/>
            </a:pPr>
            <a:r>
              <a:rPr lang="it-IT" sz="2800" b="1">
                <a:latin typeface="Calibri" pitchFamily="-83" charset="0"/>
              </a:rPr>
              <a:t>Riduzione</a:t>
            </a:r>
            <a:r>
              <a:rPr lang="it-IT" sz="2800">
                <a:latin typeface="Calibri" pitchFamily="-83" charset="0"/>
              </a:rPr>
              <a:t> di un problema a un altro</a:t>
            </a:r>
          </a:p>
          <a:p>
            <a:pPr marL="266700" indent="-266700" eaLnBrk="0" hangingPunct="0">
              <a:buClr>
                <a:srgbClr val="FF0000"/>
              </a:buClr>
              <a:buSzPct val="125000"/>
              <a:buFontTx/>
              <a:buChar char="•"/>
            </a:pPr>
            <a:endParaRPr lang="it-IT" sz="2800">
              <a:latin typeface="Calibri" pitchFamily="-83" charset="0"/>
            </a:endParaRPr>
          </a:p>
        </p:txBody>
      </p:sp>
      <p:sp>
        <p:nvSpPr>
          <p:cNvPr id="1845254" name="AutoShape 1030"/>
          <p:cNvSpPr>
            <a:spLocks noChangeArrowheads="1"/>
          </p:cNvSpPr>
          <p:nvPr/>
        </p:nvSpPr>
        <p:spPr bwMode="auto">
          <a:xfrm rot="16200000">
            <a:off x="6921500" y="2755900"/>
            <a:ext cx="596900" cy="419100"/>
          </a:xfrm>
          <a:prstGeom prst="downArrow">
            <a:avLst>
              <a:gd name="adj1" fmla="val 50000"/>
              <a:gd name="adj2" fmla="val 43181"/>
            </a:avLst>
          </a:prstGeom>
          <a:gradFill rotWithShape="1">
            <a:gsLst>
              <a:gs pos="0">
                <a:srgbClr val="FF0000">
                  <a:gamma/>
                  <a:shade val="46275"/>
                  <a:invGamma/>
                </a:srgbClr>
              </a:gs>
              <a:gs pos="100000">
                <a:srgbClr val="FF0000"/>
              </a:gs>
            </a:gsLst>
            <a:lin ang="5400000" scaled="1"/>
          </a:gradFill>
          <a:ln w="19050">
            <a:solidFill>
              <a:schemeClr val="tx1"/>
            </a:solidFill>
            <a:prstDash val="sysDot"/>
            <a:miter lim="800000"/>
            <a:headEnd/>
            <a:tailEnd/>
          </a:ln>
          <a:effectLst>
            <a:outerShdw blurRad="63500" dist="38099" dir="2700000" algn="ctr" rotWithShape="0">
              <a:schemeClr val="bg2">
                <a:alpha val="50000"/>
              </a:schemeClr>
            </a:outerShdw>
          </a:effectLst>
        </p:spPr>
        <p:txBody>
          <a:bodyPr wrap="none" lIns="90000" tIns="46800" rIns="90000" bIns="46800" anchor="ctr">
            <a:prstTxWarp prst="textNoShape">
              <a:avLst/>
            </a:prstTxWarp>
            <a:spAutoFit/>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grpSp>
        <p:nvGrpSpPr>
          <p:cNvPr id="2" name="Group 1031"/>
          <p:cNvGrpSpPr>
            <a:grpSpLocks/>
          </p:cNvGrpSpPr>
          <p:nvPr/>
        </p:nvGrpSpPr>
        <p:grpSpPr bwMode="auto">
          <a:xfrm>
            <a:off x="6148388" y="2667000"/>
            <a:ext cx="647700" cy="654050"/>
            <a:chOff x="3873" y="1680"/>
            <a:chExt cx="408" cy="412"/>
          </a:xfrm>
        </p:grpSpPr>
        <p:sp>
          <p:nvSpPr>
            <p:cNvPr id="254998" name="Freeform 1032"/>
            <p:cNvSpPr>
              <a:spLocks/>
            </p:cNvSpPr>
            <p:nvPr/>
          </p:nvSpPr>
          <p:spPr bwMode="auto">
            <a:xfrm>
              <a:off x="3892" y="1880"/>
              <a:ext cx="389" cy="212"/>
            </a:xfrm>
            <a:custGeom>
              <a:avLst/>
              <a:gdLst>
                <a:gd name="T0" fmla="*/ 27430 w 228"/>
                <a:gd name="T1" fmla="*/ 84423 h 123"/>
                <a:gd name="T2" fmla="*/ 138786 w 228"/>
                <a:gd name="T3" fmla="*/ 84423 h 123"/>
                <a:gd name="T4" fmla="*/ 138786 w 228"/>
                <a:gd name="T5" fmla="*/ 28213 h 123"/>
                <a:gd name="T6" fmla="*/ 133785 w 228"/>
                <a:gd name="T7" fmla="*/ 21102 h 123"/>
                <a:gd name="T8" fmla="*/ 128384 w 228"/>
                <a:gd name="T9" fmla="*/ 14316 h 123"/>
                <a:gd name="T10" fmla="*/ 121627 w 228"/>
                <a:gd name="T11" fmla="*/ 9497 h 123"/>
                <a:gd name="T12" fmla="*/ 114789 w 228"/>
                <a:gd name="T13" fmla="*/ 5510 h 123"/>
                <a:gd name="T14" fmla="*/ 107686 w 228"/>
                <a:gd name="T15" fmla="*/ 2796 h 123"/>
                <a:gd name="T16" fmla="*/ 100589 w 228"/>
                <a:gd name="T17" fmla="*/ 731 h 123"/>
                <a:gd name="T18" fmla="*/ 92318 w 228"/>
                <a:gd name="T19" fmla="*/ 0 h 123"/>
                <a:gd name="T20" fmla="*/ 90530 w 228"/>
                <a:gd name="T21" fmla="*/ 6453 h 123"/>
                <a:gd name="T22" fmla="*/ 86947 w 228"/>
                <a:gd name="T23" fmla="*/ 11526 h 123"/>
                <a:gd name="T24" fmla="*/ 82775 w 228"/>
                <a:gd name="T25" fmla="*/ 16369 h 123"/>
                <a:gd name="T26" fmla="*/ 77759 w 228"/>
                <a:gd name="T27" fmla="*/ 19170 h 123"/>
                <a:gd name="T28" fmla="*/ 72296 w 228"/>
                <a:gd name="T29" fmla="*/ 20792 h 123"/>
                <a:gd name="T30" fmla="*/ 66273 w 228"/>
                <a:gd name="T31" fmla="*/ 20792 h 123"/>
                <a:gd name="T32" fmla="*/ 61027 w 228"/>
                <a:gd name="T33" fmla="*/ 19170 h 123"/>
                <a:gd name="T34" fmla="*/ 56018 w 228"/>
                <a:gd name="T35" fmla="*/ 16369 h 123"/>
                <a:gd name="T36" fmla="*/ 51553 w 228"/>
                <a:gd name="T37" fmla="*/ 11526 h 123"/>
                <a:gd name="T38" fmla="*/ 48024 w 228"/>
                <a:gd name="T39" fmla="*/ 6453 h 123"/>
                <a:gd name="T40" fmla="*/ 46467 w 228"/>
                <a:gd name="T41" fmla="*/ 0 h 123"/>
                <a:gd name="T42" fmla="*/ 38206 w 228"/>
                <a:gd name="T43" fmla="*/ 731 h 123"/>
                <a:gd name="T44" fmla="*/ 31011 w 228"/>
                <a:gd name="T45" fmla="*/ 2796 h 123"/>
                <a:gd name="T46" fmla="*/ 23893 w 228"/>
                <a:gd name="T47" fmla="*/ 5510 h 123"/>
                <a:gd name="T48" fmla="*/ 17160 w 228"/>
                <a:gd name="T49" fmla="*/ 9497 h 123"/>
                <a:gd name="T50" fmla="*/ 10261 w 228"/>
                <a:gd name="T51" fmla="*/ 14316 h 123"/>
                <a:gd name="T52" fmla="*/ 5001 w 228"/>
                <a:gd name="T53" fmla="*/ 21102 h 123"/>
                <a:gd name="T54" fmla="*/ 0 w 228"/>
                <a:gd name="T55" fmla="*/ 28213 h 123"/>
                <a:gd name="T56" fmla="*/ 0 w 228"/>
                <a:gd name="T57" fmla="*/ 84423 h 123"/>
                <a:gd name="T58" fmla="*/ 27430 w 228"/>
                <a:gd name="T59" fmla="*/ 84423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8"/>
                <a:gd name="T91" fmla="*/ 0 h 123"/>
                <a:gd name="T92" fmla="*/ 228 w 228"/>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195"/>
              </a:schemeClr>
            </a:solidFill>
            <a:ln w="9525">
              <a:noFill/>
              <a:round/>
              <a:headEnd/>
              <a:tailEnd/>
            </a:ln>
          </p:spPr>
          <p:txBody>
            <a:bodyPr>
              <a:prstTxWarp prst="textNoShape">
                <a:avLst/>
              </a:prstTxWarp>
            </a:bodyPr>
            <a:lstStyle/>
            <a:p>
              <a:endParaRPr lang="it-IT">
                <a:latin typeface="Calibri" pitchFamily="-83" charset="0"/>
              </a:endParaRPr>
            </a:p>
          </p:txBody>
        </p:sp>
        <p:sp>
          <p:nvSpPr>
            <p:cNvPr id="254999" name="Freeform 1033"/>
            <p:cNvSpPr>
              <a:spLocks/>
            </p:cNvSpPr>
            <p:nvPr/>
          </p:nvSpPr>
          <p:spPr bwMode="auto">
            <a:xfrm>
              <a:off x="4004" y="1690"/>
              <a:ext cx="171" cy="240"/>
            </a:xfrm>
            <a:custGeom>
              <a:avLst/>
              <a:gdLst>
                <a:gd name="T0" fmla="*/ 50883 w 100"/>
                <a:gd name="T1" fmla="*/ 66660 h 139"/>
                <a:gd name="T2" fmla="*/ 54903 w 100"/>
                <a:gd name="T3" fmla="*/ 61625 h 139"/>
                <a:gd name="T4" fmla="*/ 58108 w 100"/>
                <a:gd name="T5" fmla="*/ 57039 h 139"/>
                <a:gd name="T6" fmla="*/ 60755 w 100"/>
                <a:gd name="T7" fmla="*/ 50321 h 139"/>
                <a:gd name="T8" fmla="*/ 61777 w 100"/>
                <a:gd name="T9" fmla="*/ 44331 h 139"/>
                <a:gd name="T10" fmla="*/ 62374 w 100"/>
                <a:gd name="T11" fmla="*/ 37525 h 139"/>
                <a:gd name="T12" fmla="*/ 61777 w 100"/>
                <a:gd name="T13" fmla="*/ 30200 h 139"/>
                <a:gd name="T14" fmla="*/ 59862 w 100"/>
                <a:gd name="T15" fmla="*/ 22360 h 139"/>
                <a:gd name="T16" fmla="*/ 56303 w 100"/>
                <a:gd name="T17" fmla="*/ 15562 h 139"/>
                <a:gd name="T18" fmla="*/ 52637 w 100"/>
                <a:gd name="T19" fmla="*/ 9698 h 139"/>
                <a:gd name="T20" fmla="*/ 46770 w 100"/>
                <a:gd name="T21" fmla="*/ 4895 h 139"/>
                <a:gd name="T22" fmla="*/ 40648 w 100"/>
                <a:gd name="T23" fmla="*/ 2195 h 139"/>
                <a:gd name="T24" fmla="*/ 34373 w 100"/>
                <a:gd name="T25" fmla="*/ 0 h 139"/>
                <a:gd name="T26" fmla="*/ 28232 w 100"/>
                <a:gd name="T27" fmla="*/ 0 h 139"/>
                <a:gd name="T28" fmla="*/ 22037 w 100"/>
                <a:gd name="T29" fmla="*/ 2195 h 139"/>
                <a:gd name="T30" fmla="*/ 15852 w 100"/>
                <a:gd name="T31" fmla="*/ 4895 h 139"/>
                <a:gd name="T32" fmla="*/ 10732 w 100"/>
                <a:gd name="T33" fmla="*/ 9698 h 139"/>
                <a:gd name="T34" fmla="*/ 6276 w 100"/>
                <a:gd name="T35" fmla="*/ 15562 h 139"/>
                <a:gd name="T36" fmla="*/ 2649 w 100"/>
                <a:gd name="T37" fmla="*/ 22360 h 139"/>
                <a:gd name="T38" fmla="*/ 640 w 100"/>
                <a:gd name="T39" fmla="*/ 30200 h 139"/>
                <a:gd name="T40" fmla="*/ 0 w 100"/>
                <a:gd name="T41" fmla="*/ 37525 h 139"/>
                <a:gd name="T42" fmla="*/ 640 w 100"/>
                <a:gd name="T43" fmla="*/ 44331 h 139"/>
                <a:gd name="T44" fmla="*/ 1871 w 100"/>
                <a:gd name="T45" fmla="*/ 50321 h 139"/>
                <a:gd name="T46" fmla="*/ 4530 w 100"/>
                <a:gd name="T47" fmla="*/ 57039 h 139"/>
                <a:gd name="T48" fmla="*/ 7746 w 100"/>
                <a:gd name="T49" fmla="*/ 61625 h 139"/>
                <a:gd name="T50" fmla="*/ 11755 w 100"/>
                <a:gd name="T51" fmla="*/ 66660 h 139"/>
                <a:gd name="T52" fmla="*/ 6874 w 100"/>
                <a:gd name="T53" fmla="*/ 72273 h 139"/>
                <a:gd name="T54" fmla="*/ 6874 w 100"/>
                <a:gd name="T55" fmla="*/ 97533 h 139"/>
                <a:gd name="T56" fmla="*/ 55637 w 100"/>
                <a:gd name="T57" fmla="*/ 97533 h 139"/>
                <a:gd name="T58" fmla="*/ 55637 w 100"/>
                <a:gd name="T59" fmla="*/ 72273 h 139"/>
                <a:gd name="T60" fmla="*/ 50883 w 100"/>
                <a:gd name="T61" fmla="*/ 66660 h 1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39"/>
                <a:gd name="T95" fmla="*/ 100 w 100"/>
                <a:gd name="T96" fmla="*/ 139 h 1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195"/>
              </a:schemeClr>
            </a:solidFill>
            <a:ln w="9525">
              <a:noFill/>
              <a:round/>
              <a:headEnd/>
              <a:tailEnd/>
            </a:ln>
          </p:spPr>
          <p:txBody>
            <a:bodyPr>
              <a:prstTxWarp prst="textNoShape">
                <a:avLst/>
              </a:prstTxWarp>
            </a:bodyPr>
            <a:lstStyle/>
            <a:p>
              <a:endParaRPr lang="it-IT">
                <a:latin typeface="Calibri" pitchFamily="-83" charset="0"/>
              </a:endParaRPr>
            </a:p>
          </p:txBody>
        </p:sp>
        <p:sp>
          <p:nvSpPr>
            <p:cNvPr id="255000" name="Freeform 1034"/>
            <p:cNvSpPr>
              <a:spLocks/>
            </p:cNvSpPr>
            <p:nvPr/>
          </p:nvSpPr>
          <p:spPr bwMode="auto">
            <a:xfrm>
              <a:off x="3986" y="1680"/>
              <a:ext cx="170" cy="238"/>
            </a:xfrm>
            <a:custGeom>
              <a:avLst/>
              <a:gdLst>
                <a:gd name="T0" fmla="*/ 47440 w 100"/>
                <a:gd name="T1" fmla="*/ 64936 h 138"/>
                <a:gd name="T2" fmla="*/ 51517 w 100"/>
                <a:gd name="T3" fmla="*/ 61044 h 138"/>
                <a:gd name="T4" fmla="*/ 54216 w 100"/>
                <a:gd name="T5" fmla="*/ 55309 h 138"/>
                <a:gd name="T6" fmla="*/ 55888 w 100"/>
                <a:gd name="T7" fmla="*/ 49785 h 138"/>
                <a:gd name="T8" fmla="*/ 57622 w 100"/>
                <a:gd name="T9" fmla="*/ 43075 h 138"/>
                <a:gd name="T10" fmla="*/ 58274 w 100"/>
                <a:gd name="T11" fmla="*/ 36528 h 138"/>
                <a:gd name="T12" fmla="*/ 57622 w 100"/>
                <a:gd name="T13" fmla="*/ 28867 h 138"/>
                <a:gd name="T14" fmla="*/ 55517 w 100"/>
                <a:gd name="T15" fmla="*/ 21180 h 138"/>
                <a:gd name="T16" fmla="*/ 53229 w 100"/>
                <a:gd name="T17" fmla="*/ 15430 h 138"/>
                <a:gd name="T18" fmla="*/ 48419 w 100"/>
                <a:gd name="T19" fmla="*/ 8947 h 138"/>
                <a:gd name="T20" fmla="*/ 44030 w 100"/>
                <a:gd name="T21" fmla="*/ 4869 h 138"/>
                <a:gd name="T22" fmla="*/ 38095 w 100"/>
                <a:gd name="T23" fmla="*/ 1268 h 138"/>
                <a:gd name="T24" fmla="*/ 32229 w 100"/>
                <a:gd name="T25" fmla="*/ 0 h 138"/>
                <a:gd name="T26" fmla="*/ 26438 w 100"/>
                <a:gd name="T27" fmla="*/ 0 h 138"/>
                <a:gd name="T28" fmla="*/ 19938 w 100"/>
                <a:gd name="T29" fmla="*/ 1268 h 138"/>
                <a:gd name="T30" fmla="*/ 14725 w 100"/>
                <a:gd name="T31" fmla="*/ 4869 h 138"/>
                <a:gd name="T32" fmla="*/ 9855 w 100"/>
                <a:gd name="T33" fmla="*/ 8947 h 138"/>
                <a:gd name="T34" fmla="*/ 5272 w 100"/>
                <a:gd name="T35" fmla="*/ 15430 h 138"/>
                <a:gd name="T36" fmla="*/ 3101 w 100"/>
                <a:gd name="T37" fmla="*/ 21180 h 138"/>
                <a:gd name="T38" fmla="*/ 631 w 100"/>
                <a:gd name="T39" fmla="*/ 28867 h 138"/>
                <a:gd name="T40" fmla="*/ 0 w 100"/>
                <a:gd name="T41" fmla="*/ 36528 h 138"/>
                <a:gd name="T42" fmla="*/ 631 w 100"/>
                <a:gd name="T43" fmla="*/ 43075 h 138"/>
                <a:gd name="T44" fmla="*/ 1824 w 100"/>
                <a:gd name="T45" fmla="*/ 49785 h 138"/>
                <a:gd name="T46" fmla="*/ 4058 w 100"/>
                <a:gd name="T47" fmla="*/ 55309 h 138"/>
                <a:gd name="T48" fmla="*/ 6899 w 100"/>
                <a:gd name="T49" fmla="*/ 61044 h 138"/>
                <a:gd name="T50" fmla="*/ 10668 w 100"/>
                <a:gd name="T51" fmla="*/ 64936 h 138"/>
                <a:gd name="T52" fmla="*/ 6407 w 100"/>
                <a:gd name="T53" fmla="*/ 71397 h 138"/>
                <a:gd name="T54" fmla="*/ 6407 w 100"/>
                <a:gd name="T55" fmla="*/ 95388 h 138"/>
                <a:gd name="T56" fmla="*/ 51826 w 100"/>
                <a:gd name="T57" fmla="*/ 95388 h 138"/>
                <a:gd name="T58" fmla="*/ 51826 w 100"/>
                <a:gd name="T59" fmla="*/ 71397 h 138"/>
                <a:gd name="T60" fmla="*/ 47440 w 100"/>
                <a:gd name="T61" fmla="*/ 64936 h 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38"/>
                <a:gd name="T95" fmla="*/ 100 w 100"/>
                <a:gd name="T96" fmla="*/ 138 h 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195"/>
              </a:schemeClr>
            </a:solidFill>
            <a:ln w="1588">
              <a:solidFill>
                <a:srgbClr val="000000"/>
              </a:solidFill>
              <a:round/>
              <a:headEnd/>
              <a:tailEnd/>
            </a:ln>
          </p:spPr>
          <p:txBody>
            <a:bodyPr>
              <a:prstTxWarp prst="textNoShape">
                <a:avLst/>
              </a:prstTxWarp>
            </a:bodyPr>
            <a:lstStyle/>
            <a:p>
              <a:endParaRPr lang="it-IT">
                <a:latin typeface="Calibri" pitchFamily="-83" charset="0"/>
              </a:endParaRPr>
            </a:p>
          </p:txBody>
        </p:sp>
        <p:sp>
          <p:nvSpPr>
            <p:cNvPr id="255001" name="Freeform 1035"/>
            <p:cNvSpPr>
              <a:spLocks/>
            </p:cNvSpPr>
            <p:nvPr/>
          </p:nvSpPr>
          <p:spPr bwMode="auto">
            <a:xfrm>
              <a:off x="3986" y="1680"/>
              <a:ext cx="170" cy="91"/>
            </a:xfrm>
            <a:custGeom>
              <a:avLst/>
              <a:gdLst>
                <a:gd name="T0" fmla="*/ 0 w 100"/>
                <a:gd name="T1" fmla="*/ 34740 h 53"/>
                <a:gd name="T2" fmla="*/ 6407 w 100"/>
                <a:gd name="T3" fmla="*/ 34740 h 53"/>
                <a:gd name="T4" fmla="*/ 12682 w 100"/>
                <a:gd name="T5" fmla="*/ 34132 h 53"/>
                <a:gd name="T6" fmla="*/ 18516 w 100"/>
                <a:gd name="T7" fmla="*/ 33613 h 53"/>
                <a:gd name="T8" fmla="*/ 23933 w 100"/>
                <a:gd name="T9" fmla="*/ 32947 h 53"/>
                <a:gd name="T10" fmla="*/ 28482 w 100"/>
                <a:gd name="T11" fmla="*/ 31409 h 53"/>
                <a:gd name="T12" fmla="*/ 32229 w 100"/>
                <a:gd name="T13" fmla="*/ 30365 h 53"/>
                <a:gd name="T14" fmla="*/ 34887 w 100"/>
                <a:gd name="T15" fmla="*/ 28947 h 53"/>
                <a:gd name="T16" fmla="*/ 36650 w 100"/>
                <a:gd name="T17" fmla="*/ 27623 h 53"/>
                <a:gd name="T18" fmla="*/ 37383 w 100"/>
                <a:gd name="T19" fmla="*/ 26332 h 53"/>
                <a:gd name="T20" fmla="*/ 38095 w 100"/>
                <a:gd name="T21" fmla="*/ 28234 h 53"/>
                <a:gd name="T22" fmla="*/ 39755 w 100"/>
                <a:gd name="T23" fmla="*/ 30365 h 53"/>
                <a:gd name="T24" fmla="*/ 41727 w 100"/>
                <a:gd name="T25" fmla="*/ 31409 h 53"/>
                <a:gd name="T26" fmla="*/ 44945 w 100"/>
                <a:gd name="T27" fmla="*/ 32947 h 53"/>
                <a:gd name="T28" fmla="*/ 49824 w 100"/>
                <a:gd name="T29" fmla="*/ 33613 h 53"/>
                <a:gd name="T30" fmla="*/ 53511 w 100"/>
                <a:gd name="T31" fmla="*/ 34740 h 53"/>
                <a:gd name="T32" fmla="*/ 58274 w 100"/>
                <a:gd name="T33" fmla="*/ 34740 h 53"/>
                <a:gd name="T34" fmla="*/ 58274 w 100"/>
                <a:gd name="T35" fmla="*/ 28234 h 53"/>
                <a:gd name="T36" fmla="*/ 57280 w 100"/>
                <a:gd name="T37" fmla="*/ 21723 h 53"/>
                <a:gd name="T38" fmla="*/ 54789 w 100"/>
                <a:gd name="T39" fmla="*/ 15587 h 53"/>
                <a:gd name="T40" fmla="*/ 51517 w 100"/>
                <a:gd name="T41" fmla="*/ 10300 h 53"/>
                <a:gd name="T42" fmla="*/ 46616 w 100"/>
                <a:gd name="T43" fmla="*/ 5822 h 53"/>
                <a:gd name="T44" fmla="*/ 41521 w 100"/>
                <a:gd name="T45" fmla="*/ 2713 h 53"/>
                <a:gd name="T46" fmla="*/ 35697 w 100"/>
                <a:gd name="T47" fmla="*/ 670 h 53"/>
                <a:gd name="T48" fmla="*/ 29308 w 100"/>
                <a:gd name="T49" fmla="*/ 0 h 53"/>
                <a:gd name="T50" fmla="*/ 22517 w 100"/>
                <a:gd name="T51" fmla="*/ 670 h 53"/>
                <a:gd name="T52" fmla="*/ 16754 w 100"/>
                <a:gd name="T53" fmla="*/ 2713 h 53"/>
                <a:gd name="T54" fmla="*/ 11728 w 100"/>
                <a:gd name="T55" fmla="*/ 5822 h 53"/>
                <a:gd name="T56" fmla="*/ 6899 w 100"/>
                <a:gd name="T57" fmla="*/ 10300 h 53"/>
                <a:gd name="T58" fmla="*/ 3410 w 100"/>
                <a:gd name="T59" fmla="*/ 15587 h 53"/>
                <a:gd name="T60" fmla="*/ 1073 w 100"/>
                <a:gd name="T61" fmla="*/ 21723 h 53"/>
                <a:gd name="T62" fmla="*/ 0 w 100"/>
                <a:gd name="T63" fmla="*/ 28234 h 53"/>
                <a:gd name="T64" fmla="*/ 0 w 100"/>
                <a:gd name="T65" fmla="*/ 3474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53"/>
                <a:gd name="T101" fmla="*/ 100 w 100"/>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tx1">
                <a:alpha val="50195"/>
              </a:schemeClr>
            </a:solidFill>
            <a:ln w="1651">
              <a:solidFill>
                <a:srgbClr val="000000"/>
              </a:solidFill>
              <a:round/>
              <a:headEnd/>
              <a:tailEnd/>
            </a:ln>
          </p:spPr>
          <p:txBody>
            <a:bodyPr>
              <a:prstTxWarp prst="textNoShape">
                <a:avLst/>
              </a:prstTxWarp>
            </a:bodyPr>
            <a:lstStyle/>
            <a:p>
              <a:endParaRPr lang="it-IT">
                <a:latin typeface="Calibri" pitchFamily="-83" charset="0"/>
              </a:endParaRPr>
            </a:p>
          </p:txBody>
        </p:sp>
        <p:sp>
          <p:nvSpPr>
            <p:cNvPr id="255002" name="Freeform 1036"/>
            <p:cNvSpPr>
              <a:spLocks/>
            </p:cNvSpPr>
            <p:nvPr/>
          </p:nvSpPr>
          <p:spPr bwMode="auto">
            <a:xfrm>
              <a:off x="3873" y="1858"/>
              <a:ext cx="396" cy="222"/>
            </a:xfrm>
            <a:custGeom>
              <a:avLst/>
              <a:gdLst>
                <a:gd name="T0" fmla="*/ 23270 w 232"/>
                <a:gd name="T1" fmla="*/ 86991 h 129"/>
                <a:gd name="T2" fmla="*/ 141961 w 232"/>
                <a:gd name="T3" fmla="*/ 86991 h 129"/>
                <a:gd name="T4" fmla="*/ 141961 w 232"/>
                <a:gd name="T5" fmla="*/ 29015 h 129"/>
                <a:gd name="T6" fmla="*/ 136893 w 232"/>
                <a:gd name="T7" fmla="*/ 21646 h 129"/>
                <a:gd name="T8" fmla="*/ 130706 w 232"/>
                <a:gd name="T9" fmla="*/ 15771 h 129"/>
                <a:gd name="T10" fmla="*/ 124750 w 232"/>
                <a:gd name="T11" fmla="*/ 10236 h 129"/>
                <a:gd name="T12" fmla="*/ 117592 w 232"/>
                <a:gd name="T13" fmla="*/ 5450 h 129"/>
                <a:gd name="T14" fmla="*/ 109958 w 232"/>
                <a:gd name="T15" fmla="*/ 2784 h 129"/>
                <a:gd name="T16" fmla="*/ 102115 w 232"/>
                <a:gd name="T17" fmla="*/ 678 h 129"/>
                <a:gd name="T18" fmla="*/ 94985 w 232"/>
                <a:gd name="T19" fmla="*/ 0 h 129"/>
                <a:gd name="T20" fmla="*/ 92364 w 232"/>
                <a:gd name="T21" fmla="*/ 5948 h 129"/>
                <a:gd name="T22" fmla="*/ 89206 w 232"/>
                <a:gd name="T23" fmla="*/ 11391 h 129"/>
                <a:gd name="T24" fmla="*/ 85616 w 232"/>
                <a:gd name="T25" fmla="*/ 15771 h 129"/>
                <a:gd name="T26" fmla="*/ 81269 w 232"/>
                <a:gd name="T27" fmla="*/ 18910 h 129"/>
                <a:gd name="T28" fmla="*/ 76022 w 232"/>
                <a:gd name="T29" fmla="*/ 20791 h 129"/>
                <a:gd name="T30" fmla="*/ 70956 w 232"/>
                <a:gd name="T31" fmla="*/ 22384 h 129"/>
                <a:gd name="T32" fmla="*/ 65937 w 232"/>
                <a:gd name="T33" fmla="*/ 20791 h 129"/>
                <a:gd name="T34" fmla="*/ 60530 w 232"/>
                <a:gd name="T35" fmla="*/ 18910 h 129"/>
                <a:gd name="T36" fmla="*/ 55648 w 232"/>
                <a:gd name="T37" fmla="*/ 15771 h 129"/>
                <a:gd name="T38" fmla="*/ 52678 w 232"/>
                <a:gd name="T39" fmla="*/ 11391 h 129"/>
                <a:gd name="T40" fmla="*/ 49567 w 232"/>
                <a:gd name="T41" fmla="*/ 5948 h 129"/>
                <a:gd name="T42" fmla="*/ 46986 w 232"/>
                <a:gd name="T43" fmla="*/ 0 h 129"/>
                <a:gd name="T44" fmla="*/ 39719 w 232"/>
                <a:gd name="T45" fmla="*/ 678 h 129"/>
                <a:gd name="T46" fmla="*/ 31834 w 232"/>
                <a:gd name="T47" fmla="*/ 2784 h 129"/>
                <a:gd name="T48" fmla="*/ 24354 w 232"/>
                <a:gd name="T49" fmla="*/ 5450 h 129"/>
                <a:gd name="T50" fmla="*/ 17216 w 232"/>
                <a:gd name="T51" fmla="*/ 10236 h 129"/>
                <a:gd name="T52" fmla="*/ 10460 w 232"/>
                <a:gd name="T53" fmla="*/ 15771 h 129"/>
                <a:gd name="T54" fmla="*/ 5023 w 232"/>
                <a:gd name="T55" fmla="*/ 21646 h 129"/>
                <a:gd name="T56" fmla="*/ 0 w 232"/>
                <a:gd name="T57" fmla="*/ 29015 h 129"/>
                <a:gd name="T58" fmla="*/ 0 w 232"/>
                <a:gd name="T59" fmla="*/ 86991 h 129"/>
                <a:gd name="T60" fmla="*/ 23270 w 232"/>
                <a:gd name="T61" fmla="*/ 86991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2"/>
                <a:gd name="T94" fmla="*/ 0 h 129"/>
                <a:gd name="T95" fmla="*/ 232 w 232"/>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195"/>
              </a:schemeClr>
            </a:solidFill>
            <a:ln w="9525">
              <a:noFill/>
              <a:round/>
              <a:headEnd/>
              <a:tailEnd/>
            </a:ln>
          </p:spPr>
          <p:txBody>
            <a:bodyPr>
              <a:prstTxWarp prst="textNoShape">
                <a:avLst/>
              </a:prstTxWarp>
            </a:bodyPr>
            <a:lstStyle/>
            <a:p>
              <a:endParaRPr lang="it-IT">
                <a:latin typeface="Calibri" pitchFamily="-83" charset="0"/>
              </a:endParaRPr>
            </a:p>
          </p:txBody>
        </p:sp>
        <p:sp>
          <p:nvSpPr>
            <p:cNvPr id="255003" name="Line 1037"/>
            <p:cNvSpPr>
              <a:spLocks noChangeShapeType="1"/>
            </p:cNvSpPr>
            <p:nvPr/>
          </p:nvSpPr>
          <p:spPr bwMode="auto">
            <a:xfrm>
              <a:off x="3952" y="2006"/>
              <a:ext cx="1" cy="74"/>
            </a:xfrm>
            <a:prstGeom prst="line">
              <a:avLst/>
            </a:prstGeom>
            <a:noFill/>
            <a:ln w="1588">
              <a:solidFill>
                <a:srgbClr val="000000"/>
              </a:solidFill>
              <a:round/>
              <a:headEnd/>
              <a:tailEnd/>
            </a:ln>
          </p:spPr>
          <p:txBody>
            <a:bodyPr>
              <a:prstTxWarp prst="textNoShape">
                <a:avLst/>
              </a:prstTxWarp>
            </a:bodyPr>
            <a:lstStyle/>
            <a:p>
              <a:endParaRPr lang="it-IT"/>
            </a:p>
          </p:txBody>
        </p:sp>
        <p:sp>
          <p:nvSpPr>
            <p:cNvPr id="255004" name="Line 1038"/>
            <p:cNvSpPr>
              <a:spLocks noChangeShapeType="1"/>
            </p:cNvSpPr>
            <p:nvPr/>
          </p:nvSpPr>
          <p:spPr bwMode="auto">
            <a:xfrm flipV="1">
              <a:off x="4191" y="2006"/>
              <a:ext cx="1" cy="74"/>
            </a:xfrm>
            <a:prstGeom prst="line">
              <a:avLst/>
            </a:prstGeom>
            <a:noFill/>
            <a:ln w="1588">
              <a:solidFill>
                <a:srgbClr val="000000"/>
              </a:solidFill>
              <a:round/>
              <a:headEnd/>
              <a:tailEnd/>
            </a:ln>
          </p:spPr>
          <p:txBody>
            <a:bodyPr>
              <a:prstTxWarp prst="textNoShape">
                <a:avLst/>
              </a:prstTxWarp>
            </a:bodyPr>
            <a:lstStyle/>
            <a:p>
              <a:endParaRPr lang="it-IT"/>
            </a:p>
          </p:txBody>
        </p:sp>
        <p:sp>
          <p:nvSpPr>
            <p:cNvPr id="255005" name="Freeform 1039"/>
            <p:cNvSpPr>
              <a:spLocks/>
            </p:cNvSpPr>
            <p:nvPr/>
          </p:nvSpPr>
          <p:spPr bwMode="auto">
            <a:xfrm>
              <a:off x="3873" y="1858"/>
              <a:ext cx="396" cy="222"/>
            </a:xfrm>
            <a:custGeom>
              <a:avLst/>
              <a:gdLst>
                <a:gd name="T0" fmla="*/ 23270 w 232"/>
                <a:gd name="T1" fmla="*/ 86991 h 129"/>
                <a:gd name="T2" fmla="*/ 141961 w 232"/>
                <a:gd name="T3" fmla="*/ 86991 h 129"/>
                <a:gd name="T4" fmla="*/ 141961 w 232"/>
                <a:gd name="T5" fmla="*/ 29015 h 129"/>
                <a:gd name="T6" fmla="*/ 136893 w 232"/>
                <a:gd name="T7" fmla="*/ 21646 h 129"/>
                <a:gd name="T8" fmla="*/ 130706 w 232"/>
                <a:gd name="T9" fmla="*/ 15771 h 129"/>
                <a:gd name="T10" fmla="*/ 124750 w 232"/>
                <a:gd name="T11" fmla="*/ 10236 h 129"/>
                <a:gd name="T12" fmla="*/ 117592 w 232"/>
                <a:gd name="T13" fmla="*/ 5450 h 129"/>
                <a:gd name="T14" fmla="*/ 109958 w 232"/>
                <a:gd name="T15" fmla="*/ 2784 h 129"/>
                <a:gd name="T16" fmla="*/ 102115 w 232"/>
                <a:gd name="T17" fmla="*/ 678 h 129"/>
                <a:gd name="T18" fmla="*/ 94985 w 232"/>
                <a:gd name="T19" fmla="*/ 0 h 129"/>
                <a:gd name="T20" fmla="*/ 92364 w 232"/>
                <a:gd name="T21" fmla="*/ 5948 h 129"/>
                <a:gd name="T22" fmla="*/ 89206 w 232"/>
                <a:gd name="T23" fmla="*/ 11391 h 129"/>
                <a:gd name="T24" fmla="*/ 85616 w 232"/>
                <a:gd name="T25" fmla="*/ 15771 h 129"/>
                <a:gd name="T26" fmla="*/ 81269 w 232"/>
                <a:gd name="T27" fmla="*/ 18910 h 129"/>
                <a:gd name="T28" fmla="*/ 76022 w 232"/>
                <a:gd name="T29" fmla="*/ 20791 h 129"/>
                <a:gd name="T30" fmla="*/ 70956 w 232"/>
                <a:gd name="T31" fmla="*/ 22384 h 129"/>
                <a:gd name="T32" fmla="*/ 65937 w 232"/>
                <a:gd name="T33" fmla="*/ 20791 h 129"/>
                <a:gd name="T34" fmla="*/ 60530 w 232"/>
                <a:gd name="T35" fmla="*/ 18910 h 129"/>
                <a:gd name="T36" fmla="*/ 55648 w 232"/>
                <a:gd name="T37" fmla="*/ 15771 h 129"/>
                <a:gd name="T38" fmla="*/ 52678 w 232"/>
                <a:gd name="T39" fmla="*/ 11391 h 129"/>
                <a:gd name="T40" fmla="*/ 49567 w 232"/>
                <a:gd name="T41" fmla="*/ 5948 h 129"/>
                <a:gd name="T42" fmla="*/ 46986 w 232"/>
                <a:gd name="T43" fmla="*/ 0 h 129"/>
                <a:gd name="T44" fmla="*/ 39719 w 232"/>
                <a:gd name="T45" fmla="*/ 678 h 129"/>
                <a:gd name="T46" fmla="*/ 31834 w 232"/>
                <a:gd name="T47" fmla="*/ 2784 h 129"/>
                <a:gd name="T48" fmla="*/ 24354 w 232"/>
                <a:gd name="T49" fmla="*/ 5450 h 129"/>
                <a:gd name="T50" fmla="*/ 17216 w 232"/>
                <a:gd name="T51" fmla="*/ 10236 h 129"/>
                <a:gd name="T52" fmla="*/ 10460 w 232"/>
                <a:gd name="T53" fmla="*/ 15771 h 129"/>
                <a:gd name="T54" fmla="*/ 5023 w 232"/>
                <a:gd name="T55" fmla="*/ 21646 h 129"/>
                <a:gd name="T56" fmla="*/ 0 w 232"/>
                <a:gd name="T57" fmla="*/ 29015 h 129"/>
                <a:gd name="T58" fmla="*/ 0 w 232"/>
                <a:gd name="T59" fmla="*/ 86991 h 129"/>
                <a:gd name="T60" fmla="*/ 23270 w 232"/>
                <a:gd name="T61" fmla="*/ 86991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2"/>
                <a:gd name="T94" fmla="*/ 0 h 129"/>
                <a:gd name="T95" fmla="*/ 232 w 232"/>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0000FF">
                <a:alpha val="34901"/>
              </a:srgbClr>
            </a:solidFill>
            <a:ln w="1651">
              <a:solidFill>
                <a:srgbClr val="000000"/>
              </a:solidFill>
              <a:round/>
              <a:headEnd/>
              <a:tailEnd/>
            </a:ln>
          </p:spPr>
          <p:txBody>
            <a:bodyPr>
              <a:prstTxWarp prst="textNoShape">
                <a:avLst/>
              </a:prstTxWarp>
            </a:bodyPr>
            <a:lstStyle/>
            <a:p>
              <a:endParaRPr lang="it-IT">
                <a:latin typeface="Calibri" pitchFamily="-83" charset="0"/>
              </a:endParaRPr>
            </a:p>
          </p:txBody>
        </p:sp>
      </p:grpSp>
      <p:sp>
        <p:nvSpPr>
          <p:cNvPr id="254984" name="Freeform 1040"/>
          <p:cNvSpPr>
            <a:spLocks/>
          </p:cNvSpPr>
          <p:nvPr/>
        </p:nvSpPr>
        <p:spPr bwMode="auto">
          <a:xfrm>
            <a:off x="7588250" y="2933700"/>
            <a:ext cx="617538" cy="336550"/>
          </a:xfrm>
          <a:custGeom>
            <a:avLst/>
            <a:gdLst>
              <a:gd name="T0" fmla="*/ 2147483647 w 228"/>
              <a:gd name="T1" fmla="*/ 2147483647 h 123"/>
              <a:gd name="T2" fmla="*/ 2147483647 w 228"/>
              <a:gd name="T3" fmla="*/ 2147483647 h 123"/>
              <a:gd name="T4" fmla="*/ 2147483647 w 228"/>
              <a:gd name="T5" fmla="*/ 2147483647 h 123"/>
              <a:gd name="T6" fmla="*/ 2147483647 w 228"/>
              <a:gd name="T7" fmla="*/ 2147483647 h 123"/>
              <a:gd name="T8" fmla="*/ 2147483647 w 228"/>
              <a:gd name="T9" fmla="*/ 2147483647 h 123"/>
              <a:gd name="T10" fmla="*/ 2147483647 w 228"/>
              <a:gd name="T11" fmla="*/ 2147483647 h 123"/>
              <a:gd name="T12" fmla="*/ 2147483647 w 228"/>
              <a:gd name="T13" fmla="*/ 2147483647 h 123"/>
              <a:gd name="T14" fmla="*/ 2147483647 w 228"/>
              <a:gd name="T15" fmla="*/ 2147483647 h 123"/>
              <a:gd name="T16" fmla="*/ 2147483647 w 228"/>
              <a:gd name="T17" fmla="*/ 2147483647 h 123"/>
              <a:gd name="T18" fmla="*/ 2147483647 w 228"/>
              <a:gd name="T19" fmla="*/ 0 h 123"/>
              <a:gd name="T20" fmla="*/ 2147483647 w 228"/>
              <a:gd name="T21" fmla="*/ 2147483647 h 123"/>
              <a:gd name="T22" fmla="*/ 2147483647 w 228"/>
              <a:gd name="T23" fmla="*/ 2147483647 h 123"/>
              <a:gd name="T24" fmla="*/ 2147483647 w 228"/>
              <a:gd name="T25" fmla="*/ 2147483647 h 123"/>
              <a:gd name="T26" fmla="*/ 2147483647 w 228"/>
              <a:gd name="T27" fmla="*/ 2147483647 h 123"/>
              <a:gd name="T28" fmla="*/ 2147483647 w 228"/>
              <a:gd name="T29" fmla="*/ 2147483647 h 123"/>
              <a:gd name="T30" fmla="*/ 2147483647 w 228"/>
              <a:gd name="T31" fmla="*/ 2147483647 h 123"/>
              <a:gd name="T32" fmla="*/ 2147483647 w 228"/>
              <a:gd name="T33" fmla="*/ 2147483647 h 123"/>
              <a:gd name="T34" fmla="*/ 2147483647 w 228"/>
              <a:gd name="T35" fmla="*/ 2147483647 h 123"/>
              <a:gd name="T36" fmla="*/ 2147483647 w 228"/>
              <a:gd name="T37" fmla="*/ 2147483647 h 123"/>
              <a:gd name="T38" fmla="*/ 2147483647 w 228"/>
              <a:gd name="T39" fmla="*/ 2147483647 h 123"/>
              <a:gd name="T40" fmla="*/ 2147483647 w 228"/>
              <a:gd name="T41" fmla="*/ 0 h 123"/>
              <a:gd name="T42" fmla="*/ 2147483647 w 228"/>
              <a:gd name="T43" fmla="*/ 2147483647 h 123"/>
              <a:gd name="T44" fmla="*/ 2147483647 w 228"/>
              <a:gd name="T45" fmla="*/ 2147483647 h 123"/>
              <a:gd name="T46" fmla="*/ 2147483647 w 228"/>
              <a:gd name="T47" fmla="*/ 2147483647 h 123"/>
              <a:gd name="T48" fmla="*/ 2147483647 w 228"/>
              <a:gd name="T49" fmla="*/ 2147483647 h 123"/>
              <a:gd name="T50" fmla="*/ 2147483647 w 228"/>
              <a:gd name="T51" fmla="*/ 2147483647 h 123"/>
              <a:gd name="T52" fmla="*/ 2147483647 w 228"/>
              <a:gd name="T53" fmla="*/ 2147483647 h 123"/>
              <a:gd name="T54" fmla="*/ 0 w 228"/>
              <a:gd name="T55" fmla="*/ 2147483647 h 123"/>
              <a:gd name="T56" fmla="*/ 0 w 228"/>
              <a:gd name="T57" fmla="*/ 2147483647 h 123"/>
              <a:gd name="T58" fmla="*/ 2147483647 w 228"/>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8"/>
              <a:gd name="T91" fmla="*/ 0 h 123"/>
              <a:gd name="T92" fmla="*/ 228 w 228"/>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195"/>
            </a:schemeClr>
          </a:solidFill>
          <a:ln w="9525">
            <a:noFill/>
            <a:round/>
            <a:headEnd/>
            <a:tailEnd/>
          </a:ln>
        </p:spPr>
        <p:txBody>
          <a:bodyPr>
            <a:prstTxWarp prst="textNoShape">
              <a:avLst/>
            </a:prstTxWarp>
          </a:bodyPr>
          <a:lstStyle/>
          <a:p>
            <a:endParaRPr lang="it-IT">
              <a:latin typeface="Calibri" pitchFamily="-83" charset="0"/>
            </a:endParaRPr>
          </a:p>
        </p:txBody>
      </p:sp>
      <p:sp>
        <p:nvSpPr>
          <p:cNvPr id="254985" name="Freeform 1041"/>
          <p:cNvSpPr>
            <a:spLocks/>
          </p:cNvSpPr>
          <p:nvPr/>
        </p:nvSpPr>
        <p:spPr bwMode="auto">
          <a:xfrm>
            <a:off x="7766050" y="2632075"/>
            <a:ext cx="271463" cy="381000"/>
          </a:xfrm>
          <a:custGeom>
            <a:avLst/>
            <a:gdLst>
              <a:gd name="T0" fmla="*/ 2147483647 w 100"/>
              <a:gd name="T1" fmla="*/ 2147483647 h 139"/>
              <a:gd name="T2" fmla="*/ 2147483647 w 100"/>
              <a:gd name="T3" fmla="*/ 2147483647 h 139"/>
              <a:gd name="T4" fmla="*/ 2147483647 w 100"/>
              <a:gd name="T5" fmla="*/ 2147483647 h 139"/>
              <a:gd name="T6" fmla="*/ 2147483647 w 100"/>
              <a:gd name="T7" fmla="*/ 2147483647 h 139"/>
              <a:gd name="T8" fmla="*/ 2147483647 w 100"/>
              <a:gd name="T9" fmla="*/ 2147483647 h 139"/>
              <a:gd name="T10" fmla="*/ 2147483647 w 100"/>
              <a:gd name="T11" fmla="*/ 2147483647 h 139"/>
              <a:gd name="T12" fmla="*/ 2147483647 w 100"/>
              <a:gd name="T13" fmla="*/ 2147483647 h 139"/>
              <a:gd name="T14" fmla="*/ 2147483647 w 100"/>
              <a:gd name="T15" fmla="*/ 2147483647 h 139"/>
              <a:gd name="T16" fmla="*/ 2147483647 w 100"/>
              <a:gd name="T17" fmla="*/ 2147483647 h 139"/>
              <a:gd name="T18" fmla="*/ 2147483647 w 100"/>
              <a:gd name="T19" fmla="*/ 2147483647 h 139"/>
              <a:gd name="T20" fmla="*/ 2147483647 w 100"/>
              <a:gd name="T21" fmla="*/ 2147483647 h 139"/>
              <a:gd name="T22" fmla="*/ 2147483647 w 100"/>
              <a:gd name="T23" fmla="*/ 2147483647 h 139"/>
              <a:gd name="T24" fmla="*/ 2147483647 w 100"/>
              <a:gd name="T25" fmla="*/ 0 h 139"/>
              <a:gd name="T26" fmla="*/ 2147483647 w 100"/>
              <a:gd name="T27" fmla="*/ 0 h 139"/>
              <a:gd name="T28" fmla="*/ 2147483647 w 100"/>
              <a:gd name="T29" fmla="*/ 2147483647 h 139"/>
              <a:gd name="T30" fmla="*/ 2147483647 w 100"/>
              <a:gd name="T31" fmla="*/ 2147483647 h 139"/>
              <a:gd name="T32" fmla="*/ 2147483647 w 100"/>
              <a:gd name="T33" fmla="*/ 2147483647 h 139"/>
              <a:gd name="T34" fmla="*/ 2147483647 w 100"/>
              <a:gd name="T35" fmla="*/ 2147483647 h 139"/>
              <a:gd name="T36" fmla="*/ 2147483647 w 100"/>
              <a:gd name="T37" fmla="*/ 2147483647 h 139"/>
              <a:gd name="T38" fmla="*/ 2147483647 w 100"/>
              <a:gd name="T39" fmla="*/ 2147483647 h 139"/>
              <a:gd name="T40" fmla="*/ 0 w 100"/>
              <a:gd name="T41" fmla="*/ 2147483647 h 139"/>
              <a:gd name="T42" fmla="*/ 2147483647 w 100"/>
              <a:gd name="T43" fmla="*/ 2147483647 h 139"/>
              <a:gd name="T44" fmla="*/ 2147483647 w 100"/>
              <a:gd name="T45" fmla="*/ 2147483647 h 139"/>
              <a:gd name="T46" fmla="*/ 2147483647 w 100"/>
              <a:gd name="T47" fmla="*/ 2147483647 h 139"/>
              <a:gd name="T48" fmla="*/ 2147483647 w 100"/>
              <a:gd name="T49" fmla="*/ 2147483647 h 139"/>
              <a:gd name="T50" fmla="*/ 2147483647 w 100"/>
              <a:gd name="T51" fmla="*/ 2147483647 h 139"/>
              <a:gd name="T52" fmla="*/ 2147483647 w 100"/>
              <a:gd name="T53" fmla="*/ 2147483647 h 139"/>
              <a:gd name="T54" fmla="*/ 2147483647 w 100"/>
              <a:gd name="T55" fmla="*/ 2147483647 h 139"/>
              <a:gd name="T56" fmla="*/ 2147483647 w 100"/>
              <a:gd name="T57" fmla="*/ 2147483647 h 139"/>
              <a:gd name="T58" fmla="*/ 2147483647 w 100"/>
              <a:gd name="T59" fmla="*/ 2147483647 h 139"/>
              <a:gd name="T60" fmla="*/ 2147483647 w 100"/>
              <a:gd name="T61" fmla="*/ 2147483647 h 1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39"/>
              <a:gd name="T95" fmla="*/ 100 w 100"/>
              <a:gd name="T96" fmla="*/ 139 h 1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195"/>
            </a:schemeClr>
          </a:solidFill>
          <a:ln w="9525">
            <a:noFill/>
            <a:round/>
            <a:headEnd/>
            <a:tailEnd/>
          </a:ln>
        </p:spPr>
        <p:txBody>
          <a:bodyPr>
            <a:prstTxWarp prst="textNoShape">
              <a:avLst/>
            </a:prstTxWarp>
          </a:bodyPr>
          <a:lstStyle/>
          <a:p>
            <a:endParaRPr lang="it-IT">
              <a:latin typeface="Calibri" pitchFamily="-83" charset="0"/>
            </a:endParaRPr>
          </a:p>
        </p:txBody>
      </p:sp>
      <p:sp>
        <p:nvSpPr>
          <p:cNvPr id="254986" name="Freeform 1042"/>
          <p:cNvSpPr>
            <a:spLocks/>
          </p:cNvSpPr>
          <p:nvPr/>
        </p:nvSpPr>
        <p:spPr bwMode="auto">
          <a:xfrm>
            <a:off x="7750175" y="2616200"/>
            <a:ext cx="269875" cy="377825"/>
          </a:xfrm>
          <a:custGeom>
            <a:avLst/>
            <a:gdLst>
              <a:gd name="T0" fmla="*/ 2147483647 w 100"/>
              <a:gd name="T1" fmla="*/ 2147483647 h 138"/>
              <a:gd name="T2" fmla="*/ 2147483647 w 100"/>
              <a:gd name="T3" fmla="*/ 2147483647 h 138"/>
              <a:gd name="T4" fmla="*/ 2147483647 w 100"/>
              <a:gd name="T5" fmla="*/ 2147483647 h 138"/>
              <a:gd name="T6" fmla="*/ 2147483647 w 100"/>
              <a:gd name="T7" fmla="*/ 2147483647 h 138"/>
              <a:gd name="T8" fmla="*/ 2147483647 w 100"/>
              <a:gd name="T9" fmla="*/ 2147483647 h 138"/>
              <a:gd name="T10" fmla="*/ 2147483647 w 100"/>
              <a:gd name="T11" fmla="*/ 2147483647 h 138"/>
              <a:gd name="T12" fmla="*/ 2147483647 w 100"/>
              <a:gd name="T13" fmla="*/ 2147483647 h 138"/>
              <a:gd name="T14" fmla="*/ 2147483647 w 100"/>
              <a:gd name="T15" fmla="*/ 2147483647 h 138"/>
              <a:gd name="T16" fmla="*/ 2147483647 w 100"/>
              <a:gd name="T17" fmla="*/ 2147483647 h 138"/>
              <a:gd name="T18" fmla="*/ 2147483647 w 100"/>
              <a:gd name="T19" fmla="*/ 2147483647 h 138"/>
              <a:gd name="T20" fmla="*/ 2147483647 w 100"/>
              <a:gd name="T21" fmla="*/ 2147483647 h 138"/>
              <a:gd name="T22" fmla="*/ 2147483647 w 100"/>
              <a:gd name="T23" fmla="*/ 2147483647 h 138"/>
              <a:gd name="T24" fmla="*/ 2147483647 w 100"/>
              <a:gd name="T25" fmla="*/ 0 h 138"/>
              <a:gd name="T26" fmla="*/ 2147483647 w 100"/>
              <a:gd name="T27" fmla="*/ 0 h 138"/>
              <a:gd name="T28" fmla="*/ 2147483647 w 100"/>
              <a:gd name="T29" fmla="*/ 2147483647 h 138"/>
              <a:gd name="T30" fmla="*/ 2147483647 w 100"/>
              <a:gd name="T31" fmla="*/ 2147483647 h 138"/>
              <a:gd name="T32" fmla="*/ 2147483647 w 100"/>
              <a:gd name="T33" fmla="*/ 2147483647 h 138"/>
              <a:gd name="T34" fmla="*/ 2147483647 w 100"/>
              <a:gd name="T35" fmla="*/ 2147483647 h 138"/>
              <a:gd name="T36" fmla="*/ 2147483647 w 100"/>
              <a:gd name="T37" fmla="*/ 2147483647 h 138"/>
              <a:gd name="T38" fmla="*/ 2147483647 w 100"/>
              <a:gd name="T39" fmla="*/ 2147483647 h 138"/>
              <a:gd name="T40" fmla="*/ 0 w 100"/>
              <a:gd name="T41" fmla="*/ 2147483647 h 138"/>
              <a:gd name="T42" fmla="*/ 2147483647 w 100"/>
              <a:gd name="T43" fmla="*/ 2147483647 h 138"/>
              <a:gd name="T44" fmla="*/ 2147483647 w 100"/>
              <a:gd name="T45" fmla="*/ 2147483647 h 138"/>
              <a:gd name="T46" fmla="*/ 2147483647 w 100"/>
              <a:gd name="T47" fmla="*/ 2147483647 h 138"/>
              <a:gd name="T48" fmla="*/ 2147483647 w 100"/>
              <a:gd name="T49" fmla="*/ 2147483647 h 138"/>
              <a:gd name="T50" fmla="*/ 2147483647 w 100"/>
              <a:gd name="T51" fmla="*/ 2147483647 h 138"/>
              <a:gd name="T52" fmla="*/ 2147483647 w 100"/>
              <a:gd name="T53" fmla="*/ 2147483647 h 138"/>
              <a:gd name="T54" fmla="*/ 2147483647 w 100"/>
              <a:gd name="T55" fmla="*/ 2147483647 h 138"/>
              <a:gd name="T56" fmla="*/ 2147483647 w 100"/>
              <a:gd name="T57" fmla="*/ 2147483647 h 138"/>
              <a:gd name="T58" fmla="*/ 2147483647 w 100"/>
              <a:gd name="T59" fmla="*/ 2147483647 h 138"/>
              <a:gd name="T60" fmla="*/ 2147483647 w 100"/>
              <a:gd name="T61" fmla="*/ 2147483647 h 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38"/>
              <a:gd name="T95" fmla="*/ 100 w 100"/>
              <a:gd name="T96" fmla="*/ 138 h 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195"/>
            </a:schemeClr>
          </a:solidFill>
          <a:ln w="1588">
            <a:solidFill>
              <a:srgbClr val="000000"/>
            </a:solidFill>
            <a:round/>
            <a:headEnd/>
            <a:tailEnd/>
          </a:ln>
        </p:spPr>
        <p:txBody>
          <a:bodyPr>
            <a:prstTxWarp prst="textNoShape">
              <a:avLst/>
            </a:prstTxWarp>
          </a:bodyPr>
          <a:lstStyle/>
          <a:p>
            <a:endParaRPr lang="it-IT">
              <a:latin typeface="Calibri" pitchFamily="-83" charset="0"/>
            </a:endParaRPr>
          </a:p>
        </p:txBody>
      </p:sp>
      <p:sp>
        <p:nvSpPr>
          <p:cNvPr id="254987" name="Freeform 1043"/>
          <p:cNvSpPr>
            <a:spLocks/>
          </p:cNvSpPr>
          <p:nvPr/>
        </p:nvSpPr>
        <p:spPr bwMode="auto">
          <a:xfrm>
            <a:off x="7927975" y="2463800"/>
            <a:ext cx="269875" cy="144463"/>
          </a:xfrm>
          <a:custGeom>
            <a:avLst/>
            <a:gdLst>
              <a:gd name="T0" fmla="*/ 0 w 100"/>
              <a:gd name="T1" fmla="*/ 2147483647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2147483647 w 100"/>
              <a:gd name="T25" fmla="*/ 2147483647 h 53"/>
              <a:gd name="T26" fmla="*/ 2147483647 w 100"/>
              <a:gd name="T27" fmla="*/ 2147483647 h 53"/>
              <a:gd name="T28" fmla="*/ 2147483647 w 100"/>
              <a:gd name="T29" fmla="*/ 2147483647 h 53"/>
              <a:gd name="T30" fmla="*/ 2147483647 w 100"/>
              <a:gd name="T31" fmla="*/ 2147483647 h 53"/>
              <a:gd name="T32" fmla="*/ 2147483647 w 100"/>
              <a:gd name="T33" fmla="*/ 2147483647 h 53"/>
              <a:gd name="T34" fmla="*/ 2147483647 w 100"/>
              <a:gd name="T35" fmla="*/ 2147483647 h 53"/>
              <a:gd name="T36" fmla="*/ 2147483647 w 100"/>
              <a:gd name="T37" fmla="*/ 2147483647 h 53"/>
              <a:gd name="T38" fmla="*/ 2147483647 w 100"/>
              <a:gd name="T39" fmla="*/ 2147483647 h 53"/>
              <a:gd name="T40" fmla="*/ 2147483647 w 100"/>
              <a:gd name="T41" fmla="*/ 2147483647 h 53"/>
              <a:gd name="T42" fmla="*/ 2147483647 w 100"/>
              <a:gd name="T43" fmla="*/ 2147483647 h 53"/>
              <a:gd name="T44" fmla="*/ 2147483647 w 100"/>
              <a:gd name="T45" fmla="*/ 2147483647 h 53"/>
              <a:gd name="T46" fmla="*/ 2147483647 w 100"/>
              <a:gd name="T47" fmla="*/ 2147483647 h 53"/>
              <a:gd name="T48" fmla="*/ 2147483647 w 100"/>
              <a:gd name="T49" fmla="*/ 0 h 53"/>
              <a:gd name="T50" fmla="*/ 2147483647 w 100"/>
              <a:gd name="T51" fmla="*/ 2147483647 h 53"/>
              <a:gd name="T52" fmla="*/ 2147483647 w 100"/>
              <a:gd name="T53" fmla="*/ 2147483647 h 53"/>
              <a:gd name="T54" fmla="*/ 2147483647 w 100"/>
              <a:gd name="T55" fmla="*/ 2147483647 h 53"/>
              <a:gd name="T56" fmla="*/ 2147483647 w 100"/>
              <a:gd name="T57" fmla="*/ 2147483647 h 53"/>
              <a:gd name="T58" fmla="*/ 2147483647 w 100"/>
              <a:gd name="T59" fmla="*/ 2147483647 h 53"/>
              <a:gd name="T60" fmla="*/ 2147483647 w 100"/>
              <a:gd name="T61" fmla="*/ 2147483647 h 53"/>
              <a:gd name="T62" fmla="*/ 0 w 100"/>
              <a:gd name="T63" fmla="*/ 2147483647 h 53"/>
              <a:gd name="T64" fmla="*/ 0 w 100"/>
              <a:gd name="T65" fmla="*/ 214748364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53"/>
              <a:gd name="T101" fmla="*/ 100 w 100"/>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tx1">
              <a:alpha val="50195"/>
            </a:schemeClr>
          </a:solidFill>
          <a:ln w="1651">
            <a:solidFill>
              <a:srgbClr val="000000"/>
            </a:solidFill>
            <a:round/>
            <a:headEnd/>
            <a:tailEnd/>
          </a:ln>
        </p:spPr>
        <p:txBody>
          <a:bodyPr>
            <a:prstTxWarp prst="textNoShape">
              <a:avLst/>
            </a:prstTxWarp>
          </a:bodyPr>
          <a:lstStyle/>
          <a:p>
            <a:endParaRPr lang="it-IT">
              <a:latin typeface="Calibri" pitchFamily="-83" charset="0"/>
            </a:endParaRPr>
          </a:p>
        </p:txBody>
      </p:sp>
      <p:sp>
        <p:nvSpPr>
          <p:cNvPr id="254988" name="Freeform 1044"/>
          <p:cNvSpPr>
            <a:spLocks/>
          </p:cNvSpPr>
          <p:nvPr/>
        </p:nvSpPr>
        <p:spPr bwMode="auto">
          <a:xfrm>
            <a:off x="7558088" y="2898775"/>
            <a:ext cx="628650" cy="352425"/>
          </a:xfrm>
          <a:custGeom>
            <a:avLst/>
            <a:gdLst>
              <a:gd name="T0" fmla="*/ 2147483647 w 232"/>
              <a:gd name="T1" fmla="*/ 2147483647 h 129"/>
              <a:gd name="T2" fmla="*/ 2147483647 w 232"/>
              <a:gd name="T3" fmla="*/ 2147483647 h 129"/>
              <a:gd name="T4" fmla="*/ 2147483647 w 232"/>
              <a:gd name="T5" fmla="*/ 2147483647 h 129"/>
              <a:gd name="T6" fmla="*/ 2147483647 w 232"/>
              <a:gd name="T7" fmla="*/ 2147483647 h 129"/>
              <a:gd name="T8" fmla="*/ 2147483647 w 232"/>
              <a:gd name="T9" fmla="*/ 2147483647 h 129"/>
              <a:gd name="T10" fmla="*/ 2147483647 w 232"/>
              <a:gd name="T11" fmla="*/ 2147483647 h 129"/>
              <a:gd name="T12" fmla="*/ 2147483647 w 232"/>
              <a:gd name="T13" fmla="*/ 2147483647 h 129"/>
              <a:gd name="T14" fmla="*/ 2147483647 w 232"/>
              <a:gd name="T15" fmla="*/ 2147483647 h 129"/>
              <a:gd name="T16" fmla="*/ 2147483647 w 232"/>
              <a:gd name="T17" fmla="*/ 2147483647 h 129"/>
              <a:gd name="T18" fmla="*/ 2147483647 w 232"/>
              <a:gd name="T19" fmla="*/ 0 h 129"/>
              <a:gd name="T20" fmla="*/ 2147483647 w 232"/>
              <a:gd name="T21" fmla="*/ 2147483647 h 129"/>
              <a:gd name="T22" fmla="*/ 2147483647 w 232"/>
              <a:gd name="T23" fmla="*/ 2147483647 h 129"/>
              <a:gd name="T24" fmla="*/ 2147483647 w 232"/>
              <a:gd name="T25" fmla="*/ 2147483647 h 129"/>
              <a:gd name="T26" fmla="*/ 2147483647 w 232"/>
              <a:gd name="T27" fmla="*/ 2147483647 h 129"/>
              <a:gd name="T28" fmla="*/ 2147483647 w 232"/>
              <a:gd name="T29" fmla="*/ 2147483647 h 129"/>
              <a:gd name="T30" fmla="*/ 2147483647 w 232"/>
              <a:gd name="T31" fmla="*/ 2147483647 h 129"/>
              <a:gd name="T32" fmla="*/ 2147483647 w 232"/>
              <a:gd name="T33" fmla="*/ 2147483647 h 129"/>
              <a:gd name="T34" fmla="*/ 2147483647 w 232"/>
              <a:gd name="T35" fmla="*/ 2147483647 h 129"/>
              <a:gd name="T36" fmla="*/ 2147483647 w 232"/>
              <a:gd name="T37" fmla="*/ 2147483647 h 129"/>
              <a:gd name="T38" fmla="*/ 2147483647 w 232"/>
              <a:gd name="T39" fmla="*/ 2147483647 h 129"/>
              <a:gd name="T40" fmla="*/ 2147483647 w 232"/>
              <a:gd name="T41" fmla="*/ 2147483647 h 129"/>
              <a:gd name="T42" fmla="*/ 2147483647 w 232"/>
              <a:gd name="T43" fmla="*/ 0 h 129"/>
              <a:gd name="T44" fmla="*/ 2147483647 w 232"/>
              <a:gd name="T45" fmla="*/ 2147483647 h 129"/>
              <a:gd name="T46" fmla="*/ 2147483647 w 232"/>
              <a:gd name="T47" fmla="*/ 2147483647 h 129"/>
              <a:gd name="T48" fmla="*/ 2147483647 w 232"/>
              <a:gd name="T49" fmla="*/ 2147483647 h 129"/>
              <a:gd name="T50" fmla="*/ 2147483647 w 232"/>
              <a:gd name="T51" fmla="*/ 2147483647 h 129"/>
              <a:gd name="T52" fmla="*/ 2147483647 w 232"/>
              <a:gd name="T53" fmla="*/ 2147483647 h 129"/>
              <a:gd name="T54" fmla="*/ 2147483647 w 232"/>
              <a:gd name="T55" fmla="*/ 2147483647 h 129"/>
              <a:gd name="T56" fmla="*/ 0 w 232"/>
              <a:gd name="T57" fmla="*/ 2147483647 h 129"/>
              <a:gd name="T58" fmla="*/ 0 w 232"/>
              <a:gd name="T59" fmla="*/ 2147483647 h 129"/>
              <a:gd name="T60" fmla="*/ 2147483647 w 232"/>
              <a:gd name="T61" fmla="*/ 2147483647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2"/>
              <a:gd name="T94" fmla="*/ 0 h 129"/>
              <a:gd name="T95" fmla="*/ 232 w 232"/>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195"/>
            </a:schemeClr>
          </a:solidFill>
          <a:ln w="9525">
            <a:noFill/>
            <a:round/>
            <a:headEnd/>
            <a:tailEnd/>
          </a:ln>
        </p:spPr>
        <p:txBody>
          <a:bodyPr>
            <a:prstTxWarp prst="textNoShape">
              <a:avLst/>
            </a:prstTxWarp>
          </a:bodyPr>
          <a:lstStyle/>
          <a:p>
            <a:endParaRPr lang="it-IT">
              <a:latin typeface="Calibri" pitchFamily="-83" charset="0"/>
            </a:endParaRPr>
          </a:p>
        </p:txBody>
      </p:sp>
      <p:sp>
        <p:nvSpPr>
          <p:cNvPr id="254989" name="Line 1045"/>
          <p:cNvSpPr>
            <a:spLocks noChangeShapeType="1"/>
          </p:cNvSpPr>
          <p:nvPr/>
        </p:nvSpPr>
        <p:spPr bwMode="auto">
          <a:xfrm>
            <a:off x="7683500" y="3133725"/>
            <a:ext cx="1588" cy="117475"/>
          </a:xfrm>
          <a:prstGeom prst="line">
            <a:avLst/>
          </a:prstGeom>
          <a:noFill/>
          <a:ln w="1588">
            <a:solidFill>
              <a:srgbClr val="000000"/>
            </a:solidFill>
            <a:round/>
            <a:headEnd/>
            <a:tailEnd/>
          </a:ln>
        </p:spPr>
        <p:txBody>
          <a:bodyPr>
            <a:prstTxWarp prst="textNoShape">
              <a:avLst/>
            </a:prstTxWarp>
          </a:bodyPr>
          <a:lstStyle/>
          <a:p>
            <a:endParaRPr lang="it-IT"/>
          </a:p>
        </p:txBody>
      </p:sp>
      <p:sp>
        <p:nvSpPr>
          <p:cNvPr id="254990" name="Line 1046"/>
          <p:cNvSpPr>
            <a:spLocks noChangeShapeType="1"/>
          </p:cNvSpPr>
          <p:nvPr/>
        </p:nvSpPr>
        <p:spPr bwMode="auto">
          <a:xfrm flipV="1">
            <a:off x="8062913" y="3133725"/>
            <a:ext cx="1587" cy="117475"/>
          </a:xfrm>
          <a:prstGeom prst="line">
            <a:avLst/>
          </a:prstGeom>
          <a:noFill/>
          <a:ln w="1588">
            <a:solidFill>
              <a:srgbClr val="000000"/>
            </a:solidFill>
            <a:round/>
            <a:headEnd/>
            <a:tailEnd/>
          </a:ln>
        </p:spPr>
        <p:txBody>
          <a:bodyPr>
            <a:prstTxWarp prst="textNoShape">
              <a:avLst/>
            </a:prstTxWarp>
          </a:bodyPr>
          <a:lstStyle/>
          <a:p>
            <a:endParaRPr lang="it-IT"/>
          </a:p>
        </p:txBody>
      </p:sp>
      <p:sp>
        <p:nvSpPr>
          <p:cNvPr id="254991" name="Freeform 1047"/>
          <p:cNvSpPr>
            <a:spLocks/>
          </p:cNvSpPr>
          <p:nvPr/>
        </p:nvSpPr>
        <p:spPr bwMode="auto">
          <a:xfrm>
            <a:off x="7748588" y="3063875"/>
            <a:ext cx="628650" cy="352425"/>
          </a:xfrm>
          <a:custGeom>
            <a:avLst/>
            <a:gdLst>
              <a:gd name="T0" fmla="*/ 2147483647 w 232"/>
              <a:gd name="T1" fmla="*/ 2147483647 h 129"/>
              <a:gd name="T2" fmla="*/ 2147483647 w 232"/>
              <a:gd name="T3" fmla="*/ 2147483647 h 129"/>
              <a:gd name="T4" fmla="*/ 2147483647 w 232"/>
              <a:gd name="T5" fmla="*/ 2147483647 h 129"/>
              <a:gd name="T6" fmla="*/ 2147483647 w 232"/>
              <a:gd name="T7" fmla="*/ 2147483647 h 129"/>
              <a:gd name="T8" fmla="*/ 2147483647 w 232"/>
              <a:gd name="T9" fmla="*/ 2147483647 h 129"/>
              <a:gd name="T10" fmla="*/ 2147483647 w 232"/>
              <a:gd name="T11" fmla="*/ 2147483647 h 129"/>
              <a:gd name="T12" fmla="*/ 2147483647 w 232"/>
              <a:gd name="T13" fmla="*/ 2147483647 h 129"/>
              <a:gd name="T14" fmla="*/ 2147483647 w 232"/>
              <a:gd name="T15" fmla="*/ 2147483647 h 129"/>
              <a:gd name="T16" fmla="*/ 2147483647 w 232"/>
              <a:gd name="T17" fmla="*/ 2147483647 h 129"/>
              <a:gd name="T18" fmla="*/ 2147483647 w 232"/>
              <a:gd name="T19" fmla="*/ 0 h 129"/>
              <a:gd name="T20" fmla="*/ 2147483647 w 232"/>
              <a:gd name="T21" fmla="*/ 2147483647 h 129"/>
              <a:gd name="T22" fmla="*/ 2147483647 w 232"/>
              <a:gd name="T23" fmla="*/ 2147483647 h 129"/>
              <a:gd name="T24" fmla="*/ 2147483647 w 232"/>
              <a:gd name="T25" fmla="*/ 2147483647 h 129"/>
              <a:gd name="T26" fmla="*/ 2147483647 w 232"/>
              <a:gd name="T27" fmla="*/ 2147483647 h 129"/>
              <a:gd name="T28" fmla="*/ 2147483647 w 232"/>
              <a:gd name="T29" fmla="*/ 2147483647 h 129"/>
              <a:gd name="T30" fmla="*/ 2147483647 w 232"/>
              <a:gd name="T31" fmla="*/ 2147483647 h 129"/>
              <a:gd name="T32" fmla="*/ 2147483647 w 232"/>
              <a:gd name="T33" fmla="*/ 2147483647 h 129"/>
              <a:gd name="T34" fmla="*/ 2147483647 w 232"/>
              <a:gd name="T35" fmla="*/ 2147483647 h 129"/>
              <a:gd name="T36" fmla="*/ 2147483647 w 232"/>
              <a:gd name="T37" fmla="*/ 2147483647 h 129"/>
              <a:gd name="T38" fmla="*/ 2147483647 w 232"/>
              <a:gd name="T39" fmla="*/ 2147483647 h 129"/>
              <a:gd name="T40" fmla="*/ 2147483647 w 232"/>
              <a:gd name="T41" fmla="*/ 2147483647 h 129"/>
              <a:gd name="T42" fmla="*/ 2147483647 w 232"/>
              <a:gd name="T43" fmla="*/ 0 h 129"/>
              <a:gd name="T44" fmla="*/ 2147483647 w 232"/>
              <a:gd name="T45" fmla="*/ 2147483647 h 129"/>
              <a:gd name="T46" fmla="*/ 2147483647 w 232"/>
              <a:gd name="T47" fmla="*/ 2147483647 h 129"/>
              <a:gd name="T48" fmla="*/ 2147483647 w 232"/>
              <a:gd name="T49" fmla="*/ 2147483647 h 129"/>
              <a:gd name="T50" fmla="*/ 2147483647 w 232"/>
              <a:gd name="T51" fmla="*/ 2147483647 h 129"/>
              <a:gd name="T52" fmla="*/ 2147483647 w 232"/>
              <a:gd name="T53" fmla="*/ 2147483647 h 129"/>
              <a:gd name="T54" fmla="*/ 2147483647 w 232"/>
              <a:gd name="T55" fmla="*/ 2147483647 h 129"/>
              <a:gd name="T56" fmla="*/ 0 w 232"/>
              <a:gd name="T57" fmla="*/ 2147483647 h 129"/>
              <a:gd name="T58" fmla="*/ 0 w 232"/>
              <a:gd name="T59" fmla="*/ 2147483647 h 129"/>
              <a:gd name="T60" fmla="*/ 2147483647 w 232"/>
              <a:gd name="T61" fmla="*/ 2147483647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2"/>
              <a:gd name="T94" fmla="*/ 0 h 129"/>
              <a:gd name="T95" fmla="*/ 232 w 232"/>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0000FF">
              <a:alpha val="34901"/>
            </a:srgbClr>
          </a:solidFill>
          <a:ln w="1651">
            <a:solidFill>
              <a:srgbClr val="000000"/>
            </a:solidFill>
            <a:round/>
            <a:headEnd/>
            <a:tailEnd/>
          </a:ln>
        </p:spPr>
        <p:txBody>
          <a:bodyPr>
            <a:prstTxWarp prst="textNoShape">
              <a:avLst/>
            </a:prstTxWarp>
          </a:bodyPr>
          <a:lstStyle/>
          <a:p>
            <a:endParaRPr lang="it-IT">
              <a:latin typeface="Calibri" pitchFamily="-83" charset="0"/>
            </a:endParaRPr>
          </a:p>
        </p:txBody>
      </p:sp>
      <p:sp>
        <p:nvSpPr>
          <p:cNvPr id="254992" name="Rectangle 1048"/>
          <p:cNvSpPr>
            <a:spLocks noChangeArrowheads="1"/>
          </p:cNvSpPr>
          <p:nvPr/>
        </p:nvSpPr>
        <p:spPr bwMode="auto">
          <a:xfrm>
            <a:off x="7670800" y="4267200"/>
            <a:ext cx="736600" cy="7493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4993" name="Oval 1049"/>
          <p:cNvSpPr>
            <a:spLocks noChangeArrowheads="1"/>
          </p:cNvSpPr>
          <p:nvPr/>
        </p:nvSpPr>
        <p:spPr bwMode="auto">
          <a:xfrm>
            <a:off x="7683500" y="4292600"/>
            <a:ext cx="698500" cy="7239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1845274" name="Oval 1050"/>
          <p:cNvSpPr>
            <a:spLocks noChangeArrowheads="1"/>
          </p:cNvSpPr>
          <p:nvPr/>
        </p:nvSpPr>
        <p:spPr bwMode="auto">
          <a:xfrm>
            <a:off x="6134100" y="4318000"/>
            <a:ext cx="749300" cy="736600"/>
          </a:xfrm>
          <a:prstGeom prst="ellipse">
            <a:avLst/>
          </a:prstGeom>
          <a:gradFill rotWithShape="1">
            <a:gsLst>
              <a:gs pos="0">
                <a:schemeClr val="tx1"/>
              </a:gs>
              <a:gs pos="100000">
                <a:schemeClr val="tx1">
                  <a:gamma/>
                  <a:tint val="19216"/>
                  <a:invGamma/>
                </a:schemeClr>
              </a:gs>
            </a:gsLst>
            <a:path path="shape">
              <a:fillToRect l="50000" t="50000" r="50000" b="50000"/>
            </a:path>
          </a:gradFill>
          <a:ln w="19050">
            <a:solidFill>
              <a:schemeClr val="tx1"/>
            </a:solidFill>
            <a:prstDash val="sysDot"/>
            <a:round/>
            <a:headEnd/>
            <a:tailEnd/>
          </a:ln>
          <a:effectLst/>
        </p:spPr>
        <p:txBody>
          <a:bodyPr lIns="90000" tIns="46800" rIns="90000" bIns="46800" anchor="ctr">
            <a:prstTxWarp prst="textNoShape">
              <a:avLst/>
            </a:prstTxWarp>
            <a:spAutoFit/>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1845275" name="AutoShape 1051"/>
          <p:cNvSpPr>
            <a:spLocks noChangeArrowheads="1"/>
          </p:cNvSpPr>
          <p:nvPr/>
        </p:nvSpPr>
        <p:spPr bwMode="auto">
          <a:xfrm rot="16200000">
            <a:off x="6972300" y="4457700"/>
            <a:ext cx="596900" cy="419100"/>
          </a:xfrm>
          <a:prstGeom prst="downArrow">
            <a:avLst>
              <a:gd name="adj1" fmla="val 50000"/>
              <a:gd name="adj2" fmla="val 43181"/>
            </a:avLst>
          </a:prstGeom>
          <a:gradFill rotWithShape="1">
            <a:gsLst>
              <a:gs pos="0">
                <a:srgbClr val="FF0000">
                  <a:gamma/>
                  <a:shade val="46275"/>
                  <a:invGamma/>
                </a:srgbClr>
              </a:gs>
              <a:gs pos="100000">
                <a:srgbClr val="FF0000"/>
              </a:gs>
            </a:gsLst>
            <a:lin ang="5400000" scaled="1"/>
          </a:gradFill>
          <a:ln w="19050">
            <a:solidFill>
              <a:schemeClr val="tx1"/>
            </a:solidFill>
            <a:prstDash val="sysDot"/>
            <a:miter lim="800000"/>
            <a:headEnd/>
            <a:tailEnd/>
          </a:ln>
          <a:effectLst>
            <a:outerShdw blurRad="63500" dist="38099" dir="2700000" algn="ctr" rotWithShape="0">
              <a:schemeClr val="bg2">
                <a:alpha val="50000"/>
              </a:schemeClr>
            </a:outerShdw>
          </a:effectLst>
        </p:spPr>
        <p:txBody>
          <a:bodyPr wrap="none" lIns="90000" tIns="46800" rIns="90000" bIns="46800" anchor="ctr">
            <a:prstTxWarp prst="textNoShape">
              <a:avLst/>
            </a:prstTxWarp>
            <a:spAutoFit/>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54996" name="Line 1052"/>
          <p:cNvSpPr>
            <a:spLocks noChangeShapeType="1"/>
          </p:cNvSpPr>
          <p:nvPr/>
        </p:nvSpPr>
        <p:spPr bwMode="auto">
          <a:xfrm>
            <a:off x="7696200" y="4292600"/>
            <a:ext cx="698500" cy="736600"/>
          </a:xfrm>
          <a:prstGeom prst="line">
            <a:avLst/>
          </a:prstGeom>
          <a:noFill/>
          <a:ln w="19050">
            <a:solidFill>
              <a:schemeClr val="tx1"/>
            </a:solidFill>
            <a:prstDash val="sysDot"/>
            <a:round/>
            <a:headEnd/>
            <a:tailEnd/>
          </a:ln>
        </p:spPr>
        <p:txBody>
          <a:bodyPr wrap="none" lIns="90000" tIns="46800" rIns="90000" bIns="46800">
            <a:prstTxWarp prst="textNoShape">
              <a:avLst/>
            </a:prstTxWarp>
            <a:spAutoFit/>
          </a:bodyPr>
          <a:lstStyle/>
          <a:p>
            <a:endParaRPr lang="it-IT"/>
          </a:p>
        </p:txBody>
      </p:sp>
      <p:sp>
        <p:nvSpPr>
          <p:cNvPr id="254997" name="Line 1053"/>
          <p:cNvSpPr>
            <a:spLocks noChangeShapeType="1"/>
          </p:cNvSpPr>
          <p:nvPr/>
        </p:nvSpPr>
        <p:spPr bwMode="auto">
          <a:xfrm flipV="1">
            <a:off x="7696200" y="4267200"/>
            <a:ext cx="711200" cy="723900"/>
          </a:xfrm>
          <a:prstGeom prst="line">
            <a:avLst/>
          </a:prstGeom>
          <a:noFill/>
          <a:ln w="19050">
            <a:solidFill>
              <a:schemeClr val="tx1"/>
            </a:solidFill>
            <a:prstDash val="sysDot"/>
            <a:round/>
            <a:headEnd/>
            <a:tailEnd/>
          </a:ln>
        </p:spPr>
        <p:txBody>
          <a:bodyPr wrap="none" lIns="90000" tIns="46800" rIns="90000" bIns="46800">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p:cNvSpPr>
            <a:spLocks noChangeArrowheads="1"/>
          </p:cNvSpPr>
          <p:nvPr/>
        </p:nvSpPr>
        <p:spPr bwMode="auto">
          <a:xfrm>
            <a:off x="4749800" y="3086100"/>
            <a:ext cx="1765300" cy="406400"/>
          </a:xfrm>
          <a:prstGeom prst="rect">
            <a:avLst/>
          </a:prstGeom>
          <a:noFill/>
          <a:ln w="3175">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6003" name="Rectangle 1027"/>
          <p:cNvSpPr>
            <a:spLocks noChangeArrowheads="1"/>
          </p:cNvSpPr>
          <p:nvPr/>
        </p:nvSpPr>
        <p:spPr bwMode="auto">
          <a:xfrm>
            <a:off x="395288" y="1803400"/>
            <a:ext cx="8264525" cy="38989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256004" name="Rectangle 1028"/>
          <p:cNvSpPr>
            <a:spLocks noChangeArrowheads="1"/>
          </p:cNvSpPr>
          <p:nvPr/>
        </p:nvSpPr>
        <p:spPr bwMode="auto">
          <a:xfrm>
            <a:off x="4775200" y="2032000"/>
            <a:ext cx="1765300" cy="373063"/>
          </a:xfrm>
          <a:prstGeom prst="rect">
            <a:avLst/>
          </a:prstGeom>
          <a:solidFill>
            <a:srgbClr val="666699">
              <a:alpha val="79999"/>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05" name="Rectangle 1029"/>
          <p:cNvSpPr>
            <a:spLocks noChangeArrowheads="1"/>
          </p:cNvSpPr>
          <p:nvPr/>
        </p:nvSpPr>
        <p:spPr bwMode="auto">
          <a:xfrm>
            <a:off x="5435600" y="3086100"/>
            <a:ext cx="1092200" cy="406400"/>
          </a:xfrm>
          <a:prstGeom prst="rect">
            <a:avLst/>
          </a:prstGeom>
          <a:solidFill>
            <a:srgbClr val="00FFFF">
              <a:alpha val="14117"/>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46278" name="Rectangle 1030"/>
          <p:cNvSpPr>
            <a:spLocks noChangeArrowheads="1"/>
          </p:cNvSpPr>
          <p:nvPr/>
        </p:nvSpPr>
        <p:spPr bwMode="auto">
          <a:xfrm>
            <a:off x="465138" y="76200"/>
            <a:ext cx="670560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Astrazione</a:t>
            </a:r>
          </a:p>
        </p:txBody>
      </p:sp>
      <p:sp>
        <p:nvSpPr>
          <p:cNvPr id="256007" name="Rectangle 1031"/>
          <p:cNvSpPr>
            <a:spLocks noChangeArrowheads="1"/>
          </p:cNvSpPr>
          <p:nvPr/>
        </p:nvSpPr>
        <p:spPr bwMode="auto">
          <a:xfrm>
            <a:off x="450850" y="1879600"/>
            <a:ext cx="4343400" cy="3717925"/>
          </a:xfrm>
          <a:prstGeom prst="rect">
            <a:avLst/>
          </a:prstGeom>
          <a:noFill/>
          <a:ln w="9525">
            <a:noFill/>
            <a:miter lim="800000"/>
            <a:headEnd/>
            <a:tailEnd/>
          </a:ln>
        </p:spPr>
        <p:txBody>
          <a:bodyPr>
            <a:prstTxWarp prst="textNoShape">
              <a:avLst/>
            </a:prstTxWarp>
            <a:spAutoFit/>
          </a:bodyPr>
          <a:lstStyle/>
          <a:p>
            <a:pPr marL="266700" indent="-266700" eaLnBrk="0" hangingPunct="0">
              <a:lnSpc>
                <a:spcPct val="115000"/>
              </a:lnSpc>
              <a:buClr>
                <a:srgbClr val="FF0000"/>
              </a:buClr>
              <a:buSzPct val="125000"/>
              <a:buFontTx/>
              <a:buChar char="•"/>
            </a:pPr>
            <a:r>
              <a:rPr lang="it-IT" sz="2800" b="1">
                <a:latin typeface="Calibri" pitchFamily="-83" charset="0"/>
              </a:rPr>
              <a:t>Per estrazione</a:t>
            </a:r>
          </a:p>
          <a:p>
            <a:pPr marL="266700" indent="-266700" eaLnBrk="0" hangingPunct="0">
              <a:lnSpc>
                <a:spcPct val="115000"/>
              </a:lnSpc>
              <a:buClr>
                <a:srgbClr val="FF0000"/>
              </a:buClr>
              <a:buSzPct val="125000"/>
              <a:buFontTx/>
              <a:buChar char="•"/>
            </a:pPr>
            <a:endParaRPr lang="it-IT" sz="2800" b="1">
              <a:latin typeface="Calibri" pitchFamily="-83" charset="0"/>
            </a:endParaRPr>
          </a:p>
          <a:p>
            <a:pPr marL="266700" indent="-266700" eaLnBrk="0" hangingPunct="0">
              <a:lnSpc>
                <a:spcPct val="115000"/>
              </a:lnSpc>
              <a:buClr>
                <a:srgbClr val="FF0000"/>
              </a:buClr>
              <a:buSzPct val="125000"/>
              <a:buFontTx/>
              <a:buChar char="•"/>
            </a:pPr>
            <a:r>
              <a:rPr lang="it-IT" sz="2800" b="1">
                <a:latin typeface="Calibri" pitchFamily="-83" charset="0"/>
              </a:rPr>
              <a:t>Per soppressione</a:t>
            </a:r>
          </a:p>
          <a:p>
            <a:pPr marL="266700" indent="-266700" eaLnBrk="0" hangingPunct="0">
              <a:lnSpc>
                <a:spcPct val="115000"/>
              </a:lnSpc>
              <a:buClr>
                <a:srgbClr val="FF0000"/>
              </a:buClr>
              <a:buSzPct val="125000"/>
              <a:buFontTx/>
              <a:buChar char="•"/>
            </a:pPr>
            <a:endParaRPr lang="it-IT" sz="2800" b="1">
              <a:latin typeface="Calibri" pitchFamily="-83" charset="0"/>
            </a:endParaRPr>
          </a:p>
          <a:p>
            <a:pPr marL="266700" indent="-266700" eaLnBrk="0" hangingPunct="0">
              <a:lnSpc>
                <a:spcPct val="115000"/>
              </a:lnSpc>
              <a:buClr>
                <a:srgbClr val="FF0000"/>
              </a:buClr>
              <a:buSzPct val="125000"/>
              <a:buFontTx/>
              <a:buChar char="•"/>
            </a:pPr>
            <a:r>
              <a:rPr lang="it-IT" sz="2800" b="1">
                <a:latin typeface="Calibri" pitchFamily="-83" charset="0"/>
              </a:rPr>
              <a:t>Per ibridazione</a:t>
            </a:r>
          </a:p>
          <a:p>
            <a:pPr marL="266700" indent="-266700" eaLnBrk="0" hangingPunct="0">
              <a:lnSpc>
                <a:spcPct val="115000"/>
              </a:lnSpc>
              <a:buClr>
                <a:srgbClr val="FF0000"/>
              </a:buClr>
              <a:buSzPct val="125000"/>
              <a:buFontTx/>
              <a:buChar char="•"/>
            </a:pPr>
            <a:endParaRPr lang="it-IT" sz="2800" b="1">
              <a:latin typeface="Calibri" pitchFamily="-83" charset="0"/>
            </a:endParaRPr>
          </a:p>
          <a:p>
            <a:pPr marL="266700" indent="-266700" eaLnBrk="0" hangingPunct="0">
              <a:lnSpc>
                <a:spcPct val="80000"/>
              </a:lnSpc>
              <a:buClr>
                <a:srgbClr val="FF0000"/>
              </a:buClr>
              <a:buSzPct val="125000"/>
              <a:buFontTx/>
              <a:buChar char="•"/>
            </a:pPr>
            <a:r>
              <a:rPr lang="it-IT" sz="2800" b="1">
                <a:latin typeface="Calibri" pitchFamily="-83" charset="0"/>
              </a:rPr>
              <a:t>Per spostamento dell’attenzione</a:t>
            </a:r>
          </a:p>
        </p:txBody>
      </p:sp>
      <p:sp>
        <p:nvSpPr>
          <p:cNvPr id="256008" name="Rectangle 1032"/>
          <p:cNvSpPr>
            <a:spLocks noChangeArrowheads="1"/>
          </p:cNvSpPr>
          <p:nvPr/>
        </p:nvSpPr>
        <p:spPr bwMode="auto">
          <a:xfrm>
            <a:off x="463550" y="1182688"/>
            <a:ext cx="6851650" cy="4572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a:latin typeface="Calibri" pitchFamily="-83" charset="0"/>
              </a:rPr>
              <a:t>Si presenta sotto diverse forme e tipologie:</a:t>
            </a:r>
          </a:p>
        </p:txBody>
      </p:sp>
      <p:sp>
        <p:nvSpPr>
          <p:cNvPr id="256009" name="Rectangle 1035"/>
          <p:cNvSpPr>
            <a:spLocks noChangeArrowheads="1"/>
          </p:cNvSpPr>
          <p:nvPr/>
        </p:nvSpPr>
        <p:spPr bwMode="auto">
          <a:xfrm>
            <a:off x="4749800" y="3098800"/>
            <a:ext cx="266700" cy="381000"/>
          </a:xfrm>
          <a:prstGeom prst="rect">
            <a:avLst/>
          </a:prstGeom>
          <a:solidFill>
            <a:srgbClr val="00FFFF">
              <a:alpha val="10196"/>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10" name="Rectangle 1036"/>
          <p:cNvSpPr>
            <a:spLocks noChangeArrowheads="1"/>
          </p:cNvSpPr>
          <p:nvPr/>
        </p:nvSpPr>
        <p:spPr bwMode="auto">
          <a:xfrm>
            <a:off x="5029200" y="2019300"/>
            <a:ext cx="406400" cy="381000"/>
          </a:xfrm>
          <a:prstGeom prst="rect">
            <a:avLst/>
          </a:prstGeom>
          <a:solidFill>
            <a:srgbClr val="CCFFFF"/>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11" name="Rectangle 1037"/>
          <p:cNvSpPr>
            <a:spLocks noChangeArrowheads="1"/>
          </p:cNvSpPr>
          <p:nvPr/>
        </p:nvSpPr>
        <p:spPr bwMode="auto">
          <a:xfrm>
            <a:off x="4699000" y="3987800"/>
            <a:ext cx="1765300" cy="373063"/>
          </a:xfrm>
          <a:prstGeom prst="rect">
            <a:avLst/>
          </a:prstGeom>
          <a:solidFill>
            <a:srgbClr val="666699">
              <a:alpha val="50195"/>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12" name="Rectangle 1038"/>
          <p:cNvSpPr>
            <a:spLocks noChangeArrowheads="1"/>
          </p:cNvSpPr>
          <p:nvPr/>
        </p:nvSpPr>
        <p:spPr bwMode="auto">
          <a:xfrm>
            <a:off x="7442200" y="5118100"/>
            <a:ext cx="469900" cy="381000"/>
          </a:xfrm>
          <a:prstGeom prst="rect">
            <a:avLst/>
          </a:prstGeom>
          <a:solidFill>
            <a:srgbClr val="CCFFFF"/>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13" name="Rectangle 1039"/>
          <p:cNvSpPr>
            <a:spLocks noChangeArrowheads="1"/>
          </p:cNvSpPr>
          <p:nvPr/>
        </p:nvSpPr>
        <p:spPr bwMode="auto">
          <a:xfrm>
            <a:off x="4699000" y="5118100"/>
            <a:ext cx="1765300" cy="444500"/>
          </a:xfrm>
          <a:prstGeom prst="rect">
            <a:avLst/>
          </a:prstGeom>
          <a:solidFill>
            <a:srgbClr val="969696">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14" name="Rectangle 1040"/>
          <p:cNvSpPr>
            <a:spLocks noChangeArrowheads="1"/>
          </p:cNvSpPr>
          <p:nvPr/>
        </p:nvSpPr>
        <p:spPr bwMode="auto">
          <a:xfrm>
            <a:off x="6261100" y="4076700"/>
            <a:ext cx="457200" cy="381000"/>
          </a:xfrm>
          <a:prstGeom prst="rect">
            <a:avLst/>
          </a:prstGeom>
          <a:solidFill>
            <a:srgbClr val="CCFFFF">
              <a:alpha val="23921"/>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6015" name="Line 1041"/>
          <p:cNvSpPr>
            <a:spLocks noChangeShapeType="1"/>
          </p:cNvSpPr>
          <p:nvPr/>
        </p:nvSpPr>
        <p:spPr bwMode="auto">
          <a:xfrm>
            <a:off x="406400" y="4673600"/>
            <a:ext cx="8229600" cy="0"/>
          </a:xfrm>
          <a:prstGeom prst="line">
            <a:avLst/>
          </a:prstGeom>
          <a:noFill/>
          <a:ln w="19050">
            <a:solidFill>
              <a:schemeClr val="tx1"/>
            </a:solidFill>
            <a:prstDash val="sysDot"/>
            <a:round/>
            <a:headEnd/>
            <a:tailEnd/>
          </a:ln>
        </p:spPr>
        <p:txBody>
          <a:bodyPr wrap="none" lIns="90000" tIns="46800" rIns="90000" bIns="46800">
            <a:prstTxWarp prst="textNoShape">
              <a:avLst/>
            </a:prstTxWarp>
            <a:spAutoFit/>
          </a:bodyPr>
          <a:lstStyle/>
          <a:p>
            <a:endParaRPr lang="it-IT"/>
          </a:p>
        </p:txBody>
      </p:sp>
      <p:sp>
        <p:nvSpPr>
          <p:cNvPr id="256016" name="Line 1042"/>
          <p:cNvSpPr>
            <a:spLocks noChangeShapeType="1"/>
          </p:cNvSpPr>
          <p:nvPr/>
        </p:nvSpPr>
        <p:spPr bwMode="auto">
          <a:xfrm>
            <a:off x="419100" y="3708400"/>
            <a:ext cx="8229600" cy="0"/>
          </a:xfrm>
          <a:prstGeom prst="line">
            <a:avLst/>
          </a:prstGeom>
          <a:noFill/>
          <a:ln w="19050">
            <a:solidFill>
              <a:schemeClr val="tx1"/>
            </a:solidFill>
            <a:prstDash val="sysDot"/>
            <a:round/>
            <a:headEnd/>
            <a:tailEnd/>
          </a:ln>
        </p:spPr>
        <p:txBody>
          <a:bodyPr wrap="none" lIns="90000" tIns="46800" rIns="90000" bIns="46800">
            <a:prstTxWarp prst="textNoShape">
              <a:avLst/>
            </a:prstTxWarp>
            <a:spAutoFit/>
          </a:bodyPr>
          <a:lstStyle/>
          <a:p>
            <a:endParaRPr lang="it-IT"/>
          </a:p>
        </p:txBody>
      </p:sp>
      <p:sp>
        <p:nvSpPr>
          <p:cNvPr id="256017" name="Line 1043"/>
          <p:cNvSpPr>
            <a:spLocks noChangeShapeType="1"/>
          </p:cNvSpPr>
          <p:nvPr/>
        </p:nvSpPr>
        <p:spPr bwMode="auto">
          <a:xfrm>
            <a:off x="381000" y="2743200"/>
            <a:ext cx="8229600" cy="0"/>
          </a:xfrm>
          <a:prstGeom prst="line">
            <a:avLst/>
          </a:prstGeom>
          <a:noFill/>
          <a:ln w="19050">
            <a:solidFill>
              <a:schemeClr val="tx1"/>
            </a:solidFill>
            <a:prstDash val="sysDot"/>
            <a:round/>
            <a:headEnd/>
            <a:tailEnd/>
          </a:ln>
        </p:spPr>
        <p:txBody>
          <a:bodyPr wrap="none" lIns="90000" tIns="46800" rIns="90000" bIns="46800">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026"/>
          <p:cNvSpPr>
            <a:spLocks noChangeArrowheads="1"/>
          </p:cNvSpPr>
          <p:nvPr/>
        </p:nvSpPr>
        <p:spPr bwMode="auto">
          <a:xfrm>
            <a:off x="206375" y="987425"/>
            <a:ext cx="8734425" cy="5103813"/>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47299" name="Rectangle 1027"/>
          <p:cNvSpPr>
            <a:spLocks noChangeArrowheads="1"/>
          </p:cNvSpPr>
          <p:nvPr/>
        </p:nvSpPr>
        <p:spPr bwMode="auto">
          <a:xfrm>
            <a:off x="4464050" y="1054100"/>
            <a:ext cx="3860800" cy="45720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b="1">
                <a:effectLst>
                  <a:outerShdw blurRad="38100" dist="38100" dir="2700000" algn="tl">
                    <a:srgbClr val="DDDDDD"/>
                  </a:outerShdw>
                </a:effectLst>
                <a:latin typeface="Arial" charset="0"/>
                <a:ea typeface="ＭＳ Ｐゴシック" charset="-128"/>
                <a:cs typeface="ＭＳ Ｐゴシック" charset="-128"/>
              </a:rPr>
              <a:t>Ibridazione</a:t>
            </a:r>
          </a:p>
        </p:txBody>
      </p:sp>
      <p:sp>
        <p:nvSpPr>
          <p:cNvPr id="257028" name="Rectangle 1028"/>
          <p:cNvSpPr>
            <a:spLocks noChangeArrowheads="1"/>
          </p:cNvSpPr>
          <p:nvPr/>
        </p:nvSpPr>
        <p:spPr bwMode="auto">
          <a:xfrm>
            <a:off x="4059238" y="1695450"/>
            <a:ext cx="4752975" cy="2114550"/>
          </a:xfrm>
          <a:prstGeom prst="rect">
            <a:avLst/>
          </a:prstGeom>
          <a:noFill/>
          <a:ln w="9525">
            <a:noFill/>
            <a:miter lim="800000"/>
            <a:headEnd/>
            <a:tailEnd/>
          </a:ln>
        </p:spPr>
        <p:txBody>
          <a:bodyPr>
            <a:prstTxWarp prst="textNoShape">
              <a:avLst/>
            </a:prstTxWarp>
            <a:spAutoFit/>
          </a:bodyPr>
          <a:lstStyle/>
          <a:p>
            <a:pPr algn="r" eaLnBrk="0" hangingPunct="0"/>
            <a:r>
              <a:rPr lang="it-IT" sz="1900">
                <a:latin typeface="Calibri" pitchFamily="-83" charset="0"/>
              </a:rPr>
              <a:t>Nella Géométrie Descartes tratta le curve come </a:t>
            </a:r>
            <a:r>
              <a:rPr lang="it-IT" sz="1900" b="1">
                <a:latin typeface="Calibri" pitchFamily="-83" charset="0"/>
              </a:rPr>
              <a:t>ibridi geometrici-algebrici-numerici</a:t>
            </a:r>
            <a:r>
              <a:rPr lang="it-IT" sz="1900">
                <a:latin typeface="Calibri" pitchFamily="-83" charset="0"/>
              </a:rPr>
              <a:t> che sono </a:t>
            </a:r>
            <a:r>
              <a:rPr lang="it-IT" sz="1900" i="1">
                <a:latin typeface="Calibri" pitchFamily="-83" charset="0"/>
              </a:rPr>
              <a:t>simultaneamente</a:t>
            </a:r>
          </a:p>
          <a:p>
            <a:pPr algn="r" eaLnBrk="0" hangingPunct="0"/>
            <a:r>
              <a:rPr lang="it-IT" sz="1900">
                <a:latin typeface="Calibri" pitchFamily="-83" charset="0"/>
              </a:rPr>
              <a:t> configurazioni formate spazialmente, equazioni algebriche con due incognite e una serie infinita di coppie di numeri.</a:t>
            </a:r>
          </a:p>
          <a:p>
            <a:pPr algn="r" eaLnBrk="0" hangingPunct="0"/>
            <a:endParaRPr lang="it-IT" sz="1900">
              <a:latin typeface="Calibri" pitchFamily="-83" charset="0"/>
            </a:endParaRPr>
          </a:p>
        </p:txBody>
      </p:sp>
      <p:sp>
        <p:nvSpPr>
          <p:cNvPr id="257029" name="Rectangle 1029"/>
          <p:cNvSpPr>
            <a:spLocks noChangeArrowheads="1"/>
          </p:cNvSpPr>
          <p:nvPr/>
        </p:nvSpPr>
        <p:spPr bwMode="auto">
          <a:xfrm>
            <a:off x="6794500" y="1092200"/>
            <a:ext cx="1765300" cy="373063"/>
          </a:xfrm>
          <a:prstGeom prst="rect">
            <a:avLst/>
          </a:prstGeom>
          <a:solidFill>
            <a:srgbClr val="666699">
              <a:alpha val="50195"/>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7030" name="Rectangle 1030"/>
          <p:cNvSpPr>
            <a:spLocks noChangeArrowheads="1"/>
          </p:cNvSpPr>
          <p:nvPr/>
        </p:nvSpPr>
        <p:spPr bwMode="auto">
          <a:xfrm>
            <a:off x="8356600" y="1181100"/>
            <a:ext cx="457200" cy="381000"/>
          </a:xfrm>
          <a:prstGeom prst="rect">
            <a:avLst/>
          </a:prstGeom>
          <a:solidFill>
            <a:srgbClr val="CCFFFF">
              <a:alpha val="23921"/>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grpSp>
        <p:nvGrpSpPr>
          <p:cNvPr id="2" name="Group 1033"/>
          <p:cNvGrpSpPr>
            <a:grpSpLocks/>
          </p:cNvGrpSpPr>
          <p:nvPr/>
        </p:nvGrpSpPr>
        <p:grpSpPr bwMode="auto">
          <a:xfrm>
            <a:off x="1997075" y="1498600"/>
            <a:ext cx="1498600" cy="1143000"/>
            <a:chOff x="296" y="1864"/>
            <a:chExt cx="944" cy="720"/>
          </a:xfrm>
        </p:grpSpPr>
        <p:sp>
          <p:nvSpPr>
            <p:cNvPr id="257042" name="Rectangle 1034"/>
            <p:cNvSpPr>
              <a:spLocks noChangeArrowheads="1"/>
            </p:cNvSpPr>
            <p:nvPr/>
          </p:nvSpPr>
          <p:spPr bwMode="auto">
            <a:xfrm>
              <a:off x="296" y="1864"/>
              <a:ext cx="944" cy="72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7043" name="Line 1035"/>
            <p:cNvSpPr>
              <a:spLocks noChangeShapeType="1"/>
            </p:cNvSpPr>
            <p:nvPr/>
          </p:nvSpPr>
          <p:spPr bwMode="auto">
            <a:xfrm>
              <a:off x="376" y="2504"/>
              <a:ext cx="808" cy="0"/>
            </a:xfrm>
            <a:prstGeom prst="line">
              <a:avLst/>
            </a:prstGeom>
            <a:noFill/>
            <a:ln w="9525">
              <a:solidFill>
                <a:schemeClr val="tx1"/>
              </a:solidFill>
              <a:round/>
              <a:headEnd/>
              <a:tailEnd type="triangle" w="med" len="med"/>
            </a:ln>
          </p:spPr>
          <p:txBody>
            <a:bodyPr wrap="none" lIns="90000" tIns="46800" rIns="90000" bIns="46800">
              <a:prstTxWarp prst="textNoShape">
                <a:avLst/>
              </a:prstTxWarp>
              <a:spAutoFit/>
            </a:bodyPr>
            <a:lstStyle/>
            <a:p>
              <a:endParaRPr lang="it-IT"/>
            </a:p>
          </p:txBody>
        </p:sp>
        <p:sp>
          <p:nvSpPr>
            <p:cNvPr id="257044" name="Line 1036"/>
            <p:cNvSpPr>
              <a:spLocks noChangeShapeType="1"/>
            </p:cNvSpPr>
            <p:nvPr/>
          </p:nvSpPr>
          <p:spPr bwMode="auto">
            <a:xfrm flipH="1" flipV="1">
              <a:off x="368" y="1912"/>
              <a:ext cx="8" cy="592"/>
            </a:xfrm>
            <a:prstGeom prst="line">
              <a:avLst/>
            </a:prstGeom>
            <a:noFill/>
            <a:ln w="9525">
              <a:solidFill>
                <a:schemeClr val="tx1"/>
              </a:solidFill>
              <a:round/>
              <a:headEnd/>
              <a:tailEnd type="triangle" w="med" len="med"/>
            </a:ln>
          </p:spPr>
          <p:txBody>
            <a:bodyPr lIns="90000" tIns="46800" rIns="90000" bIns="46800">
              <a:prstTxWarp prst="textNoShape">
                <a:avLst/>
              </a:prstTxWarp>
              <a:spAutoFit/>
            </a:bodyPr>
            <a:lstStyle/>
            <a:p>
              <a:endParaRPr lang="it-IT"/>
            </a:p>
          </p:txBody>
        </p:sp>
        <p:sp>
          <p:nvSpPr>
            <p:cNvPr id="257045" name="Line 1037"/>
            <p:cNvSpPr>
              <a:spLocks noChangeShapeType="1"/>
            </p:cNvSpPr>
            <p:nvPr/>
          </p:nvSpPr>
          <p:spPr bwMode="auto">
            <a:xfrm flipV="1">
              <a:off x="376" y="2144"/>
              <a:ext cx="764" cy="202"/>
            </a:xfrm>
            <a:prstGeom prst="line">
              <a:avLst/>
            </a:prstGeom>
            <a:noFill/>
            <a:ln w="19050">
              <a:solidFill>
                <a:srgbClr val="FF0000"/>
              </a:solidFill>
              <a:round/>
              <a:headEnd/>
              <a:tailEnd/>
            </a:ln>
          </p:spPr>
          <p:txBody>
            <a:bodyPr lIns="90000" tIns="46800" rIns="90000" bIns="46800">
              <a:prstTxWarp prst="textNoShape">
                <a:avLst/>
              </a:prstTxWarp>
              <a:spAutoFit/>
            </a:bodyPr>
            <a:lstStyle/>
            <a:p>
              <a:endParaRPr lang="it-IT"/>
            </a:p>
          </p:txBody>
        </p:sp>
      </p:grpSp>
      <p:grpSp>
        <p:nvGrpSpPr>
          <p:cNvPr id="3" name="Group 1038"/>
          <p:cNvGrpSpPr>
            <a:grpSpLocks/>
          </p:cNvGrpSpPr>
          <p:nvPr/>
        </p:nvGrpSpPr>
        <p:grpSpPr bwMode="auto">
          <a:xfrm>
            <a:off x="401638" y="2411413"/>
            <a:ext cx="1498600" cy="1143000"/>
            <a:chOff x="1296" y="1864"/>
            <a:chExt cx="944" cy="720"/>
          </a:xfrm>
        </p:grpSpPr>
        <p:sp>
          <p:nvSpPr>
            <p:cNvPr id="257040" name="Rectangle 1039"/>
            <p:cNvSpPr>
              <a:spLocks noChangeArrowheads="1"/>
            </p:cNvSpPr>
            <p:nvPr/>
          </p:nvSpPr>
          <p:spPr bwMode="auto">
            <a:xfrm>
              <a:off x="1296" y="1864"/>
              <a:ext cx="944" cy="72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7041" name="Text Box 1040"/>
            <p:cNvSpPr txBox="1">
              <a:spLocks noChangeArrowheads="1"/>
            </p:cNvSpPr>
            <p:nvPr/>
          </p:nvSpPr>
          <p:spPr bwMode="auto">
            <a:xfrm>
              <a:off x="1356" y="2124"/>
              <a:ext cx="859" cy="212"/>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a:latin typeface="Calibri" pitchFamily="-83" charset="0"/>
                </a:rPr>
                <a:t>Y = 0,5x+3</a:t>
              </a:r>
            </a:p>
          </p:txBody>
        </p:sp>
      </p:grpSp>
      <p:grpSp>
        <p:nvGrpSpPr>
          <p:cNvPr id="4" name="Group 1041"/>
          <p:cNvGrpSpPr>
            <a:grpSpLocks/>
          </p:cNvGrpSpPr>
          <p:nvPr/>
        </p:nvGrpSpPr>
        <p:grpSpPr bwMode="auto">
          <a:xfrm>
            <a:off x="1976438" y="3278188"/>
            <a:ext cx="1498600" cy="1143000"/>
            <a:chOff x="792" y="2616"/>
            <a:chExt cx="944" cy="720"/>
          </a:xfrm>
        </p:grpSpPr>
        <p:sp>
          <p:nvSpPr>
            <p:cNvPr id="257038" name="Rectangle 1042"/>
            <p:cNvSpPr>
              <a:spLocks noChangeArrowheads="1"/>
            </p:cNvSpPr>
            <p:nvPr/>
          </p:nvSpPr>
          <p:spPr bwMode="auto">
            <a:xfrm>
              <a:off x="792" y="2616"/>
              <a:ext cx="944" cy="72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7039" name="Text Box 1043"/>
            <p:cNvSpPr txBox="1">
              <a:spLocks noChangeArrowheads="1"/>
            </p:cNvSpPr>
            <p:nvPr/>
          </p:nvSpPr>
          <p:spPr bwMode="auto">
            <a:xfrm>
              <a:off x="922" y="2668"/>
              <a:ext cx="508" cy="634"/>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P (0, 3)</a:t>
              </a:r>
            </a:p>
            <a:p>
              <a:r>
                <a:rPr lang="it-IT" sz="1000">
                  <a:latin typeface="Calibri" pitchFamily="-83" charset="0"/>
                </a:rPr>
                <a:t>P (1, 3,5)</a:t>
              </a:r>
            </a:p>
            <a:p>
              <a:r>
                <a:rPr lang="it-IT" sz="1000">
                  <a:latin typeface="Calibri" pitchFamily="-83" charset="0"/>
                </a:rPr>
                <a:t>P(2, 4)</a:t>
              </a:r>
            </a:p>
            <a:p>
              <a:r>
                <a:rPr lang="it-IT" sz="1000">
                  <a:latin typeface="Calibri" pitchFamily="-83" charset="0"/>
                </a:rPr>
                <a:t>P 3, 4,5 )</a:t>
              </a:r>
            </a:p>
            <a:p>
              <a:r>
                <a:rPr lang="it-IT" sz="1000">
                  <a:latin typeface="Calibri" pitchFamily="-83" charset="0"/>
                </a:rPr>
                <a:t>P …..</a:t>
              </a:r>
            </a:p>
            <a:p>
              <a:r>
                <a:rPr lang="it-IT" sz="1000">
                  <a:latin typeface="Calibri" pitchFamily="-83" charset="0"/>
                </a:rPr>
                <a:t>(P ( x, y) </a:t>
              </a:r>
            </a:p>
          </p:txBody>
        </p:sp>
      </p:grpSp>
      <p:sp>
        <p:nvSpPr>
          <p:cNvPr id="257034" name="Rectangle 1044"/>
          <p:cNvSpPr>
            <a:spLocks noChangeArrowheads="1"/>
          </p:cNvSpPr>
          <p:nvPr/>
        </p:nvSpPr>
        <p:spPr bwMode="auto">
          <a:xfrm>
            <a:off x="357188" y="4865688"/>
            <a:ext cx="8281987" cy="1069975"/>
          </a:xfrm>
          <a:prstGeom prst="rect">
            <a:avLst/>
          </a:prstGeom>
          <a:noFill/>
          <a:ln w="19050">
            <a:noFill/>
            <a:prstDash val="sysDot"/>
            <a:miter lim="800000"/>
            <a:headEnd/>
            <a:tailEnd/>
          </a:ln>
        </p:spPr>
        <p:txBody>
          <a:bodyPr lIns="90000" tIns="46800" rIns="90000" bIns="46800">
            <a:prstTxWarp prst="textNoShape">
              <a:avLst/>
            </a:prstTxWarp>
            <a:spAutoFit/>
          </a:bodyPr>
          <a:lstStyle/>
          <a:p>
            <a:pPr eaLnBrk="0" hangingPunct="0"/>
            <a:r>
              <a:rPr lang="it-IT" sz="1600">
                <a:latin typeface="Calibri" pitchFamily="-83" charset="0"/>
              </a:rPr>
              <a:t>Ne consegue </a:t>
            </a:r>
            <a:r>
              <a:rPr lang="it-IT" sz="1600" b="1">
                <a:latin typeface="Calibri" pitchFamily="-83" charset="0"/>
              </a:rPr>
              <a:t>un’instabilità,</a:t>
            </a:r>
            <a:r>
              <a:rPr lang="it-IT" sz="1600">
                <a:latin typeface="Calibri" pitchFamily="-83" charset="0"/>
              </a:rPr>
              <a:t> perché questi tre diversi modi di trattare le curve non sono equivalenti: ma questa instabilità conferisce alle curve una </a:t>
            </a:r>
            <a:r>
              <a:rPr lang="it-IT" sz="1600" b="1">
                <a:latin typeface="Calibri" pitchFamily="-83" charset="0"/>
              </a:rPr>
              <a:t>multivalenza </a:t>
            </a:r>
            <a:r>
              <a:rPr lang="it-IT" sz="1600">
                <a:latin typeface="Calibri" pitchFamily="-83" charset="0"/>
              </a:rPr>
              <a:t>che è la chiave per la loro indagine e per il loro impiego nella fisica della seconda metà del XVIII secolo.</a:t>
            </a:r>
          </a:p>
        </p:txBody>
      </p:sp>
      <p:sp>
        <p:nvSpPr>
          <p:cNvPr id="257035" name="Line 1045"/>
          <p:cNvSpPr>
            <a:spLocks noChangeShapeType="1"/>
          </p:cNvSpPr>
          <p:nvPr/>
        </p:nvSpPr>
        <p:spPr bwMode="auto">
          <a:xfrm flipH="1" flipV="1">
            <a:off x="3617913" y="2495550"/>
            <a:ext cx="1006475" cy="247650"/>
          </a:xfrm>
          <a:prstGeom prst="line">
            <a:avLst/>
          </a:prstGeom>
          <a:noFill/>
          <a:ln w="19050">
            <a:solidFill>
              <a:schemeClr val="tx1"/>
            </a:solidFill>
            <a:prstDash val="sysDot"/>
            <a:round/>
            <a:headEnd/>
            <a:tailEnd type="triangle" w="med" len="med"/>
          </a:ln>
        </p:spPr>
        <p:txBody>
          <a:bodyPr wrap="none" lIns="90000" tIns="46800" rIns="90000" bIns="46800">
            <a:prstTxWarp prst="textNoShape">
              <a:avLst/>
            </a:prstTxWarp>
            <a:spAutoFit/>
          </a:bodyPr>
          <a:lstStyle/>
          <a:p>
            <a:endParaRPr lang="it-IT"/>
          </a:p>
        </p:txBody>
      </p:sp>
      <p:sp>
        <p:nvSpPr>
          <p:cNvPr id="257036" name="Line 1046"/>
          <p:cNvSpPr>
            <a:spLocks noChangeShapeType="1"/>
          </p:cNvSpPr>
          <p:nvPr/>
        </p:nvSpPr>
        <p:spPr bwMode="auto">
          <a:xfrm flipH="1">
            <a:off x="2378075" y="3070225"/>
            <a:ext cx="1814513" cy="0"/>
          </a:xfrm>
          <a:prstGeom prst="line">
            <a:avLst/>
          </a:prstGeom>
          <a:noFill/>
          <a:ln w="19050">
            <a:solidFill>
              <a:schemeClr val="tx1"/>
            </a:solidFill>
            <a:prstDash val="sysDot"/>
            <a:round/>
            <a:headEnd/>
            <a:tailEnd type="triangle" w="med" len="med"/>
          </a:ln>
        </p:spPr>
        <p:txBody>
          <a:bodyPr wrap="none" lIns="90000" tIns="46800" rIns="90000" bIns="46800">
            <a:prstTxWarp prst="textNoShape">
              <a:avLst/>
            </a:prstTxWarp>
            <a:spAutoFit/>
          </a:bodyPr>
          <a:lstStyle/>
          <a:p>
            <a:endParaRPr lang="it-IT"/>
          </a:p>
        </p:txBody>
      </p:sp>
      <p:sp>
        <p:nvSpPr>
          <p:cNvPr id="257037" name="Line 1047"/>
          <p:cNvSpPr>
            <a:spLocks noChangeShapeType="1"/>
          </p:cNvSpPr>
          <p:nvPr/>
        </p:nvSpPr>
        <p:spPr bwMode="auto">
          <a:xfrm flipH="1">
            <a:off x="3644900" y="3343275"/>
            <a:ext cx="927100" cy="249238"/>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1026"/>
          <p:cNvSpPr>
            <a:spLocks noChangeArrowheads="1"/>
          </p:cNvSpPr>
          <p:nvPr/>
        </p:nvSpPr>
        <p:spPr bwMode="auto">
          <a:xfrm>
            <a:off x="206375" y="987425"/>
            <a:ext cx="8734425" cy="5014913"/>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48323" name="Rectangle 1027"/>
          <p:cNvSpPr>
            <a:spLocks noChangeArrowheads="1"/>
          </p:cNvSpPr>
          <p:nvPr/>
        </p:nvSpPr>
        <p:spPr bwMode="auto">
          <a:xfrm>
            <a:off x="387350" y="1054100"/>
            <a:ext cx="5880100" cy="45720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b="1">
                <a:effectLst>
                  <a:outerShdw blurRad="38100" dist="38100" dir="2700000" algn="tl">
                    <a:srgbClr val="DDDDDD"/>
                  </a:outerShdw>
                </a:effectLst>
                <a:latin typeface="Arial" charset="0"/>
                <a:ea typeface="ＭＳ Ｐゴシック" charset="-128"/>
                <a:cs typeface="ＭＳ Ｐゴシック" charset="-128"/>
              </a:rPr>
              <a:t>Spostamento dell’attenzione</a:t>
            </a:r>
          </a:p>
        </p:txBody>
      </p:sp>
      <p:sp>
        <p:nvSpPr>
          <p:cNvPr id="258052" name="Rectangle 1028"/>
          <p:cNvSpPr>
            <a:spLocks noChangeArrowheads="1"/>
          </p:cNvSpPr>
          <p:nvPr/>
        </p:nvSpPr>
        <p:spPr bwMode="auto">
          <a:xfrm>
            <a:off x="5473700" y="1054100"/>
            <a:ext cx="1765300" cy="373063"/>
          </a:xfrm>
          <a:prstGeom prst="rect">
            <a:avLst/>
          </a:prstGeom>
          <a:solidFill>
            <a:srgbClr val="666699">
              <a:alpha val="50195"/>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8053" name="Rectangle 1029"/>
          <p:cNvSpPr>
            <a:spLocks noChangeArrowheads="1"/>
          </p:cNvSpPr>
          <p:nvPr/>
        </p:nvSpPr>
        <p:spPr bwMode="auto">
          <a:xfrm>
            <a:off x="8369300" y="1041400"/>
            <a:ext cx="457200" cy="381000"/>
          </a:xfrm>
          <a:prstGeom prst="rect">
            <a:avLst/>
          </a:prstGeom>
          <a:solidFill>
            <a:srgbClr val="CCFFFF">
              <a:alpha val="23921"/>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grpSp>
        <p:nvGrpSpPr>
          <p:cNvPr id="2" name="Group 1032"/>
          <p:cNvGrpSpPr>
            <a:grpSpLocks/>
          </p:cNvGrpSpPr>
          <p:nvPr/>
        </p:nvGrpSpPr>
        <p:grpSpPr bwMode="auto">
          <a:xfrm>
            <a:off x="5800725" y="2233613"/>
            <a:ext cx="1844675" cy="1143000"/>
            <a:chOff x="1296" y="1864"/>
            <a:chExt cx="973" cy="720"/>
          </a:xfrm>
        </p:grpSpPr>
        <p:sp>
          <p:nvSpPr>
            <p:cNvPr id="258065" name="Rectangle 1033"/>
            <p:cNvSpPr>
              <a:spLocks noChangeArrowheads="1"/>
            </p:cNvSpPr>
            <p:nvPr/>
          </p:nvSpPr>
          <p:spPr bwMode="auto">
            <a:xfrm>
              <a:off x="1296" y="1864"/>
              <a:ext cx="944" cy="72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8066" name="Text Box 1034"/>
            <p:cNvSpPr txBox="1">
              <a:spLocks noChangeArrowheads="1"/>
            </p:cNvSpPr>
            <p:nvPr/>
          </p:nvSpPr>
          <p:spPr bwMode="auto">
            <a:xfrm>
              <a:off x="1306" y="2108"/>
              <a:ext cx="963" cy="231"/>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a:latin typeface="Calibri" pitchFamily="-83" charset="0"/>
                </a:rPr>
                <a:t>A = A</a:t>
              </a:r>
              <a:r>
                <a:rPr lang="it-IT" sz="900">
                  <a:latin typeface="Calibri" pitchFamily="-83" charset="0"/>
                </a:rPr>
                <a:t>1 </a:t>
              </a:r>
              <a:r>
                <a:rPr lang="it-IT">
                  <a:latin typeface="Calibri" pitchFamily="-83" charset="0"/>
                </a:rPr>
                <a:t>- </a:t>
              </a:r>
              <a:r>
                <a:rPr lang="it-IT" sz="1600">
                  <a:latin typeface="Calibri" pitchFamily="-83" charset="0"/>
                </a:rPr>
                <a:t>A</a:t>
              </a:r>
              <a:r>
                <a:rPr lang="it-IT" sz="900">
                  <a:latin typeface="Calibri" pitchFamily="-83" charset="0"/>
                </a:rPr>
                <a:t>2</a:t>
              </a:r>
              <a:r>
                <a:rPr lang="it-IT" sz="1600">
                  <a:latin typeface="Calibri" pitchFamily="-83" charset="0"/>
                </a:rPr>
                <a:t> = ….</a:t>
              </a:r>
            </a:p>
          </p:txBody>
        </p:sp>
      </p:grpSp>
      <p:sp>
        <p:nvSpPr>
          <p:cNvPr id="258055" name="Rectangle 1035"/>
          <p:cNvSpPr>
            <a:spLocks noChangeArrowheads="1"/>
          </p:cNvSpPr>
          <p:nvPr/>
        </p:nvSpPr>
        <p:spPr bwMode="auto">
          <a:xfrm>
            <a:off x="449263" y="3808413"/>
            <a:ext cx="4027487" cy="2014537"/>
          </a:xfrm>
          <a:prstGeom prst="rect">
            <a:avLst/>
          </a:prstGeom>
          <a:noFill/>
          <a:ln w="9525">
            <a:noFill/>
            <a:miter lim="800000"/>
            <a:headEnd/>
            <a:tailEnd/>
          </a:ln>
        </p:spPr>
        <p:txBody>
          <a:bodyPr>
            <a:prstTxWarp prst="textNoShape">
              <a:avLst/>
            </a:prstTxWarp>
            <a:spAutoFit/>
          </a:bodyPr>
          <a:lstStyle/>
          <a:p>
            <a:pPr eaLnBrk="0" hangingPunct="0"/>
            <a:r>
              <a:rPr lang="it-IT">
                <a:latin typeface="Calibri" pitchFamily="-83" charset="0"/>
              </a:rPr>
              <a:t>Prima della creazione del calcolo infinitesimale, ci si concentrava solo sugli </a:t>
            </a:r>
            <a:r>
              <a:rPr lang="it-IT" b="1">
                <a:latin typeface="Calibri" pitchFamily="-83" charset="0"/>
              </a:rPr>
              <a:t>aspetti geometrici</a:t>
            </a:r>
            <a:r>
              <a:rPr lang="it-IT">
                <a:latin typeface="Calibri" pitchFamily="-83" charset="0"/>
              </a:rPr>
              <a:t> del problema di calcolare l’area di una curva, e di conseguenza si riusciva a risolverlo solo a costo di una notevole ingegnosità.</a:t>
            </a:r>
          </a:p>
        </p:txBody>
      </p:sp>
      <p:grpSp>
        <p:nvGrpSpPr>
          <p:cNvPr id="3" name="Group 1036"/>
          <p:cNvGrpSpPr>
            <a:grpSpLocks/>
          </p:cNvGrpSpPr>
          <p:nvPr/>
        </p:nvGrpSpPr>
        <p:grpSpPr bwMode="auto">
          <a:xfrm>
            <a:off x="1196975" y="2235200"/>
            <a:ext cx="1841500" cy="1143000"/>
            <a:chOff x="786" y="1456"/>
            <a:chExt cx="1160" cy="720"/>
          </a:xfrm>
        </p:grpSpPr>
        <p:sp>
          <p:nvSpPr>
            <p:cNvPr id="258060" name="Rectangle 1037"/>
            <p:cNvSpPr>
              <a:spLocks noChangeArrowheads="1"/>
            </p:cNvSpPr>
            <p:nvPr/>
          </p:nvSpPr>
          <p:spPr bwMode="auto">
            <a:xfrm>
              <a:off x="786" y="1456"/>
              <a:ext cx="1160" cy="72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8061" name="Line 1038"/>
            <p:cNvSpPr>
              <a:spLocks noChangeShapeType="1"/>
            </p:cNvSpPr>
            <p:nvPr/>
          </p:nvSpPr>
          <p:spPr bwMode="auto">
            <a:xfrm>
              <a:off x="898" y="2096"/>
              <a:ext cx="1008" cy="0"/>
            </a:xfrm>
            <a:prstGeom prst="line">
              <a:avLst/>
            </a:prstGeom>
            <a:noFill/>
            <a:ln w="9525">
              <a:solidFill>
                <a:schemeClr val="tx1"/>
              </a:solidFill>
              <a:round/>
              <a:headEnd/>
              <a:tailEnd type="triangle" w="med" len="med"/>
            </a:ln>
          </p:spPr>
          <p:txBody>
            <a:bodyPr lIns="90000" tIns="46800" rIns="90000" bIns="46800">
              <a:prstTxWarp prst="textNoShape">
                <a:avLst/>
              </a:prstTxWarp>
              <a:spAutoFit/>
            </a:bodyPr>
            <a:lstStyle/>
            <a:p>
              <a:endParaRPr lang="it-IT"/>
            </a:p>
          </p:txBody>
        </p:sp>
        <p:sp>
          <p:nvSpPr>
            <p:cNvPr id="258062" name="Line 1039"/>
            <p:cNvSpPr>
              <a:spLocks noChangeShapeType="1"/>
            </p:cNvSpPr>
            <p:nvPr/>
          </p:nvSpPr>
          <p:spPr bwMode="auto">
            <a:xfrm flipH="1" flipV="1">
              <a:off x="898" y="1504"/>
              <a:ext cx="8" cy="592"/>
            </a:xfrm>
            <a:prstGeom prst="line">
              <a:avLst/>
            </a:prstGeom>
            <a:noFill/>
            <a:ln w="9525">
              <a:solidFill>
                <a:schemeClr val="tx1"/>
              </a:solidFill>
              <a:round/>
              <a:headEnd/>
              <a:tailEnd type="triangle" w="med" len="med"/>
            </a:ln>
          </p:spPr>
          <p:txBody>
            <a:bodyPr lIns="90000" tIns="46800" rIns="90000" bIns="46800">
              <a:prstTxWarp prst="textNoShape">
                <a:avLst/>
              </a:prstTxWarp>
              <a:spAutoFit/>
            </a:bodyPr>
            <a:lstStyle/>
            <a:p>
              <a:endParaRPr lang="it-IT"/>
            </a:p>
          </p:txBody>
        </p:sp>
        <p:sp>
          <p:nvSpPr>
            <p:cNvPr id="258063" name="AutoShape 1040"/>
            <p:cNvSpPr>
              <a:spLocks noChangeArrowheads="1"/>
            </p:cNvSpPr>
            <p:nvPr/>
          </p:nvSpPr>
          <p:spPr bwMode="auto">
            <a:xfrm>
              <a:off x="1128" y="1552"/>
              <a:ext cx="528" cy="456"/>
            </a:xfrm>
            <a:prstGeom prst="hexagon">
              <a:avLst>
                <a:gd name="adj" fmla="val 28947"/>
                <a:gd name="vf" fmla="val 115470"/>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8064" name="Oval 1041"/>
            <p:cNvSpPr>
              <a:spLocks noChangeArrowheads="1"/>
            </p:cNvSpPr>
            <p:nvPr/>
          </p:nvSpPr>
          <p:spPr bwMode="auto">
            <a:xfrm>
              <a:off x="1200" y="1600"/>
              <a:ext cx="384" cy="36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grpSp>
      <p:sp>
        <p:nvSpPr>
          <p:cNvPr id="1848338" name="AutoShape 1042"/>
          <p:cNvSpPr>
            <a:spLocks noChangeArrowheads="1"/>
          </p:cNvSpPr>
          <p:nvPr/>
        </p:nvSpPr>
        <p:spPr bwMode="auto">
          <a:xfrm rot="16200000">
            <a:off x="7581900" y="1028700"/>
            <a:ext cx="596900" cy="419100"/>
          </a:xfrm>
          <a:prstGeom prst="downArrow">
            <a:avLst>
              <a:gd name="adj1" fmla="val 50000"/>
              <a:gd name="adj2" fmla="val 43181"/>
            </a:avLst>
          </a:prstGeom>
          <a:gradFill rotWithShape="1">
            <a:gsLst>
              <a:gs pos="0">
                <a:srgbClr val="FF0000">
                  <a:gamma/>
                  <a:shade val="46275"/>
                  <a:invGamma/>
                </a:srgbClr>
              </a:gs>
              <a:gs pos="100000">
                <a:srgbClr val="FF0000"/>
              </a:gs>
            </a:gsLst>
            <a:lin ang="5400000" scaled="1"/>
          </a:gradFill>
          <a:ln w="19050">
            <a:solidFill>
              <a:schemeClr val="tx1"/>
            </a:solidFill>
            <a:prstDash val="sysDot"/>
            <a:miter lim="800000"/>
            <a:headEnd/>
            <a:tailEnd/>
          </a:ln>
          <a:effectLst>
            <a:outerShdw blurRad="63500" dist="38099" dir="2700000" algn="ctr" rotWithShape="0">
              <a:schemeClr val="bg2">
                <a:alpha val="50000"/>
              </a:schemeClr>
            </a:outerShdw>
          </a:effectLst>
        </p:spPr>
        <p:txBody>
          <a:bodyPr wrap="none" lIns="90000" tIns="46800" rIns="90000" bIns="46800" anchor="ctr">
            <a:prstTxWarp prst="textNoShape">
              <a:avLst/>
            </a:prstTxWarp>
            <a:spAutoFit/>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58058" name="Rectangle 1043"/>
          <p:cNvSpPr>
            <a:spLocks noChangeArrowheads="1"/>
          </p:cNvSpPr>
          <p:nvPr/>
        </p:nvSpPr>
        <p:spPr bwMode="auto">
          <a:xfrm>
            <a:off x="4660900" y="3797300"/>
            <a:ext cx="4194175" cy="2014538"/>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a:latin typeface="Calibri" pitchFamily="-83" charset="0"/>
              </a:rPr>
              <a:t>Dopo l’invenzione del calcolo, spostando l’attenzione sugli </a:t>
            </a:r>
            <a:r>
              <a:rPr lang="it-IT" b="1">
                <a:latin typeface="Calibri" pitchFamily="-83" charset="0"/>
              </a:rPr>
              <a:t>aspetti algebrici</a:t>
            </a:r>
            <a:r>
              <a:rPr lang="it-IT">
                <a:latin typeface="Calibri" pitchFamily="-83" charset="0"/>
              </a:rPr>
              <a:t> del problema, la curva venne considerata un’equazione e si poté </a:t>
            </a:r>
            <a:r>
              <a:rPr lang="it-IT">
                <a:solidFill>
                  <a:srgbClr val="FF0000"/>
                </a:solidFill>
                <a:latin typeface="Calibri" pitchFamily="-83" charset="0"/>
              </a:rPr>
              <a:t>risolvere un problema con un procedimento di routine</a:t>
            </a:r>
            <a:r>
              <a:rPr lang="it-IT">
                <a:latin typeface="Calibri" pitchFamily="-83" charset="0"/>
              </a:rPr>
              <a:t> e quasi meccanico.</a:t>
            </a:r>
          </a:p>
        </p:txBody>
      </p:sp>
      <p:sp>
        <p:nvSpPr>
          <p:cNvPr id="1848340" name="AutoShape 1044"/>
          <p:cNvSpPr>
            <a:spLocks noChangeArrowheads="1"/>
          </p:cNvSpPr>
          <p:nvPr/>
        </p:nvSpPr>
        <p:spPr bwMode="auto">
          <a:xfrm rot="16200000">
            <a:off x="4089400" y="2540000"/>
            <a:ext cx="596900" cy="419100"/>
          </a:xfrm>
          <a:prstGeom prst="downArrow">
            <a:avLst>
              <a:gd name="adj1" fmla="val 50000"/>
              <a:gd name="adj2" fmla="val 43181"/>
            </a:avLst>
          </a:prstGeom>
          <a:gradFill rotWithShape="1">
            <a:gsLst>
              <a:gs pos="0">
                <a:srgbClr val="FF0000">
                  <a:gamma/>
                  <a:shade val="46275"/>
                  <a:invGamma/>
                </a:srgbClr>
              </a:gs>
              <a:gs pos="100000">
                <a:srgbClr val="FF0000"/>
              </a:gs>
            </a:gsLst>
            <a:lin ang="5400000" scaled="1"/>
          </a:gradFill>
          <a:ln w="19050">
            <a:solidFill>
              <a:schemeClr val="tx1"/>
            </a:solidFill>
            <a:prstDash val="sysDot"/>
            <a:miter lim="800000"/>
            <a:headEnd/>
            <a:tailEnd/>
          </a:ln>
          <a:effectLst>
            <a:outerShdw blurRad="63500" dist="38099" dir="2700000" algn="ctr" rotWithShape="0">
              <a:schemeClr val="bg2">
                <a:alpha val="50000"/>
              </a:schemeClr>
            </a:outerShdw>
          </a:effectLst>
        </p:spPr>
        <p:txBody>
          <a:bodyPr wrap="none" lIns="90000" tIns="46800" rIns="90000" bIns="46800" anchor="ctr">
            <a:prstTxWarp prst="textNoShape">
              <a:avLst/>
            </a:prstTxWarp>
            <a:spAutoFit/>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AutoShape 1026"/>
          <p:cNvSpPr>
            <a:spLocks noChangeArrowheads="1"/>
          </p:cNvSpPr>
          <p:nvPr/>
        </p:nvSpPr>
        <p:spPr bwMode="auto">
          <a:xfrm rot="5400000">
            <a:off x="-596107" y="2958307"/>
            <a:ext cx="4176713" cy="736600"/>
          </a:xfrm>
          <a:prstGeom prst="homePlate">
            <a:avLst>
              <a:gd name="adj" fmla="val 58094"/>
            </a:avLst>
          </a:prstGeom>
          <a:solidFill>
            <a:schemeClr val="accent2">
              <a:alpha val="79999"/>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9075" name="Rectangle 1027"/>
          <p:cNvSpPr>
            <a:spLocks noChangeArrowheads="1"/>
          </p:cNvSpPr>
          <p:nvPr/>
        </p:nvSpPr>
        <p:spPr bwMode="auto">
          <a:xfrm>
            <a:off x="179388" y="977900"/>
            <a:ext cx="8734425" cy="50419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1849348" name="Rectangle 1028"/>
          <p:cNvSpPr>
            <a:spLocks noChangeArrowheads="1"/>
          </p:cNvSpPr>
          <p:nvPr/>
        </p:nvSpPr>
        <p:spPr bwMode="auto">
          <a:xfrm>
            <a:off x="393700" y="141288"/>
            <a:ext cx="5867400" cy="579437"/>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200" b="1">
                <a:effectLst>
                  <a:outerShdw blurRad="38100" dist="38100" dir="2700000" algn="tl">
                    <a:srgbClr val="DDDDDD"/>
                  </a:outerShdw>
                </a:effectLst>
                <a:latin typeface="Arial" charset="0"/>
                <a:ea typeface="ＭＳ Ｐゴシック" charset="-128"/>
                <a:cs typeface="ＭＳ Ｐゴシック" charset="-128"/>
              </a:rPr>
              <a:t>Deduzione</a:t>
            </a:r>
          </a:p>
        </p:txBody>
      </p:sp>
      <p:sp>
        <p:nvSpPr>
          <p:cNvPr id="259077" name="Rectangle 1029"/>
          <p:cNvSpPr>
            <a:spLocks noChangeArrowheads="1"/>
          </p:cNvSpPr>
          <p:nvPr/>
        </p:nvSpPr>
        <p:spPr bwMode="auto">
          <a:xfrm>
            <a:off x="4413250" y="1511300"/>
            <a:ext cx="4351338" cy="3540125"/>
          </a:xfrm>
          <a:prstGeom prst="rect">
            <a:avLst/>
          </a:prstGeom>
          <a:noFill/>
          <a:ln w="9525">
            <a:noFill/>
            <a:miter lim="800000"/>
            <a:headEnd/>
            <a:tailEnd/>
          </a:ln>
        </p:spPr>
        <p:txBody>
          <a:bodyPr>
            <a:prstTxWarp prst="textNoShape">
              <a:avLst/>
            </a:prstTxWarp>
            <a:spAutoFit/>
          </a:bodyPr>
          <a:lstStyle/>
          <a:p>
            <a:pPr algn="r" eaLnBrk="0" hangingPunct="0"/>
            <a:r>
              <a:rPr lang="it-IT" sz="1600">
                <a:latin typeface="Calibri" pitchFamily="-83" charset="0"/>
              </a:rPr>
              <a:t>E’ l’inferenza in cui un parlante sostiene che </a:t>
            </a:r>
            <a:r>
              <a:rPr lang="it-IT" sz="1600" b="1">
                <a:latin typeface="Calibri" pitchFamily="-83" charset="0"/>
              </a:rPr>
              <a:t>la conclusione segue necessariamente dalle premesse</a:t>
            </a:r>
            <a:r>
              <a:rPr lang="it-IT" sz="1600">
                <a:latin typeface="Calibri" pitchFamily="-83" charset="0"/>
              </a:rPr>
              <a:t>.</a:t>
            </a:r>
          </a:p>
          <a:p>
            <a:pPr algn="r" eaLnBrk="0" hangingPunct="0"/>
            <a:endParaRPr lang="it-IT" sz="1600">
              <a:latin typeface="Calibri" pitchFamily="-83" charset="0"/>
            </a:endParaRPr>
          </a:p>
          <a:p>
            <a:pPr algn="r" eaLnBrk="0" hangingPunct="0"/>
            <a:r>
              <a:rPr lang="it-IT" sz="1600">
                <a:latin typeface="Calibri" pitchFamily="-83" charset="0"/>
              </a:rPr>
              <a:t> Detto in termini più precisi,“per un qualsiasi enunciato S, rispetto a un insieme di enunciati K, la deduzione è una successione finita di enunciati il cui ultimo elemento è S (quello di cui diciamo, appunto, che è dedotto), e tale che ogni suo elemento è un assioma o un elemento di K, oppure segue da enunciati che lo precedono nella successione grazie a una regola d’inferenza. </a:t>
            </a:r>
          </a:p>
          <a:p>
            <a:pPr algn="r" eaLnBrk="0" hangingPunct="0"/>
            <a:r>
              <a:rPr lang="it-IT" sz="1600">
                <a:latin typeface="Calibri" pitchFamily="-83" charset="0"/>
              </a:rPr>
              <a:t>Un termine sinonimo è ‘derivazione’. </a:t>
            </a:r>
            <a:endParaRPr lang="it-IT" sz="500">
              <a:latin typeface="Calibri" pitchFamily="-83" charset="0"/>
            </a:endParaRPr>
          </a:p>
        </p:txBody>
      </p:sp>
      <p:sp>
        <p:nvSpPr>
          <p:cNvPr id="259078" name="Rectangle 1032"/>
          <p:cNvSpPr>
            <a:spLocks noChangeArrowheads="1"/>
          </p:cNvSpPr>
          <p:nvPr/>
        </p:nvSpPr>
        <p:spPr bwMode="auto">
          <a:xfrm>
            <a:off x="2489200" y="1308100"/>
            <a:ext cx="1549400" cy="1117600"/>
          </a:xfrm>
          <a:prstGeom prst="rect">
            <a:avLst/>
          </a:prstGeom>
          <a:solidFill>
            <a:srgbClr val="00FF00">
              <a:alpha val="30196"/>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9079" name="Rectangle 1033"/>
          <p:cNvSpPr>
            <a:spLocks noChangeArrowheads="1"/>
          </p:cNvSpPr>
          <p:nvPr/>
        </p:nvSpPr>
        <p:spPr bwMode="auto">
          <a:xfrm>
            <a:off x="2476500" y="2578100"/>
            <a:ext cx="1574800" cy="1054100"/>
          </a:xfrm>
          <a:prstGeom prst="rect">
            <a:avLst/>
          </a:prstGeom>
          <a:solidFill>
            <a:srgbClr val="CCFFFF">
              <a:alpha val="59999"/>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9080" name="Rectangle 1034"/>
          <p:cNvSpPr>
            <a:spLocks noChangeArrowheads="1"/>
          </p:cNvSpPr>
          <p:nvPr/>
        </p:nvSpPr>
        <p:spPr bwMode="auto">
          <a:xfrm>
            <a:off x="2603500" y="16129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1" name="Text Box 1035"/>
          <p:cNvSpPr txBox="1">
            <a:spLocks noChangeArrowheads="1"/>
          </p:cNvSpPr>
          <p:nvPr/>
        </p:nvSpPr>
        <p:spPr bwMode="auto">
          <a:xfrm>
            <a:off x="2522538" y="1289050"/>
            <a:ext cx="866775" cy="3048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400">
                <a:latin typeface="Calibri" pitchFamily="-83" charset="0"/>
              </a:rPr>
              <a:t>Assiomi</a:t>
            </a:r>
          </a:p>
        </p:txBody>
      </p:sp>
      <p:sp>
        <p:nvSpPr>
          <p:cNvPr id="259082" name="Text Box 1036"/>
          <p:cNvSpPr txBox="1">
            <a:spLocks noChangeArrowheads="1"/>
          </p:cNvSpPr>
          <p:nvPr/>
        </p:nvSpPr>
        <p:spPr bwMode="auto">
          <a:xfrm>
            <a:off x="2611438" y="2584450"/>
            <a:ext cx="792162" cy="3048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400">
                <a:latin typeface="Calibri" pitchFamily="-83" charset="0"/>
              </a:rPr>
              <a:t>Ipotesi</a:t>
            </a:r>
          </a:p>
        </p:txBody>
      </p:sp>
      <p:sp>
        <p:nvSpPr>
          <p:cNvPr id="259083" name="Rectangle 1037"/>
          <p:cNvSpPr>
            <a:spLocks noChangeArrowheads="1"/>
          </p:cNvSpPr>
          <p:nvPr/>
        </p:nvSpPr>
        <p:spPr bwMode="auto">
          <a:xfrm>
            <a:off x="2565400" y="20828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4" name="Rectangle 1038"/>
          <p:cNvSpPr>
            <a:spLocks noChangeArrowheads="1"/>
          </p:cNvSpPr>
          <p:nvPr/>
        </p:nvSpPr>
        <p:spPr bwMode="auto">
          <a:xfrm>
            <a:off x="3022600" y="19304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5" name="Oval 1039"/>
          <p:cNvSpPr>
            <a:spLocks noChangeArrowheads="1"/>
          </p:cNvSpPr>
          <p:nvPr/>
        </p:nvSpPr>
        <p:spPr bwMode="auto">
          <a:xfrm>
            <a:off x="2603500" y="29591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6" name="Oval 1040"/>
          <p:cNvSpPr>
            <a:spLocks noChangeArrowheads="1"/>
          </p:cNvSpPr>
          <p:nvPr/>
        </p:nvSpPr>
        <p:spPr bwMode="auto">
          <a:xfrm>
            <a:off x="2819400" y="31750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7" name="Oval 1041"/>
          <p:cNvSpPr>
            <a:spLocks noChangeArrowheads="1"/>
          </p:cNvSpPr>
          <p:nvPr/>
        </p:nvSpPr>
        <p:spPr bwMode="auto">
          <a:xfrm>
            <a:off x="1346200" y="24384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8" name="Oval 1042"/>
          <p:cNvSpPr>
            <a:spLocks noChangeArrowheads="1"/>
          </p:cNvSpPr>
          <p:nvPr/>
        </p:nvSpPr>
        <p:spPr bwMode="auto">
          <a:xfrm>
            <a:off x="1344613" y="191135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89" name="Oval 1043"/>
          <p:cNvSpPr>
            <a:spLocks noChangeArrowheads="1"/>
          </p:cNvSpPr>
          <p:nvPr/>
        </p:nvSpPr>
        <p:spPr bwMode="auto">
          <a:xfrm>
            <a:off x="1333500" y="37465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90" name="Rectangle 1044"/>
          <p:cNvSpPr>
            <a:spLocks noChangeArrowheads="1"/>
          </p:cNvSpPr>
          <p:nvPr/>
        </p:nvSpPr>
        <p:spPr bwMode="auto">
          <a:xfrm>
            <a:off x="1374775" y="3024188"/>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91" name="Rectangle 1045"/>
          <p:cNvSpPr>
            <a:spLocks noChangeArrowheads="1"/>
          </p:cNvSpPr>
          <p:nvPr/>
        </p:nvSpPr>
        <p:spPr bwMode="auto">
          <a:xfrm>
            <a:off x="1371600" y="13970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92" name="Line 1046"/>
          <p:cNvSpPr>
            <a:spLocks noChangeShapeType="1"/>
          </p:cNvSpPr>
          <p:nvPr/>
        </p:nvSpPr>
        <p:spPr bwMode="auto">
          <a:xfrm flipH="1">
            <a:off x="1485900" y="1257300"/>
            <a:ext cx="25400" cy="4102100"/>
          </a:xfrm>
          <a:prstGeom prst="line">
            <a:avLst/>
          </a:prstGeom>
          <a:noFill/>
          <a:ln w="3175">
            <a:solidFill>
              <a:schemeClr val="folHlink"/>
            </a:solidFill>
            <a:round/>
            <a:headEnd/>
            <a:tailEnd type="triangle" w="med" len="med"/>
          </a:ln>
        </p:spPr>
        <p:txBody>
          <a:bodyPr lIns="90000" tIns="46800" rIns="90000" bIns="46800">
            <a:prstTxWarp prst="textNoShape">
              <a:avLst/>
            </a:prstTxWarp>
            <a:spAutoFit/>
          </a:bodyPr>
          <a:lstStyle/>
          <a:p>
            <a:endParaRPr lang="it-IT"/>
          </a:p>
        </p:txBody>
      </p:sp>
      <p:sp>
        <p:nvSpPr>
          <p:cNvPr id="259093" name="Line 1047"/>
          <p:cNvSpPr>
            <a:spLocks noChangeShapeType="1"/>
          </p:cNvSpPr>
          <p:nvPr/>
        </p:nvSpPr>
        <p:spPr bwMode="auto">
          <a:xfrm flipH="1" flipV="1">
            <a:off x="1663700" y="1600200"/>
            <a:ext cx="990600" cy="190500"/>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59094" name="Line 1048"/>
          <p:cNvSpPr>
            <a:spLocks noChangeShapeType="1"/>
          </p:cNvSpPr>
          <p:nvPr/>
        </p:nvSpPr>
        <p:spPr bwMode="auto">
          <a:xfrm flipH="1" flipV="1">
            <a:off x="1668463" y="2135188"/>
            <a:ext cx="1125537" cy="989012"/>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59095" name="Oval 1049"/>
          <p:cNvSpPr>
            <a:spLocks noChangeArrowheads="1"/>
          </p:cNvSpPr>
          <p:nvPr/>
        </p:nvSpPr>
        <p:spPr bwMode="auto">
          <a:xfrm>
            <a:off x="1079500" y="5245100"/>
            <a:ext cx="825500" cy="711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96" name="Text Box 1050"/>
          <p:cNvSpPr txBox="1">
            <a:spLocks noChangeArrowheads="1"/>
          </p:cNvSpPr>
          <p:nvPr/>
        </p:nvSpPr>
        <p:spPr bwMode="auto">
          <a:xfrm>
            <a:off x="1123950" y="5416550"/>
            <a:ext cx="2978150" cy="341313"/>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600">
                <a:latin typeface="Calibri" pitchFamily="-83" charset="0"/>
              </a:rPr>
              <a:t> Tesi: </a:t>
            </a:r>
            <a:r>
              <a:rPr lang="it-IT" sz="1600" b="1">
                <a:latin typeface="Calibri" pitchFamily="-83" charset="0"/>
              </a:rPr>
              <a:t>Conclusione</a:t>
            </a:r>
            <a:r>
              <a:rPr lang="it-IT" sz="1600">
                <a:latin typeface="Calibri" pitchFamily="-83" charset="0"/>
              </a:rPr>
              <a:t> ultima</a:t>
            </a:r>
          </a:p>
        </p:txBody>
      </p:sp>
      <p:sp>
        <p:nvSpPr>
          <p:cNvPr id="259097" name="Arco 1051"/>
          <p:cNvSpPr>
            <a:spLocks/>
          </p:cNvSpPr>
          <p:nvPr/>
        </p:nvSpPr>
        <p:spPr bwMode="auto">
          <a:xfrm flipH="1">
            <a:off x="814388" y="2641600"/>
            <a:ext cx="546100" cy="1193800"/>
          </a:xfrm>
          <a:custGeom>
            <a:avLst/>
            <a:gdLst>
              <a:gd name="T0" fmla="*/ 2147483647 w 23250"/>
              <a:gd name="T1" fmla="*/ 0 h 43200"/>
              <a:gd name="T2" fmla="*/ 0 w 23250"/>
              <a:gd name="T3" fmla="*/ 2147483647 h 43200"/>
              <a:gd name="T4" fmla="*/ 2147483647 w 23250"/>
              <a:gd name="T5" fmla="*/ 2147483647 h 43200"/>
              <a:gd name="T6" fmla="*/ 0 60000 65536"/>
              <a:gd name="T7" fmla="*/ 0 60000 65536"/>
              <a:gd name="T8" fmla="*/ 0 60000 65536"/>
              <a:gd name="T9" fmla="*/ 0 w 23250"/>
              <a:gd name="T10" fmla="*/ 0 h 43200"/>
              <a:gd name="T11" fmla="*/ 23250 w 23250"/>
              <a:gd name="T12" fmla="*/ 43200 h 43200"/>
            </a:gdLst>
            <a:ahLst/>
            <a:cxnLst>
              <a:cxn ang="T6">
                <a:pos x="T0" y="T1"/>
              </a:cxn>
              <a:cxn ang="T7">
                <a:pos x="T2" y="T3"/>
              </a:cxn>
              <a:cxn ang="T8">
                <a:pos x="T4" y="T5"/>
              </a:cxn>
            </a:cxnLst>
            <a:rect l="T9" t="T10" r="T11" b="T12"/>
            <a:pathLst>
              <a:path w="23250" h="43200" fill="none" extrusionOk="0">
                <a:moveTo>
                  <a:pt x="1650" y="-1"/>
                </a:moveTo>
                <a:cubicBezTo>
                  <a:pt x="13579" y="0"/>
                  <a:pt x="23250" y="9670"/>
                  <a:pt x="23250" y="21600"/>
                </a:cubicBezTo>
                <a:cubicBezTo>
                  <a:pt x="23250" y="33529"/>
                  <a:pt x="13579" y="43200"/>
                  <a:pt x="1650" y="43200"/>
                </a:cubicBezTo>
                <a:cubicBezTo>
                  <a:pt x="1099" y="43199"/>
                  <a:pt x="549" y="43178"/>
                  <a:pt x="0" y="43136"/>
                </a:cubicBezTo>
              </a:path>
              <a:path w="23250" h="43200" stroke="0" extrusionOk="0">
                <a:moveTo>
                  <a:pt x="1650" y="-1"/>
                </a:moveTo>
                <a:cubicBezTo>
                  <a:pt x="13579" y="0"/>
                  <a:pt x="23250" y="9670"/>
                  <a:pt x="23250" y="21600"/>
                </a:cubicBezTo>
                <a:cubicBezTo>
                  <a:pt x="23250" y="33529"/>
                  <a:pt x="13579" y="43200"/>
                  <a:pt x="1650" y="43200"/>
                </a:cubicBezTo>
                <a:cubicBezTo>
                  <a:pt x="1099" y="43199"/>
                  <a:pt x="549" y="43178"/>
                  <a:pt x="0" y="43136"/>
                </a:cubicBezTo>
                <a:lnTo>
                  <a:pt x="1650" y="21600"/>
                </a:lnTo>
                <a:close/>
              </a:path>
            </a:pathLst>
          </a:custGeom>
          <a:noFill/>
          <a:ln w="19050">
            <a:solidFill>
              <a:srgbClr val="FF000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98" name="Arco 1052"/>
          <p:cNvSpPr>
            <a:spLocks/>
          </p:cNvSpPr>
          <p:nvPr/>
        </p:nvSpPr>
        <p:spPr bwMode="auto">
          <a:xfrm flipH="1">
            <a:off x="914400" y="3200400"/>
            <a:ext cx="419100" cy="598488"/>
          </a:xfrm>
          <a:custGeom>
            <a:avLst/>
            <a:gdLst>
              <a:gd name="T0" fmla="*/ 0 w 21600"/>
              <a:gd name="T1" fmla="*/ 0 h 42402"/>
              <a:gd name="T2" fmla="*/ 2147483647 w 21600"/>
              <a:gd name="T3" fmla="*/ 2147483647 h 42402"/>
              <a:gd name="T4" fmla="*/ 0 w 21600"/>
              <a:gd name="T5" fmla="*/ 2147483647 h 42402"/>
              <a:gd name="T6" fmla="*/ 0 60000 65536"/>
              <a:gd name="T7" fmla="*/ 0 60000 65536"/>
              <a:gd name="T8" fmla="*/ 0 60000 65536"/>
              <a:gd name="T9" fmla="*/ 0 w 21600"/>
              <a:gd name="T10" fmla="*/ 0 h 42402"/>
              <a:gd name="T11" fmla="*/ 21600 w 21600"/>
              <a:gd name="T12" fmla="*/ 42402 h 42402"/>
            </a:gdLst>
            <a:ahLst/>
            <a:cxnLst>
              <a:cxn ang="T6">
                <a:pos x="T0" y="T1"/>
              </a:cxn>
              <a:cxn ang="T7">
                <a:pos x="T2" y="T3"/>
              </a:cxn>
              <a:cxn ang="T8">
                <a:pos x="T4" y="T5"/>
              </a:cxn>
            </a:cxnLst>
            <a:rect l="T9" t="T10" r="T11" b="T12"/>
            <a:pathLst>
              <a:path w="21600" h="42402" fill="none" extrusionOk="0">
                <a:moveTo>
                  <a:pt x="0" y="-1"/>
                </a:moveTo>
                <a:cubicBezTo>
                  <a:pt x="11929" y="0"/>
                  <a:pt x="21600" y="9670"/>
                  <a:pt x="21600" y="21600"/>
                </a:cubicBezTo>
                <a:cubicBezTo>
                  <a:pt x="21600" y="31288"/>
                  <a:pt x="15148" y="39792"/>
                  <a:pt x="5817" y="42401"/>
                </a:cubicBezTo>
              </a:path>
              <a:path w="21600" h="42402" stroke="0" extrusionOk="0">
                <a:moveTo>
                  <a:pt x="0" y="-1"/>
                </a:moveTo>
                <a:cubicBezTo>
                  <a:pt x="11929" y="0"/>
                  <a:pt x="21600" y="9670"/>
                  <a:pt x="21600" y="21600"/>
                </a:cubicBezTo>
                <a:cubicBezTo>
                  <a:pt x="21600" y="31288"/>
                  <a:pt x="15148" y="39792"/>
                  <a:pt x="5817" y="42401"/>
                </a:cubicBezTo>
                <a:lnTo>
                  <a:pt x="0" y="21600"/>
                </a:lnTo>
                <a:close/>
              </a:path>
            </a:pathLst>
          </a:custGeom>
          <a:noFill/>
          <a:ln w="19050">
            <a:solidFill>
              <a:srgbClr val="FF000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099" name="Oval 1053"/>
          <p:cNvSpPr>
            <a:spLocks noChangeArrowheads="1"/>
          </p:cNvSpPr>
          <p:nvPr/>
        </p:nvSpPr>
        <p:spPr bwMode="auto">
          <a:xfrm>
            <a:off x="1333500" y="45212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100" name="Text Box 1054"/>
          <p:cNvSpPr txBox="1">
            <a:spLocks noChangeArrowheads="1"/>
          </p:cNvSpPr>
          <p:nvPr/>
        </p:nvSpPr>
        <p:spPr bwMode="auto">
          <a:xfrm>
            <a:off x="246063" y="1976438"/>
            <a:ext cx="765175"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Enunciati</a:t>
            </a:r>
          </a:p>
        </p:txBody>
      </p:sp>
      <p:sp>
        <p:nvSpPr>
          <p:cNvPr id="259101" name="Text Box 1055"/>
          <p:cNvSpPr txBox="1">
            <a:spLocks noChangeArrowheads="1"/>
          </p:cNvSpPr>
          <p:nvPr/>
        </p:nvSpPr>
        <p:spPr bwMode="auto">
          <a:xfrm>
            <a:off x="600075" y="3981450"/>
            <a:ext cx="795338"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Premessa</a:t>
            </a:r>
          </a:p>
        </p:txBody>
      </p:sp>
      <p:sp>
        <p:nvSpPr>
          <p:cNvPr id="259102" name="Rectangle 1056"/>
          <p:cNvSpPr>
            <a:spLocks noChangeArrowheads="1"/>
          </p:cNvSpPr>
          <p:nvPr/>
        </p:nvSpPr>
        <p:spPr bwMode="auto">
          <a:xfrm>
            <a:off x="368300" y="2527300"/>
            <a:ext cx="977900" cy="1447800"/>
          </a:xfrm>
          <a:prstGeom prst="rect">
            <a:avLst/>
          </a:prstGeom>
          <a:solidFill>
            <a:srgbClr val="FFFF99">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59103" name="Text Box 1057"/>
          <p:cNvSpPr txBox="1">
            <a:spLocks noChangeArrowheads="1"/>
          </p:cNvSpPr>
          <p:nvPr/>
        </p:nvSpPr>
        <p:spPr bwMode="auto">
          <a:xfrm rot="-5400000">
            <a:off x="-120649" y="3055937"/>
            <a:ext cx="1403350"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solidFill>
                  <a:srgbClr val="FF0000"/>
                </a:solidFill>
                <a:latin typeface="Calibri" pitchFamily="-83" charset="0"/>
              </a:rPr>
              <a:t>Regole di inferenza</a:t>
            </a:r>
          </a:p>
        </p:txBody>
      </p:sp>
      <p:sp>
        <p:nvSpPr>
          <p:cNvPr id="259104" name="Line 1058"/>
          <p:cNvSpPr>
            <a:spLocks noChangeShapeType="1"/>
          </p:cNvSpPr>
          <p:nvPr/>
        </p:nvSpPr>
        <p:spPr bwMode="auto">
          <a:xfrm flipH="1">
            <a:off x="1619250" y="2171700"/>
            <a:ext cx="958850" cy="895350"/>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59105" name="Line 1059"/>
          <p:cNvSpPr>
            <a:spLocks noChangeShapeType="1"/>
          </p:cNvSpPr>
          <p:nvPr/>
        </p:nvSpPr>
        <p:spPr bwMode="auto">
          <a:xfrm flipH="1" flipV="1">
            <a:off x="1598613" y="2682875"/>
            <a:ext cx="1298575" cy="628650"/>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59106" name="Text Box 1060"/>
          <p:cNvSpPr txBox="1">
            <a:spLocks noChangeArrowheads="1"/>
          </p:cNvSpPr>
          <p:nvPr/>
        </p:nvSpPr>
        <p:spPr bwMode="auto">
          <a:xfrm>
            <a:off x="1338263" y="3713163"/>
            <a:ext cx="1441450"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Conclusione intermedia</a:t>
            </a:r>
          </a:p>
        </p:txBody>
      </p:sp>
      <p:sp>
        <p:nvSpPr>
          <p:cNvPr id="259107" name="Arco 1061"/>
          <p:cNvSpPr>
            <a:spLocks/>
          </p:cNvSpPr>
          <p:nvPr/>
        </p:nvSpPr>
        <p:spPr bwMode="auto">
          <a:xfrm>
            <a:off x="1620838" y="4043363"/>
            <a:ext cx="430212" cy="1230312"/>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FF000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
        <p:nvSpPr>
          <p:cNvPr id="259108" name="Text Box 1062"/>
          <p:cNvSpPr txBox="1">
            <a:spLocks noChangeArrowheads="1"/>
          </p:cNvSpPr>
          <p:nvPr/>
        </p:nvSpPr>
        <p:spPr bwMode="auto">
          <a:xfrm>
            <a:off x="3636963" y="2532063"/>
            <a:ext cx="357187" cy="3968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a:latin typeface="Calibri" pitchFamily="-83" charset="0"/>
              </a:rPr>
              <a:t>K</a:t>
            </a:r>
          </a:p>
        </p:txBody>
      </p:sp>
      <p:sp>
        <p:nvSpPr>
          <p:cNvPr id="259109" name="Text Box 1063"/>
          <p:cNvSpPr txBox="1">
            <a:spLocks noChangeArrowheads="1"/>
          </p:cNvSpPr>
          <p:nvPr/>
        </p:nvSpPr>
        <p:spPr bwMode="auto">
          <a:xfrm>
            <a:off x="180975" y="5468938"/>
            <a:ext cx="938213"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Enunciato S</a:t>
            </a:r>
          </a:p>
        </p:txBody>
      </p:sp>
      <p:sp>
        <p:nvSpPr>
          <p:cNvPr id="259110" name="Text Box 1064"/>
          <p:cNvSpPr txBox="1">
            <a:spLocks noChangeArrowheads="1"/>
          </p:cNvSpPr>
          <p:nvPr/>
        </p:nvSpPr>
        <p:spPr bwMode="auto">
          <a:xfrm>
            <a:off x="782638" y="941388"/>
            <a:ext cx="1292225" cy="3365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b="1">
                <a:latin typeface="Calibri" pitchFamily="-83" charset="0"/>
              </a:rPr>
              <a:t>Premesse</a:t>
            </a:r>
          </a:p>
        </p:txBody>
      </p:sp>
      <p:sp>
        <p:nvSpPr>
          <p:cNvPr id="259111" name="Line 1065"/>
          <p:cNvSpPr>
            <a:spLocks noChangeShapeType="1"/>
          </p:cNvSpPr>
          <p:nvPr/>
        </p:nvSpPr>
        <p:spPr bwMode="auto">
          <a:xfrm flipH="1">
            <a:off x="1673225" y="3416300"/>
            <a:ext cx="1960563" cy="1185863"/>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59112" name="Oval 1066"/>
          <p:cNvSpPr>
            <a:spLocks noChangeArrowheads="1"/>
          </p:cNvSpPr>
          <p:nvPr/>
        </p:nvSpPr>
        <p:spPr bwMode="auto">
          <a:xfrm>
            <a:off x="3635375" y="3190875"/>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59113" name="Arco 1067"/>
          <p:cNvSpPr>
            <a:spLocks/>
          </p:cNvSpPr>
          <p:nvPr/>
        </p:nvSpPr>
        <p:spPr bwMode="auto">
          <a:xfrm>
            <a:off x="1697038" y="4708525"/>
            <a:ext cx="246062" cy="541338"/>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FF000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026"/>
          <p:cNvSpPr>
            <a:spLocks noChangeArrowheads="1"/>
          </p:cNvSpPr>
          <p:nvPr/>
        </p:nvSpPr>
        <p:spPr bwMode="auto">
          <a:xfrm>
            <a:off x="4414838" y="3938588"/>
            <a:ext cx="977900" cy="1447800"/>
          </a:xfrm>
          <a:prstGeom prst="rect">
            <a:avLst/>
          </a:prstGeom>
          <a:solidFill>
            <a:srgbClr val="FFFF99">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0099" name="Rectangle 1027"/>
          <p:cNvSpPr>
            <a:spLocks noChangeArrowheads="1"/>
          </p:cNvSpPr>
          <p:nvPr/>
        </p:nvSpPr>
        <p:spPr bwMode="auto">
          <a:xfrm>
            <a:off x="1741488" y="3895725"/>
            <a:ext cx="977900" cy="1447800"/>
          </a:xfrm>
          <a:prstGeom prst="rect">
            <a:avLst/>
          </a:prstGeom>
          <a:solidFill>
            <a:srgbClr val="FFFF99">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0100" name="Rectangle 1028"/>
          <p:cNvSpPr>
            <a:spLocks noChangeArrowheads="1"/>
          </p:cNvSpPr>
          <p:nvPr/>
        </p:nvSpPr>
        <p:spPr bwMode="auto">
          <a:xfrm>
            <a:off x="2901950" y="950913"/>
            <a:ext cx="2493963" cy="50419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260101" name="Rectangle 1029"/>
          <p:cNvSpPr>
            <a:spLocks noChangeArrowheads="1"/>
          </p:cNvSpPr>
          <p:nvPr/>
        </p:nvSpPr>
        <p:spPr bwMode="auto">
          <a:xfrm>
            <a:off x="3257550" y="2524125"/>
            <a:ext cx="977900" cy="1447800"/>
          </a:xfrm>
          <a:prstGeom prst="rect">
            <a:avLst/>
          </a:prstGeom>
          <a:solidFill>
            <a:srgbClr val="FFFF99">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0102" name="Rectangle 1030"/>
          <p:cNvSpPr>
            <a:spLocks noChangeArrowheads="1"/>
          </p:cNvSpPr>
          <p:nvPr/>
        </p:nvSpPr>
        <p:spPr bwMode="auto">
          <a:xfrm>
            <a:off x="280988" y="977900"/>
            <a:ext cx="2493962" cy="50419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260103" name="AutoShape 1031"/>
          <p:cNvSpPr>
            <a:spLocks noChangeArrowheads="1"/>
          </p:cNvSpPr>
          <p:nvPr/>
        </p:nvSpPr>
        <p:spPr bwMode="auto">
          <a:xfrm rot="5400000">
            <a:off x="-367507" y="2958307"/>
            <a:ext cx="4176713" cy="736600"/>
          </a:xfrm>
          <a:prstGeom prst="homePlate">
            <a:avLst>
              <a:gd name="adj" fmla="val 58094"/>
            </a:avLst>
          </a:prstGeom>
          <a:solidFill>
            <a:srgbClr val="CCFFCC">
              <a:alpha val="59999"/>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0376" name="Rectangle 1032"/>
          <p:cNvSpPr>
            <a:spLocks noChangeArrowheads="1"/>
          </p:cNvSpPr>
          <p:nvPr/>
        </p:nvSpPr>
        <p:spPr bwMode="auto">
          <a:xfrm>
            <a:off x="393700" y="141288"/>
            <a:ext cx="7180263" cy="579437"/>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200" b="1">
                <a:effectLst>
                  <a:outerShdw blurRad="38100" dist="38100" dir="2700000" algn="tl">
                    <a:srgbClr val="DDDDDD"/>
                  </a:outerShdw>
                </a:effectLst>
                <a:latin typeface="Arial" charset="0"/>
                <a:ea typeface="ＭＳ Ｐゴシック" charset="-128"/>
                <a:cs typeface="ＭＳ Ｐゴシック" charset="-128"/>
              </a:rPr>
              <a:t>Deduzione e sistema correlato</a:t>
            </a:r>
          </a:p>
        </p:txBody>
      </p:sp>
      <p:sp>
        <p:nvSpPr>
          <p:cNvPr id="260105" name="Rectangle 1033"/>
          <p:cNvSpPr>
            <a:spLocks noChangeArrowheads="1"/>
          </p:cNvSpPr>
          <p:nvPr/>
        </p:nvSpPr>
        <p:spPr bwMode="auto">
          <a:xfrm>
            <a:off x="5649913" y="1023938"/>
            <a:ext cx="3175000" cy="4760912"/>
          </a:xfrm>
          <a:prstGeom prst="rect">
            <a:avLst/>
          </a:prstGeom>
          <a:noFill/>
          <a:ln w="9525">
            <a:noFill/>
            <a:miter lim="800000"/>
            <a:headEnd/>
            <a:tailEnd/>
          </a:ln>
        </p:spPr>
        <p:txBody>
          <a:bodyPr>
            <a:prstTxWarp prst="textNoShape">
              <a:avLst/>
            </a:prstTxWarp>
            <a:spAutoFit/>
          </a:bodyPr>
          <a:lstStyle/>
          <a:p>
            <a:pPr algn="r" eaLnBrk="0" hangingPunct="0"/>
            <a:endParaRPr lang="it-IT">
              <a:latin typeface="Calibri" pitchFamily="-83" charset="0"/>
            </a:endParaRPr>
          </a:p>
          <a:p>
            <a:pPr algn="r" eaLnBrk="0" hangingPunct="0"/>
            <a:r>
              <a:rPr lang="it-IT">
                <a:latin typeface="Calibri" pitchFamily="-83" charset="0"/>
              </a:rPr>
              <a:t>La deduzione è un concetto relativo a un sistema. </a:t>
            </a:r>
          </a:p>
          <a:p>
            <a:pPr algn="r" eaLnBrk="0" hangingPunct="0"/>
            <a:endParaRPr lang="it-IT">
              <a:latin typeface="Calibri" pitchFamily="-83" charset="0"/>
            </a:endParaRPr>
          </a:p>
          <a:p>
            <a:pPr algn="r" eaLnBrk="0" hangingPunct="0"/>
            <a:r>
              <a:rPr lang="it-IT">
                <a:latin typeface="Calibri" pitchFamily="-83" charset="0"/>
              </a:rPr>
              <a:t>Ha senso dire che qualcosa è una deduzione solo in relazione a un particolare sistema di assiomi e regole d’inferenza. </a:t>
            </a:r>
          </a:p>
          <a:p>
            <a:pPr algn="r" eaLnBrk="0" hangingPunct="0"/>
            <a:endParaRPr lang="it-IT">
              <a:latin typeface="Calibri" pitchFamily="-83" charset="0"/>
            </a:endParaRPr>
          </a:p>
          <a:p>
            <a:pPr algn="r" eaLnBrk="0" hangingPunct="0"/>
            <a:r>
              <a:rPr lang="it-IT">
                <a:latin typeface="Calibri" pitchFamily="-83" charset="0"/>
              </a:rPr>
              <a:t>La stessa esatta successione di enunciati può essere una deduzione in un sistema, ma non in un altro”.</a:t>
            </a:r>
          </a:p>
        </p:txBody>
      </p:sp>
      <p:sp>
        <p:nvSpPr>
          <p:cNvPr id="260106" name="Oval 1036"/>
          <p:cNvSpPr>
            <a:spLocks noChangeArrowheads="1"/>
          </p:cNvSpPr>
          <p:nvPr/>
        </p:nvSpPr>
        <p:spPr bwMode="auto">
          <a:xfrm>
            <a:off x="1574800" y="24384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07" name="Oval 1037"/>
          <p:cNvSpPr>
            <a:spLocks noChangeArrowheads="1"/>
          </p:cNvSpPr>
          <p:nvPr/>
        </p:nvSpPr>
        <p:spPr bwMode="auto">
          <a:xfrm>
            <a:off x="1587500" y="30353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08" name="Oval 1038"/>
          <p:cNvSpPr>
            <a:spLocks noChangeArrowheads="1"/>
          </p:cNvSpPr>
          <p:nvPr/>
        </p:nvSpPr>
        <p:spPr bwMode="auto">
          <a:xfrm>
            <a:off x="1562100" y="37465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09" name="Rectangle 1039"/>
          <p:cNvSpPr>
            <a:spLocks noChangeArrowheads="1"/>
          </p:cNvSpPr>
          <p:nvPr/>
        </p:nvSpPr>
        <p:spPr bwMode="auto">
          <a:xfrm>
            <a:off x="1587500" y="18288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10" name="Rectangle 1040"/>
          <p:cNvSpPr>
            <a:spLocks noChangeArrowheads="1"/>
          </p:cNvSpPr>
          <p:nvPr/>
        </p:nvSpPr>
        <p:spPr bwMode="auto">
          <a:xfrm>
            <a:off x="1600200" y="13970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11" name="Line 1041"/>
          <p:cNvSpPr>
            <a:spLocks noChangeShapeType="1"/>
          </p:cNvSpPr>
          <p:nvPr/>
        </p:nvSpPr>
        <p:spPr bwMode="auto">
          <a:xfrm flipH="1">
            <a:off x="1714500" y="1257300"/>
            <a:ext cx="25400" cy="4102100"/>
          </a:xfrm>
          <a:prstGeom prst="line">
            <a:avLst/>
          </a:prstGeom>
          <a:noFill/>
          <a:ln w="3175">
            <a:solidFill>
              <a:schemeClr val="folHlink"/>
            </a:solidFill>
            <a:round/>
            <a:headEnd/>
            <a:tailEnd type="triangle" w="med" len="med"/>
          </a:ln>
        </p:spPr>
        <p:txBody>
          <a:bodyPr lIns="90000" tIns="46800" rIns="90000" bIns="46800">
            <a:prstTxWarp prst="textNoShape">
              <a:avLst/>
            </a:prstTxWarp>
            <a:spAutoFit/>
          </a:bodyPr>
          <a:lstStyle/>
          <a:p>
            <a:endParaRPr lang="it-IT"/>
          </a:p>
        </p:txBody>
      </p:sp>
      <p:sp>
        <p:nvSpPr>
          <p:cNvPr id="260112" name="Oval 1042"/>
          <p:cNvSpPr>
            <a:spLocks noChangeArrowheads="1"/>
          </p:cNvSpPr>
          <p:nvPr/>
        </p:nvSpPr>
        <p:spPr bwMode="auto">
          <a:xfrm>
            <a:off x="1308100" y="5245100"/>
            <a:ext cx="825500" cy="711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1850387" name="Text Box 1043"/>
          <p:cNvSpPr txBox="1">
            <a:spLocks noChangeArrowheads="1"/>
          </p:cNvSpPr>
          <p:nvPr/>
        </p:nvSpPr>
        <p:spPr bwMode="auto">
          <a:xfrm>
            <a:off x="946150" y="5391150"/>
            <a:ext cx="1606550" cy="5873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fontAlgn="auto">
              <a:spcBef>
                <a:spcPts val="0"/>
              </a:spcBef>
              <a:spcAft>
                <a:spcPts val="0"/>
              </a:spcAft>
              <a:defRPr/>
            </a:pPr>
            <a:r>
              <a:rPr lang="it-IT" sz="1600">
                <a:effectLst>
                  <a:outerShdw blurRad="38100" dist="38100" dir="2700000" algn="tl">
                    <a:srgbClr val="DDDDDD"/>
                  </a:outerShdw>
                </a:effectLst>
                <a:latin typeface="Arial" charset="0"/>
                <a:ea typeface="ＭＳ Ｐゴシック" charset="-128"/>
                <a:cs typeface="ＭＳ Ｐゴシック" charset="-128"/>
              </a:rPr>
              <a:t> Tesi: </a:t>
            </a:r>
            <a:br>
              <a:rPr lang="it-IT" sz="1600">
                <a:effectLst>
                  <a:outerShdw blurRad="38100" dist="38100" dir="2700000" algn="tl">
                    <a:srgbClr val="DDDDDD"/>
                  </a:outerShdw>
                </a:effectLst>
                <a:latin typeface="Arial" charset="0"/>
                <a:ea typeface="ＭＳ Ｐゴシック" charset="-128"/>
                <a:cs typeface="ＭＳ Ｐゴシック" charset="-128"/>
              </a:rPr>
            </a:br>
            <a:r>
              <a:rPr lang="it-IT" sz="1600" b="1">
                <a:effectLst>
                  <a:outerShdw blurRad="38100" dist="38100" dir="2700000" algn="tl">
                    <a:srgbClr val="DDDDDD"/>
                  </a:outerShdw>
                </a:effectLst>
                <a:latin typeface="Arial" charset="0"/>
                <a:ea typeface="ＭＳ Ｐゴシック" charset="-128"/>
                <a:cs typeface="ＭＳ Ｐゴシック" charset="-128"/>
              </a:rPr>
              <a:t>Conclusione S</a:t>
            </a:r>
          </a:p>
        </p:txBody>
      </p:sp>
      <p:sp>
        <p:nvSpPr>
          <p:cNvPr id="260114" name="Arco 1044"/>
          <p:cNvSpPr>
            <a:spLocks/>
          </p:cNvSpPr>
          <p:nvPr/>
        </p:nvSpPr>
        <p:spPr bwMode="auto">
          <a:xfrm flipH="1">
            <a:off x="1042988" y="2641600"/>
            <a:ext cx="546100" cy="1193800"/>
          </a:xfrm>
          <a:custGeom>
            <a:avLst/>
            <a:gdLst>
              <a:gd name="T0" fmla="*/ 2147483647 w 23250"/>
              <a:gd name="T1" fmla="*/ 0 h 43200"/>
              <a:gd name="T2" fmla="*/ 0 w 23250"/>
              <a:gd name="T3" fmla="*/ 2147483647 h 43200"/>
              <a:gd name="T4" fmla="*/ 2147483647 w 23250"/>
              <a:gd name="T5" fmla="*/ 2147483647 h 43200"/>
              <a:gd name="T6" fmla="*/ 0 60000 65536"/>
              <a:gd name="T7" fmla="*/ 0 60000 65536"/>
              <a:gd name="T8" fmla="*/ 0 60000 65536"/>
              <a:gd name="T9" fmla="*/ 0 w 23250"/>
              <a:gd name="T10" fmla="*/ 0 h 43200"/>
              <a:gd name="T11" fmla="*/ 23250 w 23250"/>
              <a:gd name="T12" fmla="*/ 43200 h 43200"/>
            </a:gdLst>
            <a:ahLst/>
            <a:cxnLst>
              <a:cxn ang="T6">
                <a:pos x="T0" y="T1"/>
              </a:cxn>
              <a:cxn ang="T7">
                <a:pos x="T2" y="T3"/>
              </a:cxn>
              <a:cxn ang="T8">
                <a:pos x="T4" y="T5"/>
              </a:cxn>
            </a:cxnLst>
            <a:rect l="T9" t="T10" r="T11" b="T12"/>
            <a:pathLst>
              <a:path w="23250" h="43200" fill="none" extrusionOk="0">
                <a:moveTo>
                  <a:pt x="1650" y="-1"/>
                </a:moveTo>
                <a:cubicBezTo>
                  <a:pt x="13579" y="0"/>
                  <a:pt x="23250" y="9670"/>
                  <a:pt x="23250" y="21600"/>
                </a:cubicBezTo>
                <a:cubicBezTo>
                  <a:pt x="23250" y="33529"/>
                  <a:pt x="13579" y="43200"/>
                  <a:pt x="1650" y="43200"/>
                </a:cubicBezTo>
                <a:cubicBezTo>
                  <a:pt x="1099" y="43199"/>
                  <a:pt x="549" y="43178"/>
                  <a:pt x="0" y="43136"/>
                </a:cubicBezTo>
              </a:path>
              <a:path w="23250" h="43200" stroke="0" extrusionOk="0">
                <a:moveTo>
                  <a:pt x="1650" y="-1"/>
                </a:moveTo>
                <a:cubicBezTo>
                  <a:pt x="13579" y="0"/>
                  <a:pt x="23250" y="9670"/>
                  <a:pt x="23250" y="21600"/>
                </a:cubicBezTo>
                <a:cubicBezTo>
                  <a:pt x="23250" y="33529"/>
                  <a:pt x="13579" y="43200"/>
                  <a:pt x="1650" y="43200"/>
                </a:cubicBezTo>
                <a:cubicBezTo>
                  <a:pt x="1099" y="43199"/>
                  <a:pt x="549" y="43178"/>
                  <a:pt x="0" y="43136"/>
                </a:cubicBezTo>
                <a:lnTo>
                  <a:pt x="1650" y="21600"/>
                </a:lnTo>
                <a:close/>
              </a:path>
            </a:pathLst>
          </a:custGeom>
          <a:noFill/>
          <a:ln w="19050">
            <a:solidFill>
              <a:srgbClr val="FF000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15" name="Arco 1045"/>
          <p:cNvSpPr>
            <a:spLocks/>
          </p:cNvSpPr>
          <p:nvPr/>
        </p:nvSpPr>
        <p:spPr bwMode="auto">
          <a:xfrm flipH="1">
            <a:off x="1143000" y="3200400"/>
            <a:ext cx="419100" cy="598488"/>
          </a:xfrm>
          <a:custGeom>
            <a:avLst/>
            <a:gdLst>
              <a:gd name="T0" fmla="*/ 0 w 21600"/>
              <a:gd name="T1" fmla="*/ 0 h 42402"/>
              <a:gd name="T2" fmla="*/ 2147483647 w 21600"/>
              <a:gd name="T3" fmla="*/ 2147483647 h 42402"/>
              <a:gd name="T4" fmla="*/ 0 w 21600"/>
              <a:gd name="T5" fmla="*/ 2147483647 h 42402"/>
              <a:gd name="T6" fmla="*/ 0 60000 65536"/>
              <a:gd name="T7" fmla="*/ 0 60000 65536"/>
              <a:gd name="T8" fmla="*/ 0 60000 65536"/>
              <a:gd name="T9" fmla="*/ 0 w 21600"/>
              <a:gd name="T10" fmla="*/ 0 h 42402"/>
              <a:gd name="T11" fmla="*/ 21600 w 21600"/>
              <a:gd name="T12" fmla="*/ 42402 h 42402"/>
            </a:gdLst>
            <a:ahLst/>
            <a:cxnLst>
              <a:cxn ang="T6">
                <a:pos x="T0" y="T1"/>
              </a:cxn>
              <a:cxn ang="T7">
                <a:pos x="T2" y="T3"/>
              </a:cxn>
              <a:cxn ang="T8">
                <a:pos x="T4" y="T5"/>
              </a:cxn>
            </a:cxnLst>
            <a:rect l="T9" t="T10" r="T11" b="T12"/>
            <a:pathLst>
              <a:path w="21600" h="42402" fill="none" extrusionOk="0">
                <a:moveTo>
                  <a:pt x="0" y="-1"/>
                </a:moveTo>
                <a:cubicBezTo>
                  <a:pt x="11929" y="0"/>
                  <a:pt x="21600" y="9670"/>
                  <a:pt x="21600" y="21600"/>
                </a:cubicBezTo>
                <a:cubicBezTo>
                  <a:pt x="21600" y="31288"/>
                  <a:pt x="15148" y="39792"/>
                  <a:pt x="5817" y="42401"/>
                </a:cubicBezTo>
              </a:path>
              <a:path w="21600" h="42402" stroke="0" extrusionOk="0">
                <a:moveTo>
                  <a:pt x="0" y="-1"/>
                </a:moveTo>
                <a:cubicBezTo>
                  <a:pt x="11929" y="0"/>
                  <a:pt x="21600" y="9670"/>
                  <a:pt x="21600" y="21600"/>
                </a:cubicBezTo>
                <a:cubicBezTo>
                  <a:pt x="21600" y="31288"/>
                  <a:pt x="15148" y="39792"/>
                  <a:pt x="5817" y="42401"/>
                </a:cubicBezTo>
                <a:lnTo>
                  <a:pt x="0" y="21600"/>
                </a:lnTo>
                <a:close/>
              </a:path>
            </a:pathLst>
          </a:custGeom>
          <a:noFill/>
          <a:ln w="19050">
            <a:solidFill>
              <a:srgbClr val="FF000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16" name="Oval 1046"/>
          <p:cNvSpPr>
            <a:spLocks noChangeArrowheads="1"/>
          </p:cNvSpPr>
          <p:nvPr/>
        </p:nvSpPr>
        <p:spPr bwMode="auto">
          <a:xfrm>
            <a:off x="1562100" y="45212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17" name="Text Box 1047"/>
          <p:cNvSpPr txBox="1">
            <a:spLocks noChangeArrowheads="1"/>
          </p:cNvSpPr>
          <p:nvPr/>
        </p:nvSpPr>
        <p:spPr bwMode="auto">
          <a:xfrm>
            <a:off x="474663" y="1976438"/>
            <a:ext cx="765175"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Enunciati</a:t>
            </a:r>
          </a:p>
        </p:txBody>
      </p:sp>
      <p:sp>
        <p:nvSpPr>
          <p:cNvPr id="260118" name="Text Box 1048"/>
          <p:cNvSpPr txBox="1">
            <a:spLocks noChangeArrowheads="1"/>
          </p:cNvSpPr>
          <p:nvPr/>
        </p:nvSpPr>
        <p:spPr bwMode="auto">
          <a:xfrm>
            <a:off x="828675" y="3981450"/>
            <a:ext cx="795338"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Premessa</a:t>
            </a:r>
          </a:p>
        </p:txBody>
      </p:sp>
      <p:sp>
        <p:nvSpPr>
          <p:cNvPr id="260119" name="Text Box 1049"/>
          <p:cNvSpPr txBox="1">
            <a:spLocks noChangeArrowheads="1"/>
          </p:cNvSpPr>
          <p:nvPr/>
        </p:nvSpPr>
        <p:spPr bwMode="auto">
          <a:xfrm>
            <a:off x="466725" y="4502150"/>
            <a:ext cx="1322388"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Conclusione intermedia</a:t>
            </a:r>
          </a:p>
        </p:txBody>
      </p:sp>
      <p:sp>
        <p:nvSpPr>
          <p:cNvPr id="260120" name="Rectangle 1050"/>
          <p:cNvSpPr>
            <a:spLocks noChangeArrowheads="1"/>
          </p:cNvSpPr>
          <p:nvPr/>
        </p:nvSpPr>
        <p:spPr bwMode="auto">
          <a:xfrm>
            <a:off x="596900" y="2527300"/>
            <a:ext cx="977900" cy="1447800"/>
          </a:xfrm>
          <a:prstGeom prst="rect">
            <a:avLst/>
          </a:prstGeom>
          <a:solidFill>
            <a:srgbClr val="FFFF99">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0121" name="Text Box 1051"/>
          <p:cNvSpPr txBox="1">
            <a:spLocks noChangeArrowheads="1"/>
          </p:cNvSpPr>
          <p:nvPr/>
        </p:nvSpPr>
        <p:spPr bwMode="auto">
          <a:xfrm rot="-5400000">
            <a:off x="106363" y="3074987"/>
            <a:ext cx="1403350"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solidFill>
                  <a:srgbClr val="FF0000"/>
                </a:solidFill>
                <a:latin typeface="Calibri" pitchFamily="-83" charset="0"/>
              </a:rPr>
              <a:t>Regole di inferenza</a:t>
            </a:r>
          </a:p>
        </p:txBody>
      </p:sp>
      <p:sp>
        <p:nvSpPr>
          <p:cNvPr id="260122" name="Text Box 1052"/>
          <p:cNvSpPr txBox="1">
            <a:spLocks noChangeArrowheads="1"/>
          </p:cNvSpPr>
          <p:nvPr/>
        </p:nvSpPr>
        <p:spPr bwMode="auto">
          <a:xfrm>
            <a:off x="1609725" y="3841750"/>
            <a:ext cx="1322388"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Conclusione intermedia</a:t>
            </a:r>
          </a:p>
        </p:txBody>
      </p:sp>
      <p:sp>
        <p:nvSpPr>
          <p:cNvPr id="260123" name="Text Box 1053"/>
          <p:cNvSpPr txBox="1">
            <a:spLocks noChangeArrowheads="1"/>
          </p:cNvSpPr>
          <p:nvPr/>
        </p:nvSpPr>
        <p:spPr bwMode="auto">
          <a:xfrm>
            <a:off x="280988" y="5468938"/>
            <a:ext cx="1281112" cy="247650"/>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Enunciato S  </a:t>
            </a:r>
          </a:p>
        </p:txBody>
      </p:sp>
      <p:sp>
        <p:nvSpPr>
          <p:cNvPr id="260124" name="Text Box 1054"/>
          <p:cNvSpPr txBox="1">
            <a:spLocks noChangeArrowheads="1"/>
          </p:cNvSpPr>
          <p:nvPr/>
        </p:nvSpPr>
        <p:spPr bwMode="auto">
          <a:xfrm>
            <a:off x="1011238" y="941388"/>
            <a:ext cx="1292225" cy="3365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b="1">
                <a:latin typeface="Calibri" pitchFamily="-83" charset="0"/>
              </a:rPr>
              <a:t>Premesse</a:t>
            </a:r>
          </a:p>
        </p:txBody>
      </p:sp>
      <p:sp>
        <p:nvSpPr>
          <p:cNvPr id="260125" name="AutoShape 1055"/>
          <p:cNvSpPr>
            <a:spLocks noChangeArrowheads="1"/>
          </p:cNvSpPr>
          <p:nvPr/>
        </p:nvSpPr>
        <p:spPr bwMode="auto">
          <a:xfrm rot="5400000">
            <a:off x="2293143" y="2955132"/>
            <a:ext cx="4176713" cy="736600"/>
          </a:xfrm>
          <a:prstGeom prst="homePlate">
            <a:avLst>
              <a:gd name="adj" fmla="val 58094"/>
            </a:avLst>
          </a:prstGeom>
          <a:solidFill>
            <a:srgbClr val="FFCC00">
              <a:alpha val="30196"/>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0126" name="Oval 1056"/>
          <p:cNvSpPr>
            <a:spLocks noChangeArrowheads="1"/>
          </p:cNvSpPr>
          <p:nvPr/>
        </p:nvSpPr>
        <p:spPr bwMode="auto">
          <a:xfrm>
            <a:off x="4235450" y="2435225"/>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27" name="Oval 1057"/>
          <p:cNvSpPr>
            <a:spLocks noChangeArrowheads="1"/>
          </p:cNvSpPr>
          <p:nvPr/>
        </p:nvSpPr>
        <p:spPr bwMode="auto">
          <a:xfrm>
            <a:off x="4248150" y="3032125"/>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28" name="Oval 1058"/>
          <p:cNvSpPr>
            <a:spLocks noChangeArrowheads="1"/>
          </p:cNvSpPr>
          <p:nvPr/>
        </p:nvSpPr>
        <p:spPr bwMode="auto">
          <a:xfrm>
            <a:off x="4222750" y="3743325"/>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29" name="Rectangle 1059"/>
          <p:cNvSpPr>
            <a:spLocks noChangeArrowheads="1"/>
          </p:cNvSpPr>
          <p:nvPr/>
        </p:nvSpPr>
        <p:spPr bwMode="auto">
          <a:xfrm>
            <a:off x="4248150" y="1825625"/>
            <a:ext cx="279400" cy="279400"/>
          </a:xfrm>
          <a:prstGeom prst="rect">
            <a:avLst/>
          </a:prstGeom>
          <a:noFill/>
          <a:ln w="19050">
            <a:solidFill>
              <a:schemeClr val="accent2"/>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30" name="Rectangle 1060"/>
          <p:cNvSpPr>
            <a:spLocks noChangeArrowheads="1"/>
          </p:cNvSpPr>
          <p:nvPr/>
        </p:nvSpPr>
        <p:spPr bwMode="auto">
          <a:xfrm>
            <a:off x="4260850" y="1393825"/>
            <a:ext cx="279400" cy="279400"/>
          </a:xfrm>
          <a:prstGeom prst="rect">
            <a:avLst/>
          </a:prstGeom>
          <a:noFill/>
          <a:ln w="19050">
            <a:solidFill>
              <a:schemeClr val="accent2"/>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31" name="Line 1061"/>
          <p:cNvSpPr>
            <a:spLocks noChangeShapeType="1"/>
          </p:cNvSpPr>
          <p:nvPr/>
        </p:nvSpPr>
        <p:spPr bwMode="auto">
          <a:xfrm flipH="1">
            <a:off x="4375150" y="1254125"/>
            <a:ext cx="25400" cy="4102100"/>
          </a:xfrm>
          <a:prstGeom prst="line">
            <a:avLst/>
          </a:prstGeom>
          <a:noFill/>
          <a:ln w="3175">
            <a:solidFill>
              <a:schemeClr val="folHlink"/>
            </a:solidFill>
            <a:round/>
            <a:headEnd/>
            <a:tailEnd type="triangle" w="med" len="med"/>
          </a:ln>
        </p:spPr>
        <p:txBody>
          <a:bodyPr lIns="90000" tIns="46800" rIns="90000" bIns="46800">
            <a:prstTxWarp prst="textNoShape">
              <a:avLst/>
            </a:prstTxWarp>
            <a:spAutoFit/>
          </a:bodyPr>
          <a:lstStyle/>
          <a:p>
            <a:endParaRPr lang="it-IT"/>
          </a:p>
        </p:txBody>
      </p:sp>
      <p:sp>
        <p:nvSpPr>
          <p:cNvPr id="260132" name="Oval 1062"/>
          <p:cNvSpPr>
            <a:spLocks noChangeArrowheads="1"/>
          </p:cNvSpPr>
          <p:nvPr/>
        </p:nvSpPr>
        <p:spPr bwMode="auto">
          <a:xfrm>
            <a:off x="3968750" y="5241925"/>
            <a:ext cx="825500" cy="711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1850407" name="Text Box 1063"/>
          <p:cNvSpPr txBox="1">
            <a:spLocks noChangeArrowheads="1"/>
          </p:cNvSpPr>
          <p:nvPr/>
        </p:nvSpPr>
        <p:spPr bwMode="auto">
          <a:xfrm>
            <a:off x="3606800" y="5394325"/>
            <a:ext cx="1768475" cy="58102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fontAlgn="auto">
              <a:spcBef>
                <a:spcPts val="0"/>
              </a:spcBef>
              <a:spcAft>
                <a:spcPts val="0"/>
              </a:spcAft>
              <a:defRPr/>
            </a:pPr>
            <a:r>
              <a:rPr lang="it-IT" sz="1600">
                <a:effectLst>
                  <a:outerShdw blurRad="38100" dist="38100" dir="2700000" algn="tl">
                    <a:srgbClr val="DDDDDD"/>
                  </a:outerShdw>
                </a:effectLst>
                <a:latin typeface="Arial" charset="0"/>
                <a:ea typeface="ＭＳ Ｐゴシック" charset="-128"/>
                <a:cs typeface="ＭＳ Ｐゴシック" charset="-128"/>
              </a:rPr>
              <a:t>Tesi: </a:t>
            </a:r>
            <a:br>
              <a:rPr lang="it-IT" sz="1600">
                <a:effectLst>
                  <a:outerShdw blurRad="38100" dist="38100" dir="2700000" algn="tl">
                    <a:srgbClr val="DDDDDD"/>
                  </a:outerShdw>
                </a:effectLst>
                <a:latin typeface="Arial" charset="0"/>
                <a:ea typeface="ＭＳ Ｐゴシック" charset="-128"/>
                <a:cs typeface="ＭＳ Ｐゴシック" charset="-128"/>
              </a:rPr>
            </a:br>
            <a:r>
              <a:rPr lang="it-IT" sz="1600" b="1">
                <a:effectLst>
                  <a:outerShdw blurRad="38100" dist="38100" dir="2700000" algn="tl">
                    <a:srgbClr val="DDDDDD"/>
                  </a:outerShdw>
                </a:effectLst>
                <a:latin typeface="Arial" charset="0"/>
                <a:ea typeface="ＭＳ Ｐゴシック" charset="-128"/>
                <a:cs typeface="ＭＳ Ｐゴシック" charset="-128"/>
              </a:rPr>
              <a:t>Conclusione S</a:t>
            </a:r>
            <a:endParaRPr lang="it-IT" sz="1600">
              <a:effectLst>
                <a:outerShdw blurRad="38100" dist="38100" dir="2700000" algn="tl">
                  <a:srgbClr val="DDDDDD"/>
                </a:outerShdw>
              </a:effectLst>
              <a:latin typeface="Arial" charset="0"/>
              <a:ea typeface="ＭＳ Ｐゴシック" charset="-128"/>
              <a:cs typeface="ＭＳ Ｐゴシック" charset="-128"/>
            </a:endParaRPr>
          </a:p>
        </p:txBody>
      </p:sp>
      <p:sp>
        <p:nvSpPr>
          <p:cNvPr id="260134" name="Arco 1064"/>
          <p:cNvSpPr>
            <a:spLocks/>
          </p:cNvSpPr>
          <p:nvPr/>
        </p:nvSpPr>
        <p:spPr bwMode="auto">
          <a:xfrm flipH="1">
            <a:off x="3703638" y="2638425"/>
            <a:ext cx="546100" cy="1193800"/>
          </a:xfrm>
          <a:custGeom>
            <a:avLst/>
            <a:gdLst>
              <a:gd name="T0" fmla="*/ 2147483647 w 23250"/>
              <a:gd name="T1" fmla="*/ 0 h 43200"/>
              <a:gd name="T2" fmla="*/ 0 w 23250"/>
              <a:gd name="T3" fmla="*/ 2147483647 h 43200"/>
              <a:gd name="T4" fmla="*/ 2147483647 w 23250"/>
              <a:gd name="T5" fmla="*/ 2147483647 h 43200"/>
              <a:gd name="T6" fmla="*/ 0 60000 65536"/>
              <a:gd name="T7" fmla="*/ 0 60000 65536"/>
              <a:gd name="T8" fmla="*/ 0 60000 65536"/>
              <a:gd name="T9" fmla="*/ 0 w 23250"/>
              <a:gd name="T10" fmla="*/ 0 h 43200"/>
              <a:gd name="T11" fmla="*/ 23250 w 23250"/>
              <a:gd name="T12" fmla="*/ 43200 h 43200"/>
            </a:gdLst>
            <a:ahLst/>
            <a:cxnLst>
              <a:cxn ang="T6">
                <a:pos x="T0" y="T1"/>
              </a:cxn>
              <a:cxn ang="T7">
                <a:pos x="T2" y="T3"/>
              </a:cxn>
              <a:cxn ang="T8">
                <a:pos x="T4" y="T5"/>
              </a:cxn>
            </a:cxnLst>
            <a:rect l="T9" t="T10" r="T11" b="T12"/>
            <a:pathLst>
              <a:path w="23250" h="43200" fill="none" extrusionOk="0">
                <a:moveTo>
                  <a:pt x="1650" y="-1"/>
                </a:moveTo>
                <a:cubicBezTo>
                  <a:pt x="13579" y="0"/>
                  <a:pt x="23250" y="9670"/>
                  <a:pt x="23250" y="21600"/>
                </a:cubicBezTo>
                <a:cubicBezTo>
                  <a:pt x="23250" y="33529"/>
                  <a:pt x="13579" y="43200"/>
                  <a:pt x="1650" y="43200"/>
                </a:cubicBezTo>
                <a:cubicBezTo>
                  <a:pt x="1099" y="43199"/>
                  <a:pt x="549" y="43178"/>
                  <a:pt x="0" y="43136"/>
                </a:cubicBezTo>
              </a:path>
              <a:path w="23250" h="43200" stroke="0" extrusionOk="0">
                <a:moveTo>
                  <a:pt x="1650" y="-1"/>
                </a:moveTo>
                <a:cubicBezTo>
                  <a:pt x="13579" y="0"/>
                  <a:pt x="23250" y="9670"/>
                  <a:pt x="23250" y="21600"/>
                </a:cubicBezTo>
                <a:cubicBezTo>
                  <a:pt x="23250" y="33529"/>
                  <a:pt x="13579" y="43200"/>
                  <a:pt x="1650" y="43200"/>
                </a:cubicBezTo>
                <a:cubicBezTo>
                  <a:pt x="1099" y="43199"/>
                  <a:pt x="549" y="43178"/>
                  <a:pt x="0" y="43136"/>
                </a:cubicBezTo>
                <a:lnTo>
                  <a:pt x="1650" y="21600"/>
                </a:lnTo>
                <a:close/>
              </a:path>
            </a:pathLst>
          </a:custGeom>
          <a:noFill/>
          <a:ln w="19050">
            <a:solidFill>
              <a:srgbClr val="00008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35" name="Arco 1065"/>
          <p:cNvSpPr>
            <a:spLocks/>
          </p:cNvSpPr>
          <p:nvPr/>
        </p:nvSpPr>
        <p:spPr bwMode="auto">
          <a:xfrm flipH="1">
            <a:off x="3803650" y="3197225"/>
            <a:ext cx="419100" cy="598488"/>
          </a:xfrm>
          <a:custGeom>
            <a:avLst/>
            <a:gdLst>
              <a:gd name="T0" fmla="*/ 0 w 21600"/>
              <a:gd name="T1" fmla="*/ 0 h 42402"/>
              <a:gd name="T2" fmla="*/ 2147483647 w 21600"/>
              <a:gd name="T3" fmla="*/ 2147483647 h 42402"/>
              <a:gd name="T4" fmla="*/ 0 w 21600"/>
              <a:gd name="T5" fmla="*/ 2147483647 h 42402"/>
              <a:gd name="T6" fmla="*/ 0 60000 65536"/>
              <a:gd name="T7" fmla="*/ 0 60000 65536"/>
              <a:gd name="T8" fmla="*/ 0 60000 65536"/>
              <a:gd name="T9" fmla="*/ 0 w 21600"/>
              <a:gd name="T10" fmla="*/ 0 h 42402"/>
              <a:gd name="T11" fmla="*/ 21600 w 21600"/>
              <a:gd name="T12" fmla="*/ 42402 h 42402"/>
            </a:gdLst>
            <a:ahLst/>
            <a:cxnLst>
              <a:cxn ang="T6">
                <a:pos x="T0" y="T1"/>
              </a:cxn>
              <a:cxn ang="T7">
                <a:pos x="T2" y="T3"/>
              </a:cxn>
              <a:cxn ang="T8">
                <a:pos x="T4" y="T5"/>
              </a:cxn>
            </a:cxnLst>
            <a:rect l="T9" t="T10" r="T11" b="T12"/>
            <a:pathLst>
              <a:path w="21600" h="42402" fill="none" extrusionOk="0">
                <a:moveTo>
                  <a:pt x="0" y="-1"/>
                </a:moveTo>
                <a:cubicBezTo>
                  <a:pt x="11929" y="0"/>
                  <a:pt x="21600" y="9670"/>
                  <a:pt x="21600" y="21600"/>
                </a:cubicBezTo>
                <a:cubicBezTo>
                  <a:pt x="21600" y="31288"/>
                  <a:pt x="15148" y="39792"/>
                  <a:pt x="5817" y="42401"/>
                </a:cubicBezTo>
              </a:path>
              <a:path w="21600" h="42402" stroke="0" extrusionOk="0">
                <a:moveTo>
                  <a:pt x="0" y="-1"/>
                </a:moveTo>
                <a:cubicBezTo>
                  <a:pt x="11929" y="0"/>
                  <a:pt x="21600" y="9670"/>
                  <a:pt x="21600" y="21600"/>
                </a:cubicBezTo>
                <a:cubicBezTo>
                  <a:pt x="21600" y="31288"/>
                  <a:pt x="15148" y="39792"/>
                  <a:pt x="5817" y="42401"/>
                </a:cubicBezTo>
                <a:lnTo>
                  <a:pt x="0" y="21600"/>
                </a:lnTo>
                <a:close/>
              </a:path>
            </a:pathLst>
          </a:custGeom>
          <a:noFill/>
          <a:ln w="19050">
            <a:solidFill>
              <a:srgbClr val="00008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36" name="Oval 1066"/>
          <p:cNvSpPr>
            <a:spLocks noChangeArrowheads="1"/>
          </p:cNvSpPr>
          <p:nvPr/>
        </p:nvSpPr>
        <p:spPr bwMode="auto">
          <a:xfrm>
            <a:off x="4222750" y="4518025"/>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0137" name="Text Box 1067"/>
          <p:cNvSpPr txBox="1">
            <a:spLocks noChangeArrowheads="1"/>
          </p:cNvSpPr>
          <p:nvPr/>
        </p:nvSpPr>
        <p:spPr bwMode="auto">
          <a:xfrm>
            <a:off x="3135313" y="1973263"/>
            <a:ext cx="765175"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Enunciati</a:t>
            </a:r>
          </a:p>
        </p:txBody>
      </p:sp>
      <p:sp>
        <p:nvSpPr>
          <p:cNvPr id="260138" name="Text Box 1068"/>
          <p:cNvSpPr txBox="1">
            <a:spLocks noChangeArrowheads="1"/>
          </p:cNvSpPr>
          <p:nvPr/>
        </p:nvSpPr>
        <p:spPr bwMode="auto">
          <a:xfrm>
            <a:off x="3489325" y="3978275"/>
            <a:ext cx="795338"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Premessa</a:t>
            </a:r>
          </a:p>
        </p:txBody>
      </p:sp>
      <p:sp>
        <p:nvSpPr>
          <p:cNvPr id="260139" name="Text Box 1069"/>
          <p:cNvSpPr txBox="1">
            <a:spLocks noChangeArrowheads="1"/>
          </p:cNvSpPr>
          <p:nvPr/>
        </p:nvSpPr>
        <p:spPr bwMode="auto">
          <a:xfrm>
            <a:off x="3127375" y="4498975"/>
            <a:ext cx="1322388"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Conclusione intermedia</a:t>
            </a:r>
          </a:p>
        </p:txBody>
      </p:sp>
      <p:sp>
        <p:nvSpPr>
          <p:cNvPr id="260140" name="Text Box 1070"/>
          <p:cNvSpPr txBox="1">
            <a:spLocks noChangeArrowheads="1"/>
          </p:cNvSpPr>
          <p:nvPr/>
        </p:nvSpPr>
        <p:spPr bwMode="auto">
          <a:xfrm rot="-5400000">
            <a:off x="2767013" y="3071812"/>
            <a:ext cx="1403350"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solidFill>
                  <a:schemeClr val="accent2"/>
                </a:solidFill>
                <a:latin typeface="Calibri" pitchFamily="-83" charset="0"/>
              </a:rPr>
              <a:t>Regole di inferenza</a:t>
            </a:r>
          </a:p>
        </p:txBody>
      </p:sp>
      <p:sp>
        <p:nvSpPr>
          <p:cNvPr id="260141" name="Text Box 1071"/>
          <p:cNvSpPr txBox="1">
            <a:spLocks noChangeArrowheads="1"/>
          </p:cNvSpPr>
          <p:nvPr/>
        </p:nvSpPr>
        <p:spPr bwMode="auto">
          <a:xfrm>
            <a:off x="3671888" y="938213"/>
            <a:ext cx="1292225" cy="3365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b="1">
                <a:latin typeface="Calibri" pitchFamily="-83" charset="0"/>
              </a:rPr>
              <a:t>Premesse</a:t>
            </a:r>
          </a:p>
        </p:txBody>
      </p:sp>
      <p:sp>
        <p:nvSpPr>
          <p:cNvPr id="1850416" name="Text Box 1072"/>
          <p:cNvSpPr txBox="1">
            <a:spLocks noChangeArrowheads="1"/>
          </p:cNvSpPr>
          <p:nvPr/>
        </p:nvSpPr>
        <p:spPr bwMode="auto">
          <a:xfrm>
            <a:off x="228600" y="1343025"/>
            <a:ext cx="1162050" cy="581025"/>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fontAlgn="auto">
              <a:spcBef>
                <a:spcPts val="0"/>
              </a:spcBef>
              <a:spcAft>
                <a:spcPts val="0"/>
              </a:spcAft>
              <a:defRPr/>
            </a:pPr>
            <a:r>
              <a:rPr lang="it-IT" sz="1600" b="1">
                <a:solidFill>
                  <a:srgbClr val="FF0000"/>
                </a:solidFill>
                <a:effectLst>
                  <a:outerShdw blurRad="38100" dist="38100" dir="2700000" algn="tl">
                    <a:srgbClr val="DDDDDD"/>
                  </a:outerShdw>
                </a:effectLst>
                <a:latin typeface="Arial" charset="0"/>
                <a:ea typeface="ＭＳ Ｐゴシック" charset="-128"/>
                <a:cs typeface="ＭＳ Ｐゴシック" charset="-128"/>
              </a:rPr>
              <a:t>Sistema A</a:t>
            </a:r>
          </a:p>
        </p:txBody>
      </p:sp>
      <p:sp>
        <p:nvSpPr>
          <p:cNvPr id="1850417" name="Text Box 1073"/>
          <p:cNvSpPr txBox="1">
            <a:spLocks noChangeArrowheads="1"/>
          </p:cNvSpPr>
          <p:nvPr/>
        </p:nvSpPr>
        <p:spPr bwMode="auto">
          <a:xfrm>
            <a:off x="2900363" y="1254125"/>
            <a:ext cx="1162050" cy="581025"/>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fontAlgn="auto">
              <a:spcBef>
                <a:spcPts val="0"/>
              </a:spcBef>
              <a:spcAft>
                <a:spcPts val="0"/>
              </a:spcAft>
              <a:defRPr/>
            </a:pPr>
            <a:r>
              <a:rPr lang="it-IT" sz="1600" b="1">
                <a:solidFill>
                  <a:srgbClr val="FF0000"/>
                </a:solidFill>
                <a:effectLst>
                  <a:outerShdw blurRad="38100" dist="38100" dir="2700000" algn="tl">
                    <a:srgbClr val="DDDDDD"/>
                  </a:outerShdw>
                </a:effectLst>
                <a:latin typeface="Arial" charset="0"/>
                <a:ea typeface="ＭＳ Ｐゴシック" charset="-128"/>
                <a:cs typeface="ＭＳ Ｐゴシック" charset="-128"/>
              </a:rPr>
              <a:t>Sistema B</a:t>
            </a:r>
          </a:p>
        </p:txBody>
      </p:sp>
      <p:sp>
        <p:nvSpPr>
          <p:cNvPr id="260144" name="Arco 1074"/>
          <p:cNvSpPr>
            <a:spLocks/>
          </p:cNvSpPr>
          <p:nvPr/>
        </p:nvSpPr>
        <p:spPr bwMode="auto">
          <a:xfrm>
            <a:off x="1863725" y="4043363"/>
            <a:ext cx="430213" cy="1230312"/>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FF000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
        <p:nvSpPr>
          <p:cNvPr id="260145" name="Arco 1075"/>
          <p:cNvSpPr>
            <a:spLocks/>
          </p:cNvSpPr>
          <p:nvPr/>
        </p:nvSpPr>
        <p:spPr bwMode="auto">
          <a:xfrm>
            <a:off x="1939925" y="4708525"/>
            <a:ext cx="246063" cy="541338"/>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FF000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
        <p:nvSpPr>
          <p:cNvPr id="260146" name="Text Box 1076"/>
          <p:cNvSpPr txBox="1">
            <a:spLocks noChangeArrowheads="1"/>
          </p:cNvSpPr>
          <p:nvPr/>
        </p:nvSpPr>
        <p:spPr bwMode="auto">
          <a:xfrm>
            <a:off x="4281488" y="3713163"/>
            <a:ext cx="1441450"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Conclusione intermedia</a:t>
            </a:r>
          </a:p>
        </p:txBody>
      </p:sp>
      <p:sp>
        <p:nvSpPr>
          <p:cNvPr id="260147" name="Arco 1077"/>
          <p:cNvSpPr>
            <a:spLocks/>
          </p:cNvSpPr>
          <p:nvPr/>
        </p:nvSpPr>
        <p:spPr bwMode="auto">
          <a:xfrm>
            <a:off x="4564063" y="4043363"/>
            <a:ext cx="430212" cy="1230312"/>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00008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
        <p:nvSpPr>
          <p:cNvPr id="260148" name="Arco 1078"/>
          <p:cNvSpPr>
            <a:spLocks/>
          </p:cNvSpPr>
          <p:nvPr/>
        </p:nvSpPr>
        <p:spPr bwMode="auto">
          <a:xfrm>
            <a:off x="4640263" y="4708525"/>
            <a:ext cx="246062" cy="541338"/>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333399"/>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
        <p:nvSpPr>
          <p:cNvPr id="260149" name="Line 1079"/>
          <p:cNvSpPr>
            <a:spLocks noChangeShapeType="1"/>
          </p:cNvSpPr>
          <p:nvPr/>
        </p:nvSpPr>
        <p:spPr bwMode="auto">
          <a:xfrm>
            <a:off x="4445000" y="4022725"/>
            <a:ext cx="912813" cy="1420813"/>
          </a:xfrm>
          <a:prstGeom prst="line">
            <a:avLst/>
          </a:prstGeom>
          <a:noFill/>
          <a:ln w="28575">
            <a:solidFill>
              <a:srgbClr val="FF0000"/>
            </a:solidFill>
            <a:prstDash val="dash"/>
            <a:round/>
            <a:headEnd/>
            <a:tailEnd/>
          </a:ln>
        </p:spPr>
        <p:txBody>
          <a:bodyPr lIns="90000" tIns="46800" rIns="90000" bIns="46800">
            <a:prstTxWarp prst="textNoShape">
              <a:avLst/>
            </a:prstTxWarp>
            <a:spAutoFit/>
          </a:bodyPr>
          <a:lstStyle/>
          <a:p>
            <a:endParaRPr lang="it-IT"/>
          </a:p>
        </p:txBody>
      </p:sp>
      <p:sp>
        <p:nvSpPr>
          <p:cNvPr id="260150" name="Line 1080"/>
          <p:cNvSpPr>
            <a:spLocks noChangeShapeType="1"/>
          </p:cNvSpPr>
          <p:nvPr/>
        </p:nvSpPr>
        <p:spPr bwMode="auto">
          <a:xfrm flipV="1">
            <a:off x="4543425" y="4065588"/>
            <a:ext cx="801688" cy="1279525"/>
          </a:xfrm>
          <a:prstGeom prst="line">
            <a:avLst/>
          </a:prstGeom>
          <a:noFill/>
          <a:ln w="28575">
            <a:solidFill>
              <a:srgbClr val="FF0000"/>
            </a:solidFill>
            <a:prstDash val="dash"/>
            <a:round/>
            <a:headEnd/>
            <a:tailEnd/>
          </a:ln>
        </p:spPr>
        <p:txBody>
          <a:bodyPr wrap="none" lIns="90000" tIns="46800" rIns="90000" bIns="46800">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026"/>
          <p:cNvSpPr>
            <a:spLocks noChangeArrowheads="1"/>
          </p:cNvSpPr>
          <p:nvPr/>
        </p:nvSpPr>
        <p:spPr bwMode="auto">
          <a:xfrm>
            <a:off x="331788" y="1023938"/>
            <a:ext cx="8467725" cy="4926012"/>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1395" name="Rectangle 1027"/>
          <p:cNvSpPr>
            <a:spLocks noChangeArrowheads="1"/>
          </p:cNvSpPr>
          <p:nvPr/>
        </p:nvSpPr>
        <p:spPr bwMode="auto">
          <a:xfrm>
            <a:off x="350838" y="101600"/>
            <a:ext cx="7589837" cy="579438"/>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200" b="1">
                <a:effectLst>
                  <a:outerShdw blurRad="38100" dist="38100" dir="2700000" algn="tl">
                    <a:srgbClr val="DDDDDD"/>
                  </a:outerShdw>
                </a:effectLst>
                <a:latin typeface="Arial" charset="0"/>
                <a:ea typeface="ＭＳ Ｐゴシック" charset="-128"/>
                <a:cs typeface="ＭＳ Ｐゴシック" charset="-128"/>
              </a:rPr>
              <a:t>Deduzione vs dimostrazione</a:t>
            </a:r>
          </a:p>
        </p:txBody>
      </p:sp>
      <p:sp>
        <p:nvSpPr>
          <p:cNvPr id="261124" name="Rectangle 1028"/>
          <p:cNvSpPr>
            <a:spLocks noChangeArrowheads="1"/>
          </p:cNvSpPr>
          <p:nvPr/>
        </p:nvSpPr>
        <p:spPr bwMode="auto">
          <a:xfrm>
            <a:off x="4289425" y="1220788"/>
            <a:ext cx="4318000" cy="4492625"/>
          </a:xfrm>
          <a:prstGeom prst="rect">
            <a:avLst/>
          </a:prstGeom>
          <a:noFill/>
          <a:ln w="9525">
            <a:noFill/>
            <a:miter lim="800000"/>
            <a:headEnd/>
            <a:tailEnd/>
          </a:ln>
        </p:spPr>
        <p:txBody>
          <a:bodyPr>
            <a:prstTxWarp prst="textNoShape">
              <a:avLst/>
            </a:prstTxWarp>
            <a:spAutoFit/>
          </a:bodyPr>
          <a:lstStyle/>
          <a:p>
            <a:pPr algn="r" eaLnBrk="0" hangingPunct="0"/>
            <a:r>
              <a:rPr lang="it-IT" sz="1600">
                <a:latin typeface="Tahoma" pitchFamily="-83" charset="0"/>
              </a:rPr>
              <a:t>Il concetto di deduzione è una generalizzazione del concetto di </a:t>
            </a:r>
            <a:r>
              <a:rPr lang="it-IT" sz="1600" b="1">
                <a:latin typeface="Tahoma" pitchFamily="-83" charset="0"/>
              </a:rPr>
              <a:t>dimostrazione</a:t>
            </a:r>
            <a:r>
              <a:rPr lang="it-IT" sz="1600">
                <a:latin typeface="Tahoma" pitchFamily="-83" charset="0"/>
              </a:rPr>
              <a:t>. </a:t>
            </a:r>
          </a:p>
          <a:p>
            <a:pPr algn="r" eaLnBrk="0" hangingPunct="0"/>
            <a:r>
              <a:rPr lang="it-IT" sz="1600">
                <a:latin typeface="Tahoma" pitchFamily="-83" charset="0"/>
              </a:rPr>
              <a:t>Una dimostrazione è una successione finita di enunciati, ciascuno dei quali è un assioma o segue da enunciati che lo precedono nella successione tramite una regola inferenziale. </a:t>
            </a:r>
          </a:p>
          <a:p>
            <a:pPr algn="r" eaLnBrk="0" hangingPunct="0"/>
            <a:r>
              <a:rPr lang="it-IT" sz="1600">
                <a:latin typeface="Tahoma" pitchFamily="-83" charset="0"/>
              </a:rPr>
              <a:t>L'ultimo enunciato della successione è un teorema. </a:t>
            </a:r>
          </a:p>
          <a:p>
            <a:pPr algn="r" eaLnBrk="0" hangingPunct="0"/>
            <a:endParaRPr lang="it-IT" sz="1600">
              <a:latin typeface="Tahoma" pitchFamily="-83" charset="0"/>
            </a:endParaRPr>
          </a:p>
          <a:p>
            <a:pPr algn="r" eaLnBrk="0" hangingPunct="0"/>
            <a:r>
              <a:rPr lang="it-IT" sz="1600">
                <a:latin typeface="Tahoma" pitchFamily="-83" charset="0"/>
              </a:rPr>
              <a:t>La deduzione e la dimostrazione sono gli strumenti più efficaci di cui possiamo disporre per cercare di controllare la validità del ragionamento di un agente qualsiasi e i risultati da lui ottenuti, anche se i fondamentali risultati conseguiti a partire dal 1930 da Gödel, Church e Turing hanno posto limiti ben precisi a questa possibilità.</a:t>
            </a:r>
          </a:p>
        </p:txBody>
      </p:sp>
      <p:sp>
        <p:nvSpPr>
          <p:cNvPr id="261125" name="AutoShape 1031"/>
          <p:cNvSpPr>
            <a:spLocks noChangeArrowheads="1"/>
          </p:cNvSpPr>
          <p:nvPr/>
        </p:nvSpPr>
        <p:spPr bwMode="auto">
          <a:xfrm rot="5400000">
            <a:off x="-405607" y="2958307"/>
            <a:ext cx="4176713" cy="736600"/>
          </a:xfrm>
          <a:prstGeom prst="homePlate">
            <a:avLst>
              <a:gd name="adj" fmla="val 58094"/>
            </a:avLst>
          </a:prstGeom>
          <a:solidFill>
            <a:schemeClr val="accent2">
              <a:alpha val="20000"/>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1126" name="Rectangle 1032"/>
          <p:cNvSpPr>
            <a:spLocks noChangeArrowheads="1"/>
          </p:cNvSpPr>
          <p:nvPr/>
        </p:nvSpPr>
        <p:spPr bwMode="auto">
          <a:xfrm>
            <a:off x="2679700" y="1308100"/>
            <a:ext cx="1549400" cy="1117600"/>
          </a:xfrm>
          <a:prstGeom prst="rect">
            <a:avLst/>
          </a:prstGeom>
          <a:solidFill>
            <a:srgbClr val="00FF00">
              <a:alpha val="30196"/>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1127" name="Rectangle 1033"/>
          <p:cNvSpPr>
            <a:spLocks noChangeArrowheads="1"/>
          </p:cNvSpPr>
          <p:nvPr/>
        </p:nvSpPr>
        <p:spPr bwMode="auto">
          <a:xfrm>
            <a:off x="2667000" y="2578100"/>
            <a:ext cx="1574800" cy="1054100"/>
          </a:xfrm>
          <a:prstGeom prst="rect">
            <a:avLst/>
          </a:prstGeom>
          <a:solidFill>
            <a:srgbClr val="CCFFFF">
              <a:alpha val="5882"/>
            </a:srgbClr>
          </a:solidFill>
          <a:ln w="19050">
            <a:solidFill>
              <a:schemeClr val="bg2"/>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1128" name="Rectangle 1034"/>
          <p:cNvSpPr>
            <a:spLocks noChangeArrowheads="1"/>
          </p:cNvSpPr>
          <p:nvPr/>
        </p:nvSpPr>
        <p:spPr bwMode="auto">
          <a:xfrm>
            <a:off x="2794000" y="16129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29" name="Text Box 1035"/>
          <p:cNvSpPr txBox="1">
            <a:spLocks noChangeArrowheads="1"/>
          </p:cNvSpPr>
          <p:nvPr/>
        </p:nvSpPr>
        <p:spPr bwMode="auto">
          <a:xfrm>
            <a:off x="2713038" y="1289050"/>
            <a:ext cx="866775" cy="3048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400">
                <a:latin typeface="Calibri" pitchFamily="-83" charset="0"/>
              </a:rPr>
              <a:t>Assiomi</a:t>
            </a:r>
          </a:p>
        </p:txBody>
      </p:sp>
      <p:sp>
        <p:nvSpPr>
          <p:cNvPr id="261130" name="Text Box 1036"/>
          <p:cNvSpPr txBox="1">
            <a:spLocks noChangeArrowheads="1"/>
          </p:cNvSpPr>
          <p:nvPr/>
        </p:nvSpPr>
        <p:spPr bwMode="auto">
          <a:xfrm>
            <a:off x="2792413" y="2584450"/>
            <a:ext cx="811212" cy="323850"/>
          </a:xfrm>
          <a:prstGeom prst="rect">
            <a:avLst/>
          </a:prstGeom>
          <a:noFill/>
          <a:ln w="19050">
            <a:solidFill>
              <a:schemeClr val="bg2"/>
            </a:solidFill>
            <a:prstDash val="sysDot"/>
            <a:miter lim="800000"/>
            <a:headEnd/>
            <a:tailEnd/>
          </a:ln>
        </p:spPr>
        <p:txBody>
          <a:bodyPr wrap="none" lIns="90000" tIns="46800" rIns="90000" bIns="46800">
            <a:prstTxWarp prst="textNoShape">
              <a:avLst/>
            </a:prstTxWarp>
            <a:spAutoFit/>
          </a:bodyPr>
          <a:lstStyle/>
          <a:p>
            <a:r>
              <a:rPr lang="it-IT" sz="1400">
                <a:solidFill>
                  <a:schemeClr val="folHlink"/>
                </a:solidFill>
                <a:latin typeface="Calibri" pitchFamily="-83" charset="0"/>
              </a:rPr>
              <a:t>Ipotesi</a:t>
            </a:r>
          </a:p>
        </p:txBody>
      </p:sp>
      <p:sp>
        <p:nvSpPr>
          <p:cNvPr id="261131" name="Rectangle 1037"/>
          <p:cNvSpPr>
            <a:spLocks noChangeArrowheads="1"/>
          </p:cNvSpPr>
          <p:nvPr/>
        </p:nvSpPr>
        <p:spPr bwMode="auto">
          <a:xfrm>
            <a:off x="2755900" y="20828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2" name="Rectangle 1038"/>
          <p:cNvSpPr>
            <a:spLocks noChangeArrowheads="1"/>
          </p:cNvSpPr>
          <p:nvPr/>
        </p:nvSpPr>
        <p:spPr bwMode="auto">
          <a:xfrm>
            <a:off x="3395663" y="20701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3" name="Oval 1039"/>
          <p:cNvSpPr>
            <a:spLocks noChangeArrowheads="1"/>
          </p:cNvSpPr>
          <p:nvPr/>
        </p:nvSpPr>
        <p:spPr bwMode="auto">
          <a:xfrm>
            <a:off x="2794000" y="2959100"/>
            <a:ext cx="317500" cy="330200"/>
          </a:xfrm>
          <a:prstGeom prst="ellipse">
            <a:avLst/>
          </a:prstGeom>
          <a:noFill/>
          <a:ln w="19050">
            <a:solidFill>
              <a:schemeClr val="bg2"/>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4" name="Oval 1040"/>
          <p:cNvSpPr>
            <a:spLocks noChangeArrowheads="1"/>
          </p:cNvSpPr>
          <p:nvPr/>
        </p:nvSpPr>
        <p:spPr bwMode="auto">
          <a:xfrm>
            <a:off x="3009900" y="3175000"/>
            <a:ext cx="317500" cy="330200"/>
          </a:xfrm>
          <a:prstGeom prst="ellipse">
            <a:avLst/>
          </a:prstGeom>
          <a:noFill/>
          <a:ln w="19050">
            <a:solidFill>
              <a:schemeClr val="bg2"/>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5" name="Oval 1041"/>
          <p:cNvSpPr>
            <a:spLocks noChangeArrowheads="1"/>
          </p:cNvSpPr>
          <p:nvPr/>
        </p:nvSpPr>
        <p:spPr bwMode="auto">
          <a:xfrm>
            <a:off x="1524000" y="37465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6" name="Rectangle 1042"/>
          <p:cNvSpPr>
            <a:spLocks noChangeArrowheads="1"/>
          </p:cNvSpPr>
          <p:nvPr/>
        </p:nvSpPr>
        <p:spPr bwMode="auto">
          <a:xfrm>
            <a:off x="1549400" y="18288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7" name="Rectangle 1043"/>
          <p:cNvSpPr>
            <a:spLocks noChangeArrowheads="1"/>
          </p:cNvSpPr>
          <p:nvPr/>
        </p:nvSpPr>
        <p:spPr bwMode="auto">
          <a:xfrm>
            <a:off x="1562100" y="1397000"/>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38" name="Line 1044"/>
          <p:cNvSpPr>
            <a:spLocks noChangeShapeType="1"/>
          </p:cNvSpPr>
          <p:nvPr/>
        </p:nvSpPr>
        <p:spPr bwMode="auto">
          <a:xfrm flipH="1">
            <a:off x="1676400" y="1257300"/>
            <a:ext cx="25400" cy="4102100"/>
          </a:xfrm>
          <a:prstGeom prst="line">
            <a:avLst/>
          </a:prstGeom>
          <a:noFill/>
          <a:ln w="3175">
            <a:solidFill>
              <a:schemeClr val="folHlink"/>
            </a:solidFill>
            <a:round/>
            <a:headEnd/>
            <a:tailEnd type="triangle" w="med" len="med"/>
          </a:ln>
        </p:spPr>
        <p:txBody>
          <a:bodyPr lIns="90000" tIns="46800" rIns="90000" bIns="46800">
            <a:prstTxWarp prst="textNoShape">
              <a:avLst/>
            </a:prstTxWarp>
            <a:spAutoFit/>
          </a:bodyPr>
          <a:lstStyle/>
          <a:p>
            <a:endParaRPr lang="it-IT"/>
          </a:p>
        </p:txBody>
      </p:sp>
      <p:sp>
        <p:nvSpPr>
          <p:cNvPr id="261139" name="Line 1045"/>
          <p:cNvSpPr>
            <a:spLocks noChangeShapeType="1"/>
          </p:cNvSpPr>
          <p:nvPr/>
        </p:nvSpPr>
        <p:spPr bwMode="auto">
          <a:xfrm flipH="1" flipV="1">
            <a:off x="1854200" y="1600200"/>
            <a:ext cx="990600" cy="190500"/>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61140" name="Oval 1046"/>
          <p:cNvSpPr>
            <a:spLocks noChangeArrowheads="1"/>
          </p:cNvSpPr>
          <p:nvPr/>
        </p:nvSpPr>
        <p:spPr bwMode="auto">
          <a:xfrm>
            <a:off x="1270000" y="5245100"/>
            <a:ext cx="825500" cy="711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41" name="Text Box 1047"/>
          <p:cNvSpPr txBox="1">
            <a:spLocks noChangeArrowheads="1"/>
          </p:cNvSpPr>
          <p:nvPr/>
        </p:nvSpPr>
        <p:spPr bwMode="auto">
          <a:xfrm>
            <a:off x="1454150" y="5416550"/>
            <a:ext cx="2838450" cy="3365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a:latin typeface="Calibri" pitchFamily="-83" charset="0"/>
              </a:rPr>
              <a:t>Tesi: </a:t>
            </a:r>
            <a:r>
              <a:rPr lang="it-IT" sz="1600" b="1">
                <a:latin typeface="Calibri" pitchFamily="-83" charset="0"/>
              </a:rPr>
              <a:t>Conclusione</a:t>
            </a:r>
            <a:r>
              <a:rPr lang="it-IT" sz="1600">
                <a:latin typeface="Calibri" pitchFamily="-83" charset="0"/>
              </a:rPr>
              <a:t> ultima</a:t>
            </a:r>
          </a:p>
        </p:txBody>
      </p:sp>
      <p:sp>
        <p:nvSpPr>
          <p:cNvPr id="261142" name="Arco 1048"/>
          <p:cNvSpPr>
            <a:spLocks/>
          </p:cNvSpPr>
          <p:nvPr/>
        </p:nvSpPr>
        <p:spPr bwMode="auto">
          <a:xfrm flipH="1">
            <a:off x="1004888" y="2641600"/>
            <a:ext cx="546100" cy="1193800"/>
          </a:xfrm>
          <a:custGeom>
            <a:avLst/>
            <a:gdLst>
              <a:gd name="T0" fmla="*/ 2147483647 w 23250"/>
              <a:gd name="T1" fmla="*/ 0 h 43200"/>
              <a:gd name="T2" fmla="*/ 0 w 23250"/>
              <a:gd name="T3" fmla="*/ 2147483647 h 43200"/>
              <a:gd name="T4" fmla="*/ 2147483647 w 23250"/>
              <a:gd name="T5" fmla="*/ 2147483647 h 43200"/>
              <a:gd name="T6" fmla="*/ 0 60000 65536"/>
              <a:gd name="T7" fmla="*/ 0 60000 65536"/>
              <a:gd name="T8" fmla="*/ 0 60000 65536"/>
              <a:gd name="T9" fmla="*/ 0 w 23250"/>
              <a:gd name="T10" fmla="*/ 0 h 43200"/>
              <a:gd name="T11" fmla="*/ 23250 w 23250"/>
              <a:gd name="T12" fmla="*/ 43200 h 43200"/>
            </a:gdLst>
            <a:ahLst/>
            <a:cxnLst>
              <a:cxn ang="T6">
                <a:pos x="T0" y="T1"/>
              </a:cxn>
              <a:cxn ang="T7">
                <a:pos x="T2" y="T3"/>
              </a:cxn>
              <a:cxn ang="T8">
                <a:pos x="T4" y="T5"/>
              </a:cxn>
            </a:cxnLst>
            <a:rect l="T9" t="T10" r="T11" b="T12"/>
            <a:pathLst>
              <a:path w="23250" h="43200" fill="none" extrusionOk="0">
                <a:moveTo>
                  <a:pt x="1650" y="-1"/>
                </a:moveTo>
                <a:cubicBezTo>
                  <a:pt x="13579" y="0"/>
                  <a:pt x="23250" y="9670"/>
                  <a:pt x="23250" y="21600"/>
                </a:cubicBezTo>
                <a:cubicBezTo>
                  <a:pt x="23250" y="33529"/>
                  <a:pt x="13579" y="43200"/>
                  <a:pt x="1650" y="43200"/>
                </a:cubicBezTo>
                <a:cubicBezTo>
                  <a:pt x="1099" y="43199"/>
                  <a:pt x="549" y="43178"/>
                  <a:pt x="0" y="43136"/>
                </a:cubicBezTo>
              </a:path>
              <a:path w="23250" h="43200" stroke="0" extrusionOk="0">
                <a:moveTo>
                  <a:pt x="1650" y="-1"/>
                </a:moveTo>
                <a:cubicBezTo>
                  <a:pt x="13579" y="0"/>
                  <a:pt x="23250" y="9670"/>
                  <a:pt x="23250" y="21600"/>
                </a:cubicBezTo>
                <a:cubicBezTo>
                  <a:pt x="23250" y="33529"/>
                  <a:pt x="13579" y="43200"/>
                  <a:pt x="1650" y="43200"/>
                </a:cubicBezTo>
                <a:cubicBezTo>
                  <a:pt x="1099" y="43199"/>
                  <a:pt x="549" y="43178"/>
                  <a:pt x="0" y="43136"/>
                </a:cubicBezTo>
                <a:lnTo>
                  <a:pt x="1650" y="21600"/>
                </a:lnTo>
                <a:close/>
              </a:path>
            </a:pathLst>
          </a:custGeom>
          <a:noFill/>
          <a:ln w="19050">
            <a:solidFill>
              <a:srgbClr val="FF000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43" name="Arco 1049"/>
          <p:cNvSpPr>
            <a:spLocks/>
          </p:cNvSpPr>
          <p:nvPr/>
        </p:nvSpPr>
        <p:spPr bwMode="auto">
          <a:xfrm flipH="1">
            <a:off x="1104900" y="3200400"/>
            <a:ext cx="419100" cy="598488"/>
          </a:xfrm>
          <a:custGeom>
            <a:avLst/>
            <a:gdLst>
              <a:gd name="T0" fmla="*/ 0 w 21600"/>
              <a:gd name="T1" fmla="*/ 0 h 42402"/>
              <a:gd name="T2" fmla="*/ 2147483647 w 21600"/>
              <a:gd name="T3" fmla="*/ 2147483647 h 42402"/>
              <a:gd name="T4" fmla="*/ 0 w 21600"/>
              <a:gd name="T5" fmla="*/ 2147483647 h 42402"/>
              <a:gd name="T6" fmla="*/ 0 60000 65536"/>
              <a:gd name="T7" fmla="*/ 0 60000 65536"/>
              <a:gd name="T8" fmla="*/ 0 60000 65536"/>
              <a:gd name="T9" fmla="*/ 0 w 21600"/>
              <a:gd name="T10" fmla="*/ 0 h 42402"/>
              <a:gd name="T11" fmla="*/ 21600 w 21600"/>
              <a:gd name="T12" fmla="*/ 42402 h 42402"/>
            </a:gdLst>
            <a:ahLst/>
            <a:cxnLst>
              <a:cxn ang="T6">
                <a:pos x="T0" y="T1"/>
              </a:cxn>
              <a:cxn ang="T7">
                <a:pos x="T2" y="T3"/>
              </a:cxn>
              <a:cxn ang="T8">
                <a:pos x="T4" y="T5"/>
              </a:cxn>
            </a:cxnLst>
            <a:rect l="T9" t="T10" r="T11" b="T12"/>
            <a:pathLst>
              <a:path w="21600" h="42402" fill="none" extrusionOk="0">
                <a:moveTo>
                  <a:pt x="0" y="-1"/>
                </a:moveTo>
                <a:cubicBezTo>
                  <a:pt x="11929" y="0"/>
                  <a:pt x="21600" y="9670"/>
                  <a:pt x="21600" y="21600"/>
                </a:cubicBezTo>
                <a:cubicBezTo>
                  <a:pt x="21600" y="31288"/>
                  <a:pt x="15148" y="39792"/>
                  <a:pt x="5817" y="42401"/>
                </a:cubicBezTo>
              </a:path>
              <a:path w="21600" h="42402" stroke="0" extrusionOk="0">
                <a:moveTo>
                  <a:pt x="0" y="-1"/>
                </a:moveTo>
                <a:cubicBezTo>
                  <a:pt x="11929" y="0"/>
                  <a:pt x="21600" y="9670"/>
                  <a:pt x="21600" y="21600"/>
                </a:cubicBezTo>
                <a:cubicBezTo>
                  <a:pt x="21600" y="31288"/>
                  <a:pt x="15148" y="39792"/>
                  <a:pt x="5817" y="42401"/>
                </a:cubicBezTo>
                <a:lnTo>
                  <a:pt x="0" y="21600"/>
                </a:lnTo>
                <a:close/>
              </a:path>
            </a:pathLst>
          </a:custGeom>
          <a:noFill/>
          <a:ln w="19050">
            <a:solidFill>
              <a:srgbClr val="FF0000"/>
            </a:solidFill>
            <a:prstDash val="sysDot"/>
            <a:round/>
            <a:headEnd/>
            <a:tailEnd type="triangle" w="med" len="me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44" name="Oval 1050"/>
          <p:cNvSpPr>
            <a:spLocks noChangeArrowheads="1"/>
          </p:cNvSpPr>
          <p:nvPr/>
        </p:nvSpPr>
        <p:spPr bwMode="auto">
          <a:xfrm>
            <a:off x="1524000" y="4521200"/>
            <a:ext cx="317500" cy="330200"/>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45" name="Text Box 1051"/>
          <p:cNvSpPr txBox="1">
            <a:spLocks noChangeArrowheads="1"/>
          </p:cNvSpPr>
          <p:nvPr/>
        </p:nvSpPr>
        <p:spPr bwMode="auto">
          <a:xfrm>
            <a:off x="436563" y="1976438"/>
            <a:ext cx="765175"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Enunciati</a:t>
            </a:r>
          </a:p>
        </p:txBody>
      </p:sp>
      <p:sp>
        <p:nvSpPr>
          <p:cNvPr id="261146" name="Text Box 1052"/>
          <p:cNvSpPr txBox="1">
            <a:spLocks noChangeArrowheads="1"/>
          </p:cNvSpPr>
          <p:nvPr/>
        </p:nvSpPr>
        <p:spPr bwMode="auto">
          <a:xfrm>
            <a:off x="790575" y="3981450"/>
            <a:ext cx="795338"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Premessa</a:t>
            </a:r>
          </a:p>
        </p:txBody>
      </p:sp>
      <p:sp>
        <p:nvSpPr>
          <p:cNvPr id="261147" name="Text Box 1053"/>
          <p:cNvSpPr txBox="1">
            <a:spLocks noChangeArrowheads="1"/>
          </p:cNvSpPr>
          <p:nvPr/>
        </p:nvSpPr>
        <p:spPr bwMode="auto">
          <a:xfrm>
            <a:off x="428625" y="4502150"/>
            <a:ext cx="1322388"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Conclusione intermedia</a:t>
            </a:r>
          </a:p>
        </p:txBody>
      </p:sp>
      <p:sp>
        <p:nvSpPr>
          <p:cNvPr id="261148" name="Rectangle 1054"/>
          <p:cNvSpPr>
            <a:spLocks noChangeArrowheads="1"/>
          </p:cNvSpPr>
          <p:nvPr/>
        </p:nvSpPr>
        <p:spPr bwMode="auto">
          <a:xfrm>
            <a:off x="558800" y="2527300"/>
            <a:ext cx="977900" cy="1447800"/>
          </a:xfrm>
          <a:prstGeom prst="rect">
            <a:avLst/>
          </a:prstGeom>
          <a:solidFill>
            <a:srgbClr val="FFFF99">
              <a:alpha val="20000"/>
            </a:srgb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1149" name="Text Box 1055"/>
          <p:cNvSpPr txBox="1">
            <a:spLocks noChangeArrowheads="1"/>
          </p:cNvSpPr>
          <p:nvPr/>
        </p:nvSpPr>
        <p:spPr bwMode="auto">
          <a:xfrm rot="-5400000">
            <a:off x="68263" y="3074987"/>
            <a:ext cx="1403350"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solidFill>
                  <a:srgbClr val="FF0000"/>
                </a:solidFill>
                <a:latin typeface="Calibri" pitchFamily="-83" charset="0"/>
              </a:rPr>
              <a:t>Regole di inferenza</a:t>
            </a:r>
          </a:p>
        </p:txBody>
      </p:sp>
      <p:sp>
        <p:nvSpPr>
          <p:cNvPr id="261150" name="Line 1056"/>
          <p:cNvSpPr>
            <a:spLocks noChangeShapeType="1"/>
          </p:cNvSpPr>
          <p:nvPr/>
        </p:nvSpPr>
        <p:spPr bwMode="auto">
          <a:xfrm flipH="1" flipV="1">
            <a:off x="1838325" y="1968500"/>
            <a:ext cx="1016000" cy="203200"/>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61151" name="Text Box 1057"/>
          <p:cNvSpPr txBox="1">
            <a:spLocks noChangeArrowheads="1"/>
          </p:cNvSpPr>
          <p:nvPr/>
        </p:nvSpPr>
        <p:spPr bwMode="auto">
          <a:xfrm>
            <a:off x="1576388" y="3841750"/>
            <a:ext cx="1671637"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Conclusione intermedia</a:t>
            </a:r>
          </a:p>
        </p:txBody>
      </p:sp>
      <p:sp>
        <p:nvSpPr>
          <p:cNvPr id="261152" name="Arco 1058"/>
          <p:cNvSpPr>
            <a:spLocks/>
          </p:cNvSpPr>
          <p:nvPr/>
        </p:nvSpPr>
        <p:spPr bwMode="auto">
          <a:xfrm>
            <a:off x="1641475" y="4043363"/>
            <a:ext cx="641350" cy="1201737"/>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FF000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
        <p:nvSpPr>
          <p:cNvPr id="261153" name="Text Box 1059"/>
          <p:cNvSpPr txBox="1">
            <a:spLocks noChangeArrowheads="1"/>
          </p:cNvSpPr>
          <p:nvPr/>
        </p:nvSpPr>
        <p:spPr bwMode="auto">
          <a:xfrm>
            <a:off x="371475" y="5468938"/>
            <a:ext cx="938213" cy="2444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000">
                <a:latin typeface="Calibri" pitchFamily="-83" charset="0"/>
              </a:rPr>
              <a:t>Enunciato S</a:t>
            </a:r>
          </a:p>
        </p:txBody>
      </p:sp>
      <p:sp>
        <p:nvSpPr>
          <p:cNvPr id="261154" name="Text Box 1060"/>
          <p:cNvSpPr txBox="1">
            <a:spLocks noChangeArrowheads="1"/>
          </p:cNvSpPr>
          <p:nvPr/>
        </p:nvSpPr>
        <p:spPr bwMode="auto">
          <a:xfrm>
            <a:off x="2528888" y="981075"/>
            <a:ext cx="1833562" cy="3365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b="1">
                <a:latin typeface="Calibri" pitchFamily="-83" charset="0"/>
              </a:rPr>
              <a:t>Dimostrazione</a:t>
            </a:r>
          </a:p>
        </p:txBody>
      </p:sp>
      <p:sp>
        <p:nvSpPr>
          <p:cNvPr id="261155" name="Text Box 1061"/>
          <p:cNvSpPr txBox="1">
            <a:spLocks noChangeArrowheads="1"/>
          </p:cNvSpPr>
          <p:nvPr/>
        </p:nvSpPr>
        <p:spPr bwMode="auto">
          <a:xfrm>
            <a:off x="1160463" y="942975"/>
            <a:ext cx="1292225" cy="3365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600" b="1">
                <a:latin typeface="Calibri" pitchFamily="-83" charset="0"/>
              </a:rPr>
              <a:t>Premesse</a:t>
            </a:r>
          </a:p>
        </p:txBody>
      </p:sp>
      <p:sp>
        <p:nvSpPr>
          <p:cNvPr id="261156" name="Line 1062"/>
          <p:cNvSpPr>
            <a:spLocks noChangeShapeType="1"/>
          </p:cNvSpPr>
          <p:nvPr/>
        </p:nvSpPr>
        <p:spPr bwMode="auto">
          <a:xfrm>
            <a:off x="2505075" y="2505075"/>
            <a:ext cx="1947863" cy="1258888"/>
          </a:xfrm>
          <a:prstGeom prst="line">
            <a:avLst/>
          </a:prstGeom>
          <a:noFill/>
          <a:ln w="19050">
            <a:solidFill>
              <a:srgbClr val="FF0000"/>
            </a:solidFill>
            <a:prstDash val="sysDot"/>
            <a:round/>
            <a:headEnd/>
            <a:tailEnd/>
          </a:ln>
        </p:spPr>
        <p:txBody>
          <a:bodyPr wrap="none" lIns="90000" tIns="46800" rIns="90000" bIns="46800">
            <a:prstTxWarp prst="textNoShape">
              <a:avLst/>
            </a:prstTxWarp>
            <a:spAutoFit/>
          </a:bodyPr>
          <a:lstStyle/>
          <a:p>
            <a:endParaRPr lang="it-IT"/>
          </a:p>
        </p:txBody>
      </p:sp>
      <p:sp>
        <p:nvSpPr>
          <p:cNvPr id="261157" name="Line 1063"/>
          <p:cNvSpPr>
            <a:spLocks noChangeShapeType="1"/>
          </p:cNvSpPr>
          <p:nvPr/>
        </p:nvSpPr>
        <p:spPr bwMode="auto">
          <a:xfrm flipV="1">
            <a:off x="2522538" y="2549525"/>
            <a:ext cx="1987550" cy="1204913"/>
          </a:xfrm>
          <a:prstGeom prst="line">
            <a:avLst/>
          </a:prstGeom>
          <a:noFill/>
          <a:ln w="19050">
            <a:solidFill>
              <a:srgbClr val="FF0000"/>
            </a:solidFill>
            <a:prstDash val="sysDot"/>
            <a:round/>
            <a:headEnd/>
            <a:tailEnd/>
          </a:ln>
        </p:spPr>
        <p:txBody>
          <a:bodyPr lIns="90000" tIns="46800" rIns="90000" bIns="46800">
            <a:prstTxWarp prst="textNoShape">
              <a:avLst/>
            </a:prstTxWarp>
            <a:spAutoFit/>
          </a:bodyPr>
          <a:lstStyle/>
          <a:p>
            <a:endParaRPr lang="it-IT"/>
          </a:p>
        </p:txBody>
      </p:sp>
      <p:sp>
        <p:nvSpPr>
          <p:cNvPr id="261158" name="Rectangle 1064"/>
          <p:cNvSpPr>
            <a:spLocks noChangeArrowheads="1"/>
          </p:cNvSpPr>
          <p:nvPr/>
        </p:nvSpPr>
        <p:spPr bwMode="auto">
          <a:xfrm>
            <a:off x="1565275" y="2538413"/>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59" name="Rectangle 1065"/>
          <p:cNvSpPr>
            <a:spLocks noChangeArrowheads="1"/>
          </p:cNvSpPr>
          <p:nvPr/>
        </p:nvSpPr>
        <p:spPr bwMode="auto">
          <a:xfrm>
            <a:off x="1593850" y="3030538"/>
            <a:ext cx="279400" cy="279400"/>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1160" name="Line 1066"/>
          <p:cNvSpPr>
            <a:spLocks noChangeShapeType="1"/>
          </p:cNvSpPr>
          <p:nvPr/>
        </p:nvSpPr>
        <p:spPr bwMode="auto">
          <a:xfrm flipH="1">
            <a:off x="1870075" y="2247900"/>
            <a:ext cx="903288" cy="358775"/>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61161" name="Line 1067"/>
          <p:cNvSpPr>
            <a:spLocks noChangeShapeType="1"/>
          </p:cNvSpPr>
          <p:nvPr/>
        </p:nvSpPr>
        <p:spPr bwMode="auto">
          <a:xfrm flipH="1">
            <a:off x="1939925" y="2260600"/>
            <a:ext cx="1579563" cy="879475"/>
          </a:xfrm>
          <a:prstGeom prst="line">
            <a:avLst/>
          </a:prstGeom>
          <a:noFill/>
          <a:ln w="19050">
            <a:solidFill>
              <a:schemeClr val="tx1"/>
            </a:solidFill>
            <a:prstDash val="sysDot"/>
            <a:round/>
            <a:headEnd/>
            <a:tailEnd type="triangle" w="med" len="med"/>
          </a:ln>
        </p:spPr>
        <p:txBody>
          <a:bodyPr lIns="90000" tIns="46800" rIns="90000" bIns="46800">
            <a:prstTxWarp prst="textNoShape">
              <a:avLst/>
            </a:prstTxWarp>
            <a:spAutoFit/>
          </a:bodyPr>
          <a:lstStyle/>
          <a:p>
            <a:endParaRPr lang="it-IT"/>
          </a:p>
        </p:txBody>
      </p:sp>
      <p:sp>
        <p:nvSpPr>
          <p:cNvPr id="261162" name="Arco 1068"/>
          <p:cNvSpPr>
            <a:spLocks/>
          </p:cNvSpPr>
          <p:nvPr/>
        </p:nvSpPr>
        <p:spPr bwMode="auto">
          <a:xfrm>
            <a:off x="1717675" y="4638675"/>
            <a:ext cx="276225" cy="596900"/>
          </a:xfrm>
          <a:custGeom>
            <a:avLst/>
            <a:gdLst>
              <a:gd name="T0" fmla="*/ 0 w 21600"/>
              <a:gd name="T1" fmla="*/ 0 h 42887"/>
              <a:gd name="T2" fmla="*/ 2147483647 w 21600"/>
              <a:gd name="T3" fmla="*/ 2147483647 h 42887"/>
              <a:gd name="T4" fmla="*/ 0 w 21600"/>
              <a:gd name="T5" fmla="*/ 2147483647 h 42887"/>
              <a:gd name="T6" fmla="*/ 0 60000 65536"/>
              <a:gd name="T7" fmla="*/ 0 60000 65536"/>
              <a:gd name="T8" fmla="*/ 0 60000 65536"/>
              <a:gd name="T9" fmla="*/ 0 w 21600"/>
              <a:gd name="T10" fmla="*/ 0 h 42887"/>
              <a:gd name="T11" fmla="*/ 21600 w 21600"/>
              <a:gd name="T12" fmla="*/ 42887 h 42887"/>
            </a:gdLst>
            <a:ahLst/>
            <a:cxnLst>
              <a:cxn ang="T6">
                <a:pos x="T0" y="T1"/>
              </a:cxn>
              <a:cxn ang="T7">
                <a:pos x="T2" y="T3"/>
              </a:cxn>
              <a:cxn ang="T8">
                <a:pos x="T4" y="T5"/>
              </a:cxn>
            </a:cxnLst>
            <a:rect l="T9" t="T10" r="T11" b="T12"/>
            <a:pathLst>
              <a:path w="21600" h="42887" fill="none" extrusionOk="0">
                <a:moveTo>
                  <a:pt x="0" y="-1"/>
                </a:moveTo>
                <a:cubicBezTo>
                  <a:pt x="11929" y="0"/>
                  <a:pt x="21600" y="9670"/>
                  <a:pt x="21600" y="21600"/>
                </a:cubicBezTo>
                <a:cubicBezTo>
                  <a:pt x="21600" y="32115"/>
                  <a:pt x="14027" y="41102"/>
                  <a:pt x="3664" y="42886"/>
                </a:cubicBezTo>
              </a:path>
              <a:path w="21600" h="42887" stroke="0" extrusionOk="0">
                <a:moveTo>
                  <a:pt x="0" y="-1"/>
                </a:moveTo>
                <a:cubicBezTo>
                  <a:pt x="11929" y="0"/>
                  <a:pt x="21600" y="9670"/>
                  <a:pt x="21600" y="21600"/>
                </a:cubicBezTo>
                <a:cubicBezTo>
                  <a:pt x="21600" y="32115"/>
                  <a:pt x="14027" y="41102"/>
                  <a:pt x="3664" y="42886"/>
                </a:cubicBezTo>
                <a:lnTo>
                  <a:pt x="0" y="21600"/>
                </a:lnTo>
                <a:close/>
              </a:path>
            </a:pathLst>
          </a:custGeom>
          <a:noFill/>
          <a:ln w="19050">
            <a:solidFill>
              <a:srgbClr val="FF0000"/>
            </a:solidFill>
            <a:prstDash val="sysDot"/>
            <a:round/>
            <a:headEnd/>
            <a:tailEnd type="triangle" w="med" len="med"/>
          </a:ln>
        </p:spPr>
        <p:txBody>
          <a:bodyPr lIns="90000" tIns="46800" rIns="90000" bIns="46800" anchor="ctr">
            <a:prstTxWarp prst="textNoShape">
              <a:avLst/>
            </a:prstTxWarp>
          </a:bodyPr>
          <a:lstStyle/>
          <a:p>
            <a:endParaRPr lang="it-IT">
              <a:latin typeface="Calibri" pitchFamily="-83"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026"/>
          <p:cNvSpPr>
            <a:spLocks noChangeArrowheads="1"/>
          </p:cNvSpPr>
          <p:nvPr/>
        </p:nvSpPr>
        <p:spPr bwMode="auto">
          <a:xfrm>
            <a:off x="331788" y="1231900"/>
            <a:ext cx="8467725" cy="4784725"/>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2147" name="Oval 1027"/>
          <p:cNvSpPr>
            <a:spLocks noChangeArrowheads="1"/>
          </p:cNvSpPr>
          <p:nvPr/>
        </p:nvSpPr>
        <p:spPr bwMode="auto">
          <a:xfrm rot="1070903">
            <a:off x="492125" y="2924175"/>
            <a:ext cx="4105275" cy="3040063"/>
          </a:xfrm>
          <a:prstGeom prst="ellipse">
            <a:avLst/>
          </a:prstGeom>
          <a:solidFill>
            <a:srgbClr val="FFFF99">
              <a:alpha val="50195"/>
            </a:srgbClr>
          </a:solid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2420" name="Rectangle 1028"/>
          <p:cNvSpPr>
            <a:spLocks noChangeArrowheads="1"/>
          </p:cNvSpPr>
          <p:nvPr/>
        </p:nvSpPr>
        <p:spPr bwMode="auto">
          <a:xfrm>
            <a:off x="500063" y="38100"/>
            <a:ext cx="746125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Abduzione</a:t>
            </a:r>
          </a:p>
        </p:txBody>
      </p:sp>
      <p:sp>
        <p:nvSpPr>
          <p:cNvPr id="262149" name="Rectangle 1029"/>
          <p:cNvSpPr>
            <a:spLocks noChangeArrowheads="1"/>
          </p:cNvSpPr>
          <p:nvPr/>
        </p:nvSpPr>
        <p:spPr bwMode="auto">
          <a:xfrm>
            <a:off x="423863" y="1241425"/>
            <a:ext cx="8375650" cy="2225675"/>
          </a:xfrm>
          <a:prstGeom prst="rect">
            <a:avLst/>
          </a:prstGeom>
          <a:noFill/>
          <a:ln w="9525">
            <a:noFill/>
            <a:miter lim="800000"/>
            <a:headEnd/>
            <a:tailEnd/>
          </a:ln>
        </p:spPr>
        <p:txBody>
          <a:bodyPr>
            <a:prstTxWarp prst="textNoShape">
              <a:avLst/>
            </a:prstTxWarp>
            <a:spAutoFit/>
          </a:bodyPr>
          <a:lstStyle/>
          <a:p>
            <a:pPr eaLnBrk="0" hangingPunct="0"/>
            <a:r>
              <a:rPr lang="it-IT" sz="2000">
                <a:latin typeface="Calibri" pitchFamily="-83" charset="0"/>
              </a:rPr>
              <a:t>E’ il processo che, dato un certo dominio, mira alla generazione di spiegazioni di un insieme di eventi a partire da una data teoria, o legge, o ipotesi esplicativa, relativa a quel dominio. </a:t>
            </a:r>
          </a:p>
          <a:p>
            <a:pPr eaLnBrk="0" hangingPunct="0"/>
            <a:endParaRPr lang="it-IT" sz="2000">
              <a:latin typeface="Calibri" pitchFamily="-83" charset="0"/>
            </a:endParaRPr>
          </a:p>
          <a:p>
            <a:pPr eaLnBrk="0" hangingPunct="0"/>
            <a:r>
              <a:rPr lang="it-IT" sz="2000">
                <a:latin typeface="Calibri" pitchFamily="-83" charset="0"/>
              </a:rPr>
              <a:t>Esempio:</a:t>
            </a:r>
          </a:p>
          <a:p>
            <a:pPr eaLnBrk="0" hangingPunct="0"/>
            <a:endParaRPr lang="it-IT" sz="2000">
              <a:latin typeface="Calibri" pitchFamily="-83" charset="0"/>
            </a:endParaRPr>
          </a:p>
          <a:p>
            <a:pPr eaLnBrk="0" hangingPunct="0"/>
            <a:endParaRPr lang="it-IT" sz="2000">
              <a:latin typeface="Calibri" pitchFamily="-83" charset="0"/>
            </a:endParaRPr>
          </a:p>
        </p:txBody>
      </p:sp>
      <p:sp>
        <p:nvSpPr>
          <p:cNvPr id="262150" name="Rectangle 1030"/>
          <p:cNvSpPr>
            <a:spLocks noChangeArrowheads="1"/>
          </p:cNvSpPr>
          <p:nvPr/>
        </p:nvSpPr>
        <p:spPr bwMode="auto">
          <a:xfrm>
            <a:off x="1725613" y="3105150"/>
            <a:ext cx="1765300" cy="641350"/>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3600">
                <a:solidFill>
                  <a:schemeClr val="accent2"/>
                </a:solidFill>
                <a:latin typeface="Calibri" pitchFamily="-83" charset="0"/>
              </a:rPr>
              <a:t>A </a:t>
            </a:r>
            <a:r>
              <a:rPr lang="it-IT" sz="3600">
                <a:solidFill>
                  <a:schemeClr val="accent2"/>
                </a:solidFill>
                <a:latin typeface="Calibri" pitchFamily="-83" charset="0"/>
                <a:sym typeface="Wingdings" pitchFamily="-83" charset="2"/>
              </a:rPr>
              <a:t> B</a:t>
            </a:r>
            <a:endParaRPr lang="it-IT" sz="3600">
              <a:solidFill>
                <a:schemeClr val="accent2"/>
              </a:solidFill>
              <a:latin typeface="Calibri" pitchFamily="-83" charset="0"/>
            </a:endParaRPr>
          </a:p>
        </p:txBody>
      </p:sp>
      <p:sp>
        <p:nvSpPr>
          <p:cNvPr id="262151" name="Rectangle 1033"/>
          <p:cNvSpPr>
            <a:spLocks noChangeArrowheads="1"/>
          </p:cNvSpPr>
          <p:nvPr/>
        </p:nvSpPr>
        <p:spPr bwMode="auto">
          <a:xfrm>
            <a:off x="1463675" y="3013075"/>
            <a:ext cx="2106613" cy="741363"/>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2152" name="Rectangle 1034"/>
          <p:cNvSpPr>
            <a:spLocks noChangeArrowheads="1"/>
          </p:cNvSpPr>
          <p:nvPr/>
        </p:nvSpPr>
        <p:spPr bwMode="auto">
          <a:xfrm>
            <a:off x="1924050" y="4051300"/>
            <a:ext cx="493713" cy="6413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3600">
                <a:latin typeface="Calibri" pitchFamily="-83" charset="0"/>
                <a:sym typeface="Wingdings" pitchFamily="-83" charset="2"/>
              </a:rPr>
              <a:t>B</a:t>
            </a:r>
          </a:p>
        </p:txBody>
      </p:sp>
      <p:sp>
        <p:nvSpPr>
          <p:cNvPr id="262153" name="Rectangle 1035"/>
          <p:cNvSpPr>
            <a:spLocks noChangeArrowheads="1"/>
          </p:cNvSpPr>
          <p:nvPr/>
        </p:nvSpPr>
        <p:spPr bwMode="auto">
          <a:xfrm>
            <a:off x="2189163" y="4914900"/>
            <a:ext cx="1871662" cy="579438"/>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3200">
                <a:latin typeface="Calibri" pitchFamily="-83" charset="0"/>
                <a:sym typeface="Wingdings" pitchFamily="-83" charset="2"/>
              </a:rPr>
              <a:t>  ? A ?</a:t>
            </a:r>
          </a:p>
        </p:txBody>
      </p:sp>
      <p:sp>
        <p:nvSpPr>
          <p:cNvPr id="262154" name="Rectangle 1036"/>
          <p:cNvSpPr>
            <a:spLocks noChangeArrowheads="1"/>
          </p:cNvSpPr>
          <p:nvPr/>
        </p:nvSpPr>
        <p:spPr bwMode="auto">
          <a:xfrm>
            <a:off x="1119188" y="4083050"/>
            <a:ext cx="1616075" cy="688975"/>
          </a:xfrm>
          <a:prstGeom prst="rect">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2155" name="Rectangle 1037"/>
          <p:cNvSpPr>
            <a:spLocks noChangeArrowheads="1"/>
          </p:cNvSpPr>
          <p:nvPr/>
        </p:nvSpPr>
        <p:spPr bwMode="auto">
          <a:xfrm>
            <a:off x="2457450" y="4830763"/>
            <a:ext cx="1670050" cy="742950"/>
          </a:xfrm>
          <a:prstGeom prst="rect">
            <a:avLst/>
          </a:prstGeom>
          <a:noFill/>
          <a:ln w="19050">
            <a:solidFill>
              <a:srgbClr val="FF0000"/>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2156" name="Text Box 1038"/>
          <p:cNvSpPr txBox="1">
            <a:spLocks noChangeArrowheads="1"/>
          </p:cNvSpPr>
          <p:nvPr/>
        </p:nvSpPr>
        <p:spPr bwMode="auto">
          <a:xfrm>
            <a:off x="920750" y="4957763"/>
            <a:ext cx="1482725" cy="366712"/>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a:latin typeface="Calibri" pitchFamily="-83" charset="0"/>
              </a:rPr>
              <a:t>È plausibile</a:t>
            </a:r>
          </a:p>
        </p:txBody>
      </p:sp>
      <p:sp>
        <p:nvSpPr>
          <p:cNvPr id="262157" name="Text Box 1039"/>
          <p:cNvSpPr txBox="1">
            <a:spLocks noChangeArrowheads="1"/>
          </p:cNvSpPr>
          <p:nvPr/>
        </p:nvSpPr>
        <p:spPr bwMode="auto">
          <a:xfrm>
            <a:off x="4924425" y="3105150"/>
            <a:ext cx="3643313" cy="7016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2000">
                <a:solidFill>
                  <a:schemeClr val="accent2"/>
                </a:solidFill>
                <a:latin typeface="Calibri" pitchFamily="-83" charset="0"/>
              </a:rPr>
              <a:t>Se la batteria è scarica </a:t>
            </a:r>
            <a:r>
              <a:rPr lang="it-IT" sz="2000" b="1">
                <a:solidFill>
                  <a:schemeClr val="accent2"/>
                </a:solidFill>
                <a:latin typeface="Calibri" pitchFamily="-83" charset="0"/>
                <a:sym typeface="Wingdings" pitchFamily="-83" charset="2"/>
              </a:rPr>
              <a:t></a:t>
            </a:r>
            <a:r>
              <a:rPr lang="it-IT" sz="2000">
                <a:solidFill>
                  <a:schemeClr val="accent2"/>
                </a:solidFill>
                <a:latin typeface="Calibri" pitchFamily="-83" charset="0"/>
                <a:sym typeface="Wingdings" pitchFamily="-83" charset="2"/>
              </a:rPr>
              <a:t> la</a:t>
            </a:r>
            <a:r>
              <a:rPr lang="it-IT" sz="2000">
                <a:solidFill>
                  <a:schemeClr val="accent2"/>
                </a:solidFill>
                <a:latin typeface="Calibri" pitchFamily="-83" charset="0"/>
              </a:rPr>
              <a:t> macchina non parte</a:t>
            </a:r>
          </a:p>
        </p:txBody>
      </p:sp>
      <p:sp>
        <p:nvSpPr>
          <p:cNvPr id="262158" name="Rectangle 1040"/>
          <p:cNvSpPr>
            <a:spLocks noChangeArrowheads="1"/>
          </p:cNvSpPr>
          <p:nvPr/>
        </p:nvSpPr>
        <p:spPr bwMode="auto">
          <a:xfrm>
            <a:off x="5146675" y="4090988"/>
            <a:ext cx="3324225" cy="688975"/>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2159" name="Rectangle 1041"/>
          <p:cNvSpPr>
            <a:spLocks noChangeArrowheads="1"/>
          </p:cNvSpPr>
          <p:nvPr/>
        </p:nvSpPr>
        <p:spPr bwMode="auto">
          <a:xfrm>
            <a:off x="5138738" y="4851400"/>
            <a:ext cx="3309937" cy="688975"/>
          </a:xfrm>
          <a:prstGeom prst="rect">
            <a:avLst/>
          </a:prstGeom>
          <a:noFill/>
          <a:ln w="19050">
            <a:solidFill>
              <a:srgbClr val="FF0000"/>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2160" name="Rectangle 1042"/>
          <p:cNvSpPr>
            <a:spLocks noChangeArrowheads="1"/>
          </p:cNvSpPr>
          <p:nvPr/>
        </p:nvSpPr>
        <p:spPr bwMode="auto">
          <a:xfrm>
            <a:off x="4889500" y="3043238"/>
            <a:ext cx="3592513" cy="79375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2161" name="Text Box 1043"/>
          <p:cNvSpPr txBox="1">
            <a:spLocks noChangeArrowheads="1"/>
          </p:cNvSpPr>
          <p:nvPr/>
        </p:nvSpPr>
        <p:spPr bwMode="auto">
          <a:xfrm>
            <a:off x="4286250" y="2463800"/>
            <a:ext cx="4405313" cy="3048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400" b="1">
                <a:solidFill>
                  <a:schemeClr val="accent2"/>
                </a:solidFill>
                <a:latin typeface="Calibri" pitchFamily="-83" charset="0"/>
              </a:rPr>
              <a:t>Premessa (causa) </a:t>
            </a:r>
            <a:r>
              <a:rPr lang="it-IT" sz="1400" b="1">
                <a:solidFill>
                  <a:schemeClr val="accent2"/>
                </a:solidFill>
                <a:latin typeface="Calibri" pitchFamily="-83" charset="0"/>
                <a:sym typeface="Wingdings" pitchFamily="-83" charset="2"/>
              </a:rPr>
              <a:t> Conclusione (effetto)</a:t>
            </a:r>
            <a:endParaRPr lang="it-IT" sz="1400" b="1">
              <a:solidFill>
                <a:schemeClr val="accent2"/>
              </a:solidFill>
              <a:latin typeface="Calibri" pitchFamily="-83" charset="0"/>
            </a:endParaRPr>
          </a:p>
        </p:txBody>
      </p:sp>
      <p:sp>
        <p:nvSpPr>
          <p:cNvPr id="262162" name="Text Box 1044"/>
          <p:cNvSpPr txBox="1">
            <a:spLocks noChangeArrowheads="1"/>
          </p:cNvSpPr>
          <p:nvPr/>
        </p:nvSpPr>
        <p:spPr bwMode="auto">
          <a:xfrm>
            <a:off x="4195763" y="5734050"/>
            <a:ext cx="4684712" cy="3048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400" b="1">
                <a:solidFill>
                  <a:srgbClr val="FF0000"/>
                </a:solidFill>
                <a:latin typeface="Calibri" pitchFamily="-83" charset="0"/>
              </a:rPr>
              <a:t>Conclusione (causa) </a:t>
            </a:r>
            <a:r>
              <a:rPr lang="it-IT" sz="1400" b="1">
                <a:solidFill>
                  <a:srgbClr val="FF0000"/>
                </a:solidFill>
                <a:latin typeface="Calibri" pitchFamily="-83" charset="0"/>
                <a:sym typeface="Wingdings" pitchFamily="-83" charset="2"/>
              </a:rPr>
              <a:t> ? Premessa? (effetto)</a:t>
            </a:r>
            <a:endParaRPr lang="it-IT" sz="1400" b="1">
              <a:solidFill>
                <a:srgbClr val="FF0000"/>
              </a:solidFill>
              <a:latin typeface="Calibri" pitchFamily="-83" charset="0"/>
            </a:endParaRPr>
          </a:p>
        </p:txBody>
      </p:sp>
      <p:sp>
        <p:nvSpPr>
          <p:cNvPr id="262163" name="Rectangle 1045"/>
          <p:cNvSpPr>
            <a:spLocks noChangeArrowheads="1"/>
          </p:cNvSpPr>
          <p:nvPr/>
        </p:nvSpPr>
        <p:spPr bwMode="auto">
          <a:xfrm>
            <a:off x="5195888" y="3876675"/>
            <a:ext cx="3216275" cy="1920875"/>
          </a:xfrm>
          <a:prstGeom prst="rect">
            <a:avLst/>
          </a:prstGeom>
          <a:noFill/>
          <a:ln w="19050">
            <a:noFill/>
            <a:prstDash val="sysDot"/>
            <a:miter lim="800000"/>
            <a:headEnd/>
            <a:tailEnd/>
          </a:ln>
        </p:spPr>
        <p:txBody>
          <a:bodyPr lIns="90000" tIns="46800" rIns="90000" bIns="46800">
            <a:prstTxWarp prst="textNoShape">
              <a:avLst/>
            </a:prstTxWarp>
            <a:spAutoFit/>
          </a:bodyPr>
          <a:lstStyle/>
          <a:p>
            <a:endParaRPr lang="it-IT" sz="2000">
              <a:solidFill>
                <a:schemeClr val="accent2"/>
              </a:solidFill>
              <a:latin typeface="Calibri" pitchFamily="-83" charset="0"/>
            </a:endParaRPr>
          </a:p>
          <a:p>
            <a:r>
              <a:rPr lang="it-IT" sz="2000">
                <a:latin typeface="Calibri" pitchFamily="-83" charset="0"/>
              </a:rPr>
              <a:t>La macchina non parte</a:t>
            </a:r>
          </a:p>
          <a:p>
            <a:endParaRPr lang="it-IT" sz="2000">
              <a:latin typeface="Calibri" pitchFamily="-83" charset="0"/>
            </a:endParaRPr>
          </a:p>
          <a:p>
            <a:endParaRPr lang="it-IT" sz="2000">
              <a:latin typeface="Calibri" pitchFamily="-83" charset="0"/>
            </a:endParaRPr>
          </a:p>
          <a:p>
            <a:r>
              <a:rPr lang="it-IT" sz="2000">
                <a:latin typeface="Calibri" pitchFamily="-83" charset="0"/>
              </a:rPr>
              <a:t>? La batteria è scarica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ChangeArrowheads="1"/>
          </p:cNvSpPr>
          <p:nvPr/>
        </p:nvSpPr>
        <p:spPr bwMode="auto">
          <a:xfrm>
            <a:off x="342900" y="982663"/>
            <a:ext cx="8467725" cy="494665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1853443" name="Rectangle 1027"/>
          <p:cNvSpPr>
            <a:spLocks noChangeArrowheads="1"/>
          </p:cNvSpPr>
          <p:nvPr/>
        </p:nvSpPr>
        <p:spPr bwMode="auto">
          <a:xfrm>
            <a:off x="500063" y="38100"/>
            <a:ext cx="746125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Abduzione</a:t>
            </a:r>
          </a:p>
        </p:txBody>
      </p:sp>
      <p:sp>
        <p:nvSpPr>
          <p:cNvPr id="263172" name="Rectangle 1028"/>
          <p:cNvSpPr>
            <a:spLocks noChangeArrowheads="1"/>
          </p:cNvSpPr>
          <p:nvPr/>
        </p:nvSpPr>
        <p:spPr bwMode="auto">
          <a:xfrm>
            <a:off x="396875" y="1311275"/>
            <a:ext cx="8337550" cy="1016000"/>
          </a:xfrm>
          <a:prstGeom prst="rect">
            <a:avLst/>
          </a:prstGeom>
          <a:noFill/>
          <a:ln w="9525">
            <a:noFill/>
            <a:miter lim="800000"/>
            <a:headEnd/>
            <a:tailEnd/>
          </a:ln>
        </p:spPr>
        <p:txBody>
          <a:bodyPr>
            <a:prstTxWarp prst="textNoShape">
              <a:avLst/>
            </a:prstTxWarp>
            <a:spAutoFit/>
          </a:bodyPr>
          <a:lstStyle/>
          <a:p>
            <a:pPr eaLnBrk="0" hangingPunct="0"/>
            <a:endParaRPr lang="it-IT" sz="2000">
              <a:latin typeface="Calibri" pitchFamily="-83" charset="0"/>
            </a:endParaRPr>
          </a:p>
          <a:p>
            <a:pPr eaLnBrk="0" hangingPunct="0"/>
            <a:r>
              <a:rPr lang="it-IT" sz="2000">
                <a:latin typeface="Calibri" pitchFamily="-83" charset="0"/>
              </a:rPr>
              <a:t>Ecco un esempio di abduzione rispetto a una spiegazione:</a:t>
            </a:r>
          </a:p>
          <a:p>
            <a:pPr eaLnBrk="0" hangingPunct="0"/>
            <a:endParaRPr lang="it-IT" sz="2000">
              <a:latin typeface="Calibri" pitchFamily="-83" charset="0"/>
            </a:endParaRPr>
          </a:p>
        </p:txBody>
      </p:sp>
      <p:sp>
        <p:nvSpPr>
          <p:cNvPr id="263173" name="Line 1031"/>
          <p:cNvSpPr>
            <a:spLocks noChangeShapeType="1"/>
          </p:cNvSpPr>
          <p:nvPr/>
        </p:nvSpPr>
        <p:spPr bwMode="auto">
          <a:xfrm>
            <a:off x="5446713" y="4764088"/>
            <a:ext cx="1655762"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48" name="Rectangle 1032"/>
          <p:cNvSpPr>
            <a:spLocks noChangeArrowheads="1"/>
          </p:cNvSpPr>
          <p:nvPr/>
        </p:nvSpPr>
        <p:spPr bwMode="auto">
          <a:xfrm>
            <a:off x="5373688" y="4413250"/>
            <a:ext cx="2735262"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1853449" name="AutoShape 1033"/>
          <p:cNvSpPr>
            <a:spLocks noChangeArrowheads="1"/>
          </p:cNvSpPr>
          <p:nvPr/>
        </p:nvSpPr>
        <p:spPr bwMode="auto">
          <a:xfrm>
            <a:off x="4284663" y="4387850"/>
            <a:ext cx="1008062" cy="647700"/>
          </a:xfrm>
          <a:prstGeom prst="upArrow">
            <a:avLst>
              <a:gd name="adj1" fmla="val 53074"/>
              <a:gd name="adj2" fmla="val 41667"/>
            </a:avLst>
          </a:prstGeom>
          <a:gradFill rotWithShape="1">
            <a:gsLst>
              <a:gs pos="0">
                <a:srgbClr val="FF0000">
                  <a:gamma/>
                  <a:shade val="46275"/>
                  <a:invGamma/>
                </a:srgbClr>
              </a:gs>
              <a:gs pos="100000">
                <a:srgbClr val="FF0000"/>
              </a:gs>
            </a:gsLst>
            <a:lin ang="5400000" scaled="1"/>
          </a:gradFill>
          <a:ln w="9525" cap="rnd">
            <a:solidFill>
              <a:schemeClr val="tx1"/>
            </a:solidFill>
            <a:prstDash val="sysDot"/>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63176" name="AutoShape 1034"/>
          <p:cNvSpPr>
            <a:spLocks noChangeArrowheads="1"/>
          </p:cNvSpPr>
          <p:nvPr/>
        </p:nvSpPr>
        <p:spPr bwMode="auto">
          <a:xfrm flipV="1">
            <a:off x="438150" y="4394200"/>
            <a:ext cx="914400" cy="688975"/>
          </a:xfrm>
          <a:prstGeom prst="upArrow">
            <a:avLst>
              <a:gd name="adj1" fmla="val 53074"/>
              <a:gd name="adj2" fmla="val 41667"/>
            </a:avLst>
          </a:prstGeom>
          <a:solidFill>
            <a:srgbClr val="0000CC">
              <a:alpha val="5098"/>
            </a:srgb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63177" name="Line 1035"/>
          <p:cNvSpPr>
            <a:spLocks noChangeShapeType="1"/>
          </p:cNvSpPr>
          <p:nvPr/>
        </p:nvSpPr>
        <p:spPr bwMode="auto">
          <a:xfrm flipV="1">
            <a:off x="6500813" y="4484688"/>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3178" name="Text Box 1036"/>
          <p:cNvSpPr txBox="1">
            <a:spLocks noChangeArrowheads="1"/>
          </p:cNvSpPr>
          <p:nvPr/>
        </p:nvSpPr>
        <p:spPr bwMode="auto">
          <a:xfrm>
            <a:off x="6953250" y="4957763"/>
            <a:ext cx="1501775"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  Batteria è scarica ??</a:t>
            </a:r>
          </a:p>
        </p:txBody>
      </p:sp>
      <p:sp>
        <p:nvSpPr>
          <p:cNvPr id="263179" name="Text Box 1037"/>
          <p:cNvSpPr txBox="1">
            <a:spLocks noChangeArrowheads="1"/>
          </p:cNvSpPr>
          <p:nvPr/>
        </p:nvSpPr>
        <p:spPr bwMode="auto">
          <a:xfrm>
            <a:off x="6867525" y="4214813"/>
            <a:ext cx="1727200"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La Macchina non va</a:t>
            </a:r>
          </a:p>
        </p:txBody>
      </p:sp>
      <p:sp>
        <p:nvSpPr>
          <p:cNvPr id="263180" name="Line 1038"/>
          <p:cNvSpPr>
            <a:spLocks noChangeShapeType="1"/>
          </p:cNvSpPr>
          <p:nvPr/>
        </p:nvSpPr>
        <p:spPr bwMode="auto">
          <a:xfrm>
            <a:off x="6526213" y="5043488"/>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3181" name="Line 1039"/>
          <p:cNvSpPr>
            <a:spLocks noChangeShapeType="1"/>
          </p:cNvSpPr>
          <p:nvPr/>
        </p:nvSpPr>
        <p:spPr bwMode="auto">
          <a:xfrm>
            <a:off x="1339850" y="4716463"/>
            <a:ext cx="1655763"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56" name="Rectangle 1040"/>
          <p:cNvSpPr>
            <a:spLocks noChangeArrowheads="1"/>
          </p:cNvSpPr>
          <p:nvPr/>
        </p:nvSpPr>
        <p:spPr bwMode="auto">
          <a:xfrm>
            <a:off x="1292225" y="4365625"/>
            <a:ext cx="2735263"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263183" name="Line 1041"/>
          <p:cNvSpPr>
            <a:spLocks noChangeShapeType="1"/>
          </p:cNvSpPr>
          <p:nvPr/>
        </p:nvSpPr>
        <p:spPr bwMode="auto">
          <a:xfrm flipV="1">
            <a:off x="2470150" y="4437063"/>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3184" name="Text Box 1042"/>
          <p:cNvSpPr txBox="1">
            <a:spLocks noChangeArrowheads="1"/>
          </p:cNvSpPr>
          <p:nvPr/>
        </p:nvSpPr>
        <p:spPr bwMode="auto">
          <a:xfrm>
            <a:off x="2617788" y="4910138"/>
            <a:ext cx="1368425"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=Macchina non va</a:t>
            </a:r>
          </a:p>
        </p:txBody>
      </p:sp>
      <p:sp>
        <p:nvSpPr>
          <p:cNvPr id="263185" name="Text Box 1043"/>
          <p:cNvSpPr txBox="1">
            <a:spLocks noChangeArrowheads="1"/>
          </p:cNvSpPr>
          <p:nvPr/>
        </p:nvSpPr>
        <p:spPr bwMode="auto">
          <a:xfrm>
            <a:off x="2557463" y="4167188"/>
            <a:ext cx="1368425"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Batteria scarica</a:t>
            </a:r>
          </a:p>
        </p:txBody>
      </p:sp>
      <p:sp>
        <p:nvSpPr>
          <p:cNvPr id="263186" name="Line 1044"/>
          <p:cNvSpPr>
            <a:spLocks noChangeShapeType="1"/>
          </p:cNvSpPr>
          <p:nvPr/>
        </p:nvSpPr>
        <p:spPr bwMode="auto">
          <a:xfrm>
            <a:off x="2495550" y="4995863"/>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3187" name="Text Box 1045"/>
          <p:cNvSpPr txBox="1">
            <a:spLocks noChangeArrowheads="1"/>
          </p:cNvSpPr>
          <p:nvPr/>
        </p:nvSpPr>
        <p:spPr bwMode="auto">
          <a:xfrm>
            <a:off x="755650" y="3468688"/>
            <a:ext cx="3071813" cy="6413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A</a:t>
            </a:r>
            <a:r>
              <a:rPr lang="it-IT" sz="2000" b="1">
                <a:latin typeface="Calibri" pitchFamily="-83" charset="0"/>
                <a:sym typeface="Wingdings" pitchFamily="-83" charset="2"/>
              </a:rPr>
              <a:t> B (</a:t>
            </a:r>
            <a:r>
              <a:rPr lang="it-IT" sz="2000" b="1">
                <a:latin typeface="Calibri" pitchFamily="-83" charset="0"/>
              </a:rPr>
              <a:t>Spiegazione)</a:t>
            </a:r>
          </a:p>
          <a:p>
            <a:r>
              <a:rPr lang="it-IT" sz="1600" i="1">
                <a:latin typeface="Calibri" pitchFamily="-83" charset="0"/>
              </a:rPr>
              <a:t>ragionamento causale</a:t>
            </a:r>
          </a:p>
        </p:txBody>
      </p:sp>
      <p:sp>
        <p:nvSpPr>
          <p:cNvPr id="263188" name="Text Box 1046"/>
          <p:cNvSpPr txBox="1">
            <a:spLocks noChangeArrowheads="1"/>
          </p:cNvSpPr>
          <p:nvPr/>
        </p:nvSpPr>
        <p:spPr bwMode="auto">
          <a:xfrm>
            <a:off x="4438650" y="3522663"/>
            <a:ext cx="3917950" cy="3968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  B , ?? </a:t>
            </a:r>
            <a:r>
              <a:rPr lang="it-IT" sz="2000" b="1">
                <a:latin typeface="Calibri" pitchFamily="-83" charset="0"/>
                <a:sym typeface="Wingdings" pitchFamily="-83" charset="2"/>
              </a:rPr>
              <a:t></a:t>
            </a:r>
            <a:r>
              <a:rPr lang="it-IT" sz="2000" b="1">
                <a:latin typeface="Calibri" pitchFamily="-83" charset="0"/>
              </a:rPr>
              <a:t>A ?</a:t>
            </a:r>
            <a:r>
              <a:rPr lang="it-IT" sz="2000" b="1">
                <a:latin typeface="Calibri" pitchFamily="-83" charset="0"/>
                <a:sym typeface="Wingdings" pitchFamily="-83" charset="2"/>
              </a:rPr>
              <a:t>? (</a:t>
            </a:r>
            <a:r>
              <a:rPr lang="it-IT" sz="2000" b="1">
                <a:latin typeface="Calibri" pitchFamily="-83" charset="0"/>
              </a:rPr>
              <a:t>Abduzione)</a:t>
            </a:r>
          </a:p>
        </p:txBody>
      </p:sp>
      <p:sp>
        <p:nvSpPr>
          <p:cNvPr id="263189" name="Oval 1047"/>
          <p:cNvSpPr>
            <a:spLocks noChangeArrowheads="1"/>
          </p:cNvSpPr>
          <p:nvPr/>
        </p:nvSpPr>
        <p:spPr bwMode="auto">
          <a:xfrm>
            <a:off x="371475" y="3154363"/>
            <a:ext cx="3789363" cy="2676525"/>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3190" name="Oval 1048"/>
          <p:cNvSpPr>
            <a:spLocks noChangeArrowheads="1"/>
          </p:cNvSpPr>
          <p:nvPr/>
        </p:nvSpPr>
        <p:spPr bwMode="auto">
          <a:xfrm>
            <a:off x="4146550" y="3060700"/>
            <a:ext cx="4600575" cy="2822575"/>
          </a:xfrm>
          <a:prstGeom prst="ellipse">
            <a:avLst/>
          </a:prstGeom>
          <a:no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3191" name="Text Box 1049"/>
          <p:cNvSpPr txBox="1">
            <a:spLocks noChangeArrowheads="1"/>
          </p:cNvSpPr>
          <p:nvPr/>
        </p:nvSpPr>
        <p:spPr bwMode="auto">
          <a:xfrm>
            <a:off x="5672138" y="5489575"/>
            <a:ext cx="1482725" cy="396875"/>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È </a:t>
            </a:r>
            <a:r>
              <a:rPr lang="it-IT" sz="1000" b="1">
                <a:latin typeface="Calibri" pitchFamily="-83" charset="0"/>
              </a:rPr>
              <a:t>plausibile</a:t>
            </a:r>
            <a:r>
              <a:rPr lang="it-IT" sz="1000">
                <a:latin typeface="Calibri" pitchFamily="-83" charset="0"/>
              </a:rPr>
              <a:t> che la batteria sia scarica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23850" y="260350"/>
            <a:ext cx="8135938" cy="5859463"/>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p>
        </p:txBody>
      </p:sp>
      <p:sp>
        <p:nvSpPr>
          <p:cNvPr id="21507" name="Segnaposto numero diapositiva 1"/>
          <p:cNvSpPr>
            <a:spLocks noGrp="1"/>
          </p:cNvSpPr>
          <p:nvPr>
            <p:ph type="sldNum" sz="quarter" idx="12"/>
          </p:nvPr>
        </p:nvSpPr>
        <p:spPr>
          <a:noFill/>
        </p:spPr>
        <p:txBody>
          <a:bodyPr/>
          <a:lstStyle/>
          <a:p>
            <a:fld id="{3209578F-252E-734C-B002-0DAB07B99BD1}" type="slidenum">
              <a:rPr lang="it-IT"/>
              <a:pPr/>
              <a:t>11</a:t>
            </a:fld>
            <a:endParaRPr lang="it-IT"/>
          </a:p>
        </p:txBody>
      </p:sp>
      <p:pic>
        <p:nvPicPr>
          <p:cNvPr id="21508" name="Immagine 2" descr="reti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68313" y="1323975"/>
            <a:ext cx="5399087" cy="4724400"/>
          </a:xfrm>
          <a:prstGeom prst="rect">
            <a:avLst/>
          </a:prstGeom>
          <a:noFill/>
          <a:ln w="9525">
            <a:noFill/>
            <a:miter lim="800000"/>
            <a:headEnd/>
            <a:tailEnd/>
          </a:ln>
        </p:spPr>
      </p:pic>
      <p:sp>
        <p:nvSpPr>
          <p:cNvPr id="21509" name="CasellaDiTesto 3"/>
          <p:cNvSpPr txBox="1">
            <a:spLocks noChangeArrowheads="1"/>
          </p:cNvSpPr>
          <p:nvPr/>
        </p:nvSpPr>
        <p:spPr bwMode="auto">
          <a:xfrm>
            <a:off x="4067175" y="333375"/>
            <a:ext cx="4343400" cy="822325"/>
          </a:xfrm>
          <a:prstGeom prst="rect">
            <a:avLst/>
          </a:prstGeom>
          <a:noFill/>
          <a:ln w="9525">
            <a:noFill/>
            <a:miter lim="800000"/>
            <a:headEnd/>
            <a:tailEnd/>
          </a:ln>
        </p:spPr>
        <p:txBody>
          <a:bodyPr>
            <a:prstTxWarp prst="textNoShape">
              <a:avLst/>
            </a:prstTxWarp>
            <a:spAutoFit/>
          </a:bodyPr>
          <a:lstStyle/>
          <a:p>
            <a:pPr algn="ctr" eaLnBrk="0" hangingPunct="0"/>
            <a:r>
              <a:rPr lang="it-IT" sz="1800" b="1"/>
              <a:t>MACCHINE CHE CONNETTONO:</a:t>
            </a:r>
          </a:p>
          <a:p>
            <a:pPr algn="ctr" eaLnBrk="0" hangingPunct="0"/>
            <a:r>
              <a:rPr lang="it-IT" sz="2400" b="1"/>
              <a:t>L’intelligenza «Connettiva»</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3" name="Rectangle 1027"/>
          <p:cNvSpPr>
            <a:spLocks noChangeArrowheads="1"/>
          </p:cNvSpPr>
          <p:nvPr/>
        </p:nvSpPr>
        <p:spPr bwMode="auto">
          <a:xfrm>
            <a:off x="500063" y="38100"/>
            <a:ext cx="746125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Abduzione</a:t>
            </a:r>
          </a:p>
        </p:txBody>
      </p:sp>
      <p:sp>
        <p:nvSpPr>
          <p:cNvPr id="264195" name="Rectangle 1028"/>
          <p:cNvSpPr>
            <a:spLocks noChangeArrowheads="1"/>
          </p:cNvSpPr>
          <p:nvPr/>
        </p:nvSpPr>
        <p:spPr bwMode="auto">
          <a:xfrm>
            <a:off x="0" y="889000"/>
            <a:ext cx="9144000" cy="2370138"/>
          </a:xfrm>
          <a:prstGeom prst="rect">
            <a:avLst/>
          </a:prstGeom>
          <a:noFill/>
          <a:ln w="9525">
            <a:noFill/>
            <a:miter lim="800000"/>
            <a:headEnd/>
            <a:tailEnd/>
          </a:ln>
        </p:spPr>
        <p:txBody>
          <a:bodyPr>
            <a:prstTxWarp prst="textNoShape">
              <a:avLst/>
            </a:prstTxWarp>
            <a:spAutoFit/>
          </a:bodyPr>
          <a:lstStyle/>
          <a:p>
            <a:pPr algn="just" eaLnBrk="0" hangingPunct="0"/>
            <a:r>
              <a:rPr lang="it-IT"/>
              <a:t>In questo caso la funzione dell’abduzione è la conservazione degli schemi esplicativi. In passato si è riscontrato che un processo di inferenza da un determinato effetto B a una causa A si è dimostrato efficace. Pur non potendo escludere che, in circostanze diverse, B possa essere dovuto a una causa differente, appare ragionevole partire anche in questo caso dalla causa A per spiegare l’effetto B e saggiare la plausibilità di questa ipotesi esplicativa.</a:t>
            </a:r>
          </a:p>
          <a:p>
            <a:pPr eaLnBrk="0" hangingPunct="0"/>
            <a:endParaRPr lang="it-IT" sz="2000">
              <a:latin typeface="Calibri" pitchFamily="-83" charset="0"/>
            </a:endParaRPr>
          </a:p>
          <a:p>
            <a:pPr eaLnBrk="0" hangingPunct="0"/>
            <a:endParaRPr lang="it-IT" sz="2000">
              <a:latin typeface="Calibri" pitchFamily="-83" charset="0"/>
            </a:endParaRPr>
          </a:p>
        </p:txBody>
      </p:sp>
      <p:sp>
        <p:nvSpPr>
          <p:cNvPr id="264196" name="Line 1031"/>
          <p:cNvSpPr>
            <a:spLocks noChangeShapeType="1"/>
          </p:cNvSpPr>
          <p:nvPr/>
        </p:nvSpPr>
        <p:spPr bwMode="auto">
          <a:xfrm>
            <a:off x="5446713" y="4764088"/>
            <a:ext cx="1655762"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48" name="Rectangle 1032"/>
          <p:cNvSpPr>
            <a:spLocks noChangeArrowheads="1"/>
          </p:cNvSpPr>
          <p:nvPr/>
        </p:nvSpPr>
        <p:spPr bwMode="auto">
          <a:xfrm>
            <a:off x="5373688" y="4413250"/>
            <a:ext cx="2735262"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1853449" name="AutoShape 1033"/>
          <p:cNvSpPr>
            <a:spLocks noChangeArrowheads="1"/>
          </p:cNvSpPr>
          <p:nvPr/>
        </p:nvSpPr>
        <p:spPr bwMode="auto">
          <a:xfrm>
            <a:off x="4284663" y="4387850"/>
            <a:ext cx="1008062" cy="647700"/>
          </a:xfrm>
          <a:prstGeom prst="upArrow">
            <a:avLst>
              <a:gd name="adj1" fmla="val 53074"/>
              <a:gd name="adj2" fmla="val 41667"/>
            </a:avLst>
          </a:prstGeom>
          <a:gradFill rotWithShape="1">
            <a:gsLst>
              <a:gs pos="0">
                <a:srgbClr val="FF0000">
                  <a:gamma/>
                  <a:shade val="46275"/>
                  <a:invGamma/>
                </a:srgbClr>
              </a:gs>
              <a:gs pos="100000">
                <a:srgbClr val="FF0000"/>
              </a:gs>
            </a:gsLst>
            <a:lin ang="5400000" scaled="1"/>
          </a:gradFill>
          <a:ln w="9525" cap="rnd">
            <a:solidFill>
              <a:schemeClr val="tx1"/>
            </a:solidFill>
            <a:prstDash val="sysDot"/>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64199" name="AutoShape 1034"/>
          <p:cNvSpPr>
            <a:spLocks noChangeArrowheads="1"/>
          </p:cNvSpPr>
          <p:nvPr/>
        </p:nvSpPr>
        <p:spPr bwMode="auto">
          <a:xfrm flipV="1">
            <a:off x="438150" y="4394200"/>
            <a:ext cx="914400" cy="688975"/>
          </a:xfrm>
          <a:prstGeom prst="upArrow">
            <a:avLst>
              <a:gd name="adj1" fmla="val 53074"/>
              <a:gd name="adj2" fmla="val 41667"/>
            </a:avLst>
          </a:prstGeom>
          <a:solidFill>
            <a:srgbClr val="0000CC">
              <a:alpha val="5098"/>
            </a:srgb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64200" name="Line 1035"/>
          <p:cNvSpPr>
            <a:spLocks noChangeShapeType="1"/>
          </p:cNvSpPr>
          <p:nvPr/>
        </p:nvSpPr>
        <p:spPr bwMode="auto">
          <a:xfrm flipV="1">
            <a:off x="6500813" y="4484688"/>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4201" name="Text Box 1036"/>
          <p:cNvSpPr txBox="1">
            <a:spLocks noChangeArrowheads="1"/>
          </p:cNvSpPr>
          <p:nvPr/>
        </p:nvSpPr>
        <p:spPr bwMode="auto">
          <a:xfrm>
            <a:off x="6953250" y="4957763"/>
            <a:ext cx="1501775"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  Batteria è scarica ??</a:t>
            </a:r>
          </a:p>
        </p:txBody>
      </p:sp>
      <p:sp>
        <p:nvSpPr>
          <p:cNvPr id="264202" name="Text Box 1037"/>
          <p:cNvSpPr txBox="1">
            <a:spLocks noChangeArrowheads="1"/>
          </p:cNvSpPr>
          <p:nvPr/>
        </p:nvSpPr>
        <p:spPr bwMode="auto">
          <a:xfrm>
            <a:off x="6867525" y="4214813"/>
            <a:ext cx="1727200"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La Macchina non va</a:t>
            </a:r>
          </a:p>
        </p:txBody>
      </p:sp>
      <p:sp>
        <p:nvSpPr>
          <p:cNvPr id="264203" name="Line 1038"/>
          <p:cNvSpPr>
            <a:spLocks noChangeShapeType="1"/>
          </p:cNvSpPr>
          <p:nvPr/>
        </p:nvSpPr>
        <p:spPr bwMode="auto">
          <a:xfrm>
            <a:off x="6526213" y="5043488"/>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4204" name="Line 1039"/>
          <p:cNvSpPr>
            <a:spLocks noChangeShapeType="1"/>
          </p:cNvSpPr>
          <p:nvPr/>
        </p:nvSpPr>
        <p:spPr bwMode="auto">
          <a:xfrm>
            <a:off x="1339850" y="4716463"/>
            <a:ext cx="1655763"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56" name="Rectangle 1040"/>
          <p:cNvSpPr>
            <a:spLocks noChangeArrowheads="1"/>
          </p:cNvSpPr>
          <p:nvPr/>
        </p:nvSpPr>
        <p:spPr bwMode="auto">
          <a:xfrm>
            <a:off x="1292225" y="4365625"/>
            <a:ext cx="2735263"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264206" name="Line 1041"/>
          <p:cNvSpPr>
            <a:spLocks noChangeShapeType="1"/>
          </p:cNvSpPr>
          <p:nvPr/>
        </p:nvSpPr>
        <p:spPr bwMode="auto">
          <a:xfrm flipV="1">
            <a:off x="2470150" y="4437063"/>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4207" name="Text Box 1042"/>
          <p:cNvSpPr txBox="1">
            <a:spLocks noChangeArrowheads="1"/>
          </p:cNvSpPr>
          <p:nvPr/>
        </p:nvSpPr>
        <p:spPr bwMode="auto">
          <a:xfrm>
            <a:off x="2617788" y="4910138"/>
            <a:ext cx="1368425"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=Macchina non va</a:t>
            </a:r>
          </a:p>
        </p:txBody>
      </p:sp>
      <p:sp>
        <p:nvSpPr>
          <p:cNvPr id="264208" name="Text Box 1043"/>
          <p:cNvSpPr txBox="1">
            <a:spLocks noChangeArrowheads="1"/>
          </p:cNvSpPr>
          <p:nvPr/>
        </p:nvSpPr>
        <p:spPr bwMode="auto">
          <a:xfrm>
            <a:off x="2557463" y="4167188"/>
            <a:ext cx="1368425" cy="581025"/>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Batteria scarica</a:t>
            </a:r>
          </a:p>
        </p:txBody>
      </p:sp>
      <p:sp>
        <p:nvSpPr>
          <p:cNvPr id="264209" name="Line 1044"/>
          <p:cNvSpPr>
            <a:spLocks noChangeShapeType="1"/>
          </p:cNvSpPr>
          <p:nvPr/>
        </p:nvSpPr>
        <p:spPr bwMode="auto">
          <a:xfrm>
            <a:off x="2495550" y="4995863"/>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4210" name="Text Box 1045"/>
          <p:cNvSpPr txBox="1">
            <a:spLocks noChangeArrowheads="1"/>
          </p:cNvSpPr>
          <p:nvPr/>
        </p:nvSpPr>
        <p:spPr bwMode="auto">
          <a:xfrm>
            <a:off x="755650" y="3468688"/>
            <a:ext cx="3071813" cy="64135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A</a:t>
            </a:r>
            <a:r>
              <a:rPr lang="it-IT" sz="2000" b="1">
                <a:latin typeface="Calibri" pitchFamily="-83" charset="0"/>
                <a:sym typeface="Wingdings" pitchFamily="-83" charset="2"/>
              </a:rPr>
              <a:t> B (</a:t>
            </a:r>
            <a:r>
              <a:rPr lang="it-IT" sz="2000" b="1">
                <a:latin typeface="Calibri" pitchFamily="-83" charset="0"/>
              </a:rPr>
              <a:t>Spiegazione)</a:t>
            </a:r>
          </a:p>
          <a:p>
            <a:r>
              <a:rPr lang="it-IT" sz="1600" i="1">
                <a:latin typeface="Calibri" pitchFamily="-83" charset="0"/>
              </a:rPr>
              <a:t>ragionamento causale</a:t>
            </a:r>
          </a:p>
        </p:txBody>
      </p:sp>
      <p:sp>
        <p:nvSpPr>
          <p:cNvPr id="264211" name="Text Box 1046"/>
          <p:cNvSpPr txBox="1">
            <a:spLocks noChangeArrowheads="1"/>
          </p:cNvSpPr>
          <p:nvPr/>
        </p:nvSpPr>
        <p:spPr bwMode="auto">
          <a:xfrm>
            <a:off x="4438650" y="3522663"/>
            <a:ext cx="3917950" cy="3968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  B , ?? </a:t>
            </a:r>
            <a:r>
              <a:rPr lang="it-IT" sz="2000" b="1">
                <a:latin typeface="Calibri" pitchFamily="-83" charset="0"/>
                <a:sym typeface="Wingdings" pitchFamily="-83" charset="2"/>
              </a:rPr>
              <a:t></a:t>
            </a:r>
            <a:r>
              <a:rPr lang="it-IT" sz="2000" b="1">
                <a:latin typeface="Calibri" pitchFamily="-83" charset="0"/>
              </a:rPr>
              <a:t>A ?</a:t>
            </a:r>
            <a:r>
              <a:rPr lang="it-IT" sz="2000" b="1">
                <a:latin typeface="Calibri" pitchFamily="-83" charset="0"/>
                <a:sym typeface="Wingdings" pitchFamily="-83" charset="2"/>
              </a:rPr>
              <a:t>? (</a:t>
            </a:r>
            <a:r>
              <a:rPr lang="it-IT" sz="2000" b="1">
                <a:latin typeface="Calibri" pitchFamily="-83" charset="0"/>
              </a:rPr>
              <a:t>Abduzione)</a:t>
            </a:r>
          </a:p>
        </p:txBody>
      </p:sp>
      <p:sp>
        <p:nvSpPr>
          <p:cNvPr id="264212" name="Oval 1047"/>
          <p:cNvSpPr>
            <a:spLocks noChangeArrowheads="1"/>
          </p:cNvSpPr>
          <p:nvPr/>
        </p:nvSpPr>
        <p:spPr bwMode="auto">
          <a:xfrm>
            <a:off x="371475" y="3154363"/>
            <a:ext cx="3789363" cy="2676525"/>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4213" name="Oval 1048"/>
          <p:cNvSpPr>
            <a:spLocks noChangeArrowheads="1"/>
          </p:cNvSpPr>
          <p:nvPr/>
        </p:nvSpPr>
        <p:spPr bwMode="auto">
          <a:xfrm>
            <a:off x="4146550" y="3060700"/>
            <a:ext cx="4600575" cy="2822575"/>
          </a:xfrm>
          <a:prstGeom prst="ellipse">
            <a:avLst/>
          </a:prstGeom>
          <a:no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4214" name="Text Box 1049"/>
          <p:cNvSpPr txBox="1">
            <a:spLocks noChangeArrowheads="1"/>
          </p:cNvSpPr>
          <p:nvPr/>
        </p:nvSpPr>
        <p:spPr bwMode="auto">
          <a:xfrm>
            <a:off x="5672138" y="5489575"/>
            <a:ext cx="1482725" cy="433388"/>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100">
                <a:latin typeface="Calibri" pitchFamily="-83" charset="0"/>
              </a:rPr>
              <a:t>È </a:t>
            </a:r>
            <a:r>
              <a:rPr lang="it-IT" sz="1100" b="1">
                <a:latin typeface="Calibri" pitchFamily="-83" charset="0"/>
              </a:rPr>
              <a:t>plausibile</a:t>
            </a:r>
            <a:r>
              <a:rPr lang="it-IT" sz="1100">
                <a:latin typeface="Calibri" pitchFamily="-83" charset="0"/>
              </a:rPr>
              <a:t> che la batteria sia scarica</a:t>
            </a:r>
          </a:p>
        </p:txBody>
      </p:sp>
      <p:sp>
        <p:nvSpPr>
          <p:cNvPr id="264215" name="CasellaDiTesto 23"/>
          <p:cNvSpPr txBox="1">
            <a:spLocks noChangeArrowheads="1"/>
          </p:cNvSpPr>
          <p:nvPr/>
        </p:nvSpPr>
        <p:spPr bwMode="auto">
          <a:xfrm>
            <a:off x="207963" y="889000"/>
            <a:ext cx="8797925" cy="369888"/>
          </a:xfrm>
          <a:prstGeom prst="rect">
            <a:avLst/>
          </a:prstGeom>
          <a:noFill/>
          <a:ln w="9525">
            <a:noFill/>
            <a:miter lim="800000"/>
            <a:headEnd/>
            <a:tailEnd/>
          </a:ln>
        </p:spPr>
        <p:txBody>
          <a:bodyPr>
            <a:prstTxWarp prst="textNoShape">
              <a:avLst/>
            </a:prstTxWarp>
            <a:spAutoFit/>
          </a:bodyPr>
          <a:lstStyle/>
          <a:p>
            <a:endParaRPr lang="it-IT">
              <a:latin typeface="Calibri" pitchFamily="-83"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026"/>
          <p:cNvSpPr>
            <a:spLocks noChangeArrowheads="1"/>
          </p:cNvSpPr>
          <p:nvPr/>
        </p:nvSpPr>
        <p:spPr bwMode="auto">
          <a:xfrm>
            <a:off x="342900" y="982663"/>
            <a:ext cx="8467725" cy="494665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1853443" name="Rectangle 1027"/>
          <p:cNvSpPr>
            <a:spLocks noChangeArrowheads="1"/>
          </p:cNvSpPr>
          <p:nvPr/>
        </p:nvSpPr>
        <p:spPr bwMode="auto">
          <a:xfrm>
            <a:off x="500063" y="38100"/>
            <a:ext cx="746125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Abduzione</a:t>
            </a:r>
          </a:p>
        </p:txBody>
      </p:sp>
      <p:sp>
        <p:nvSpPr>
          <p:cNvPr id="265220" name="Rectangle 1028"/>
          <p:cNvSpPr>
            <a:spLocks noChangeArrowheads="1"/>
          </p:cNvSpPr>
          <p:nvPr/>
        </p:nvSpPr>
        <p:spPr bwMode="auto">
          <a:xfrm>
            <a:off x="396875" y="1311275"/>
            <a:ext cx="8337550" cy="1631950"/>
          </a:xfrm>
          <a:prstGeom prst="rect">
            <a:avLst/>
          </a:prstGeom>
          <a:noFill/>
          <a:ln w="9525">
            <a:noFill/>
            <a:miter lim="800000"/>
            <a:headEnd/>
            <a:tailEnd/>
          </a:ln>
        </p:spPr>
        <p:txBody>
          <a:bodyPr>
            <a:prstTxWarp prst="textNoShape">
              <a:avLst/>
            </a:prstTxWarp>
            <a:spAutoFit/>
          </a:bodyPr>
          <a:lstStyle/>
          <a:p>
            <a:pPr algn="just" eaLnBrk="0" hangingPunct="0"/>
            <a:r>
              <a:rPr lang="it-IT" sz="2000">
                <a:latin typeface="Calibri" pitchFamily="-83" charset="0"/>
              </a:rPr>
              <a:t>Ma è anche  il processo che ci consente di sostenere  che una certa congettura (o ipotesi), cioè che A sia vero, vale la pena di essere presa in considerazione in quanto, grazie a essa, siamo in grado di spiegare un fatto B del tutto inatteso e sorprendente.</a:t>
            </a:r>
          </a:p>
          <a:p>
            <a:pPr eaLnBrk="0" hangingPunct="0"/>
            <a:endParaRPr lang="it-IT" sz="2000">
              <a:latin typeface="Calibri" pitchFamily="-83" charset="0"/>
            </a:endParaRPr>
          </a:p>
        </p:txBody>
      </p:sp>
      <p:sp>
        <p:nvSpPr>
          <p:cNvPr id="265221" name="Line 1031"/>
          <p:cNvSpPr>
            <a:spLocks noChangeShapeType="1"/>
          </p:cNvSpPr>
          <p:nvPr/>
        </p:nvSpPr>
        <p:spPr bwMode="auto">
          <a:xfrm>
            <a:off x="5446713" y="4764088"/>
            <a:ext cx="1655762"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48" name="Rectangle 1032"/>
          <p:cNvSpPr>
            <a:spLocks noChangeArrowheads="1"/>
          </p:cNvSpPr>
          <p:nvPr/>
        </p:nvSpPr>
        <p:spPr bwMode="auto">
          <a:xfrm>
            <a:off x="5373688" y="4413250"/>
            <a:ext cx="2735262"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1853449" name="AutoShape 1033"/>
          <p:cNvSpPr>
            <a:spLocks noChangeArrowheads="1"/>
          </p:cNvSpPr>
          <p:nvPr/>
        </p:nvSpPr>
        <p:spPr bwMode="auto">
          <a:xfrm>
            <a:off x="4284663" y="4387850"/>
            <a:ext cx="1008062" cy="647700"/>
          </a:xfrm>
          <a:prstGeom prst="upArrow">
            <a:avLst>
              <a:gd name="adj1" fmla="val 53074"/>
              <a:gd name="adj2" fmla="val 41667"/>
            </a:avLst>
          </a:prstGeom>
          <a:gradFill rotWithShape="1">
            <a:gsLst>
              <a:gs pos="0">
                <a:srgbClr val="FF0000">
                  <a:gamma/>
                  <a:shade val="46275"/>
                  <a:invGamma/>
                </a:srgbClr>
              </a:gs>
              <a:gs pos="100000">
                <a:srgbClr val="FF0000"/>
              </a:gs>
            </a:gsLst>
            <a:lin ang="5400000" scaled="1"/>
          </a:gradFill>
          <a:ln w="9525" cap="rnd">
            <a:solidFill>
              <a:schemeClr val="tx1"/>
            </a:solidFill>
            <a:prstDash val="sysDot"/>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65224" name="AutoShape 1034"/>
          <p:cNvSpPr>
            <a:spLocks noChangeArrowheads="1"/>
          </p:cNvSpPr>
          <p:nvPr/>
        </p:nvSpPr>
        <p:spPr bwMode="auto">
          <a:xfrm flipV="1">
            <a:off x="438150" y="4394200"/>
            <a:ext cx="914400" cy="688975"/>
          </a:xfrm>
          <a:prstGeom prst="upArrow">
            <a:avLst>
              <a:gd name="adj1" fmla="val 53074"/>
              <a:gd name="adj2" fmla="val 41667"/>
            </a:avLst>
          </a:prstGeom>
          <a:solidFill>
            <a:srgbClr val="0000CC">
              <a:alpha val="5098"/>
            </a:srgb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65225" name="Line 1035"/>
          <p:cNvSpPr>
            <a:spLocks noChangeShapeType="1"/>
          </p:cNvSpPr>
          <p:nvPr/>
        </p:nvSpPr>
        <p:spPr bwMode="auto">
          <a:xfrm flipV="1">
            <a:off x="6500813" y="4484688"/>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5226" name="Text Box 1036"/>
          <p:cNvSpPr txBox="1">
            <a:spLocks noChangeArrowheads="1"/>
          </p:cNvSpPr>
          <p:nvPr/>
        </p:nvSpPr>
        <p:spPr bwMode="auto">
          <a:xfrm>
            <a:off x="6953250" y="4957763"/>
            <a:ext cx="1501775" cy="830262"/>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 Ipotesi</a:t>
            </a:r>
          </a:p>
          <a:p>
            <a:r>
              <a:rPr lang="it-IT" sz="1600">
                <a:latin typeface="Comic Sans MS" pitchFamily="-83" charset="0"/>
              </a:rPr>
              <a:t>esplicativa</a:t>
            </a:r>
          </a:p>
          <a:p>
            <a:r>
              <a:rPr lang="it-IT" sz="1600">
                <a:latin typeface="Comic Sans MS" pitchFamily="-83" charset="0"/>
              </a:rPr>
              <a:t>di B</a:t>
            </a:r>
          </a:p>
        </p:txBody>
      </p:sp>
      <p:sp>
        <p:nvSpPr>
          <p:cNvPr id="265227" name="Text Box 1037"/>
          <p:cNvSpPr txBox="1">
            <a:spLocks noChangeArrowheads="1"/>
          </p:cNvSpPr>
          <p:nvPr/>
        </p:nvSpPr>
        <p:spPr bwMode="auto">
          <a:xfrm>
            <a:off x="6867525" y="4214813"/>
            <a:ext cx="1727200" cy="584200"/>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Fatto</a:t>
            </a:r>
          </a:p>
          <a:p>
            <a:r>
              <a:rPr lang="it-IT" sz="1600">
                <a:latin typeface="Comic Sans MS" pitchFamily="-83" charset="0"/>
              </a:rPr>
              <a:t>sorprendente</a:t>
            </a:r>
          </a:p>
        </p:txBody>
      </p:sp>
      <p:sp>
        <p:nvSpPr>
          <p:cNvPr id="265228" name="Line 1038"/>
          <p:cNvSpPr>
            <a:spLocks noChangeShapeType="1"/>
          </p:cNvSpPr>
          <p:nvPr/>
        </p:nvSpPr>
        <p:spPr bwMode="auto">
          <a:xfrm>
            <a:off x="6526213" y="5043488"/>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5229" name="Line 1039"/>
          <p:cNvSpPr>
            <a:spLocks noChangeShapeType="1"/>
          </p:cNvSpPr>
          <p:nvPr/>
        </p:nvSpPr>
        <p:spPr bwMode="auto">
          <a:xfrm>
            <a:off x="1339850" y="4716463"/>
            <a:ext cx="1655763"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56" name="Rectangle 1040"/>
          <p:cNvSpPr>
            <a:spLocks noChangeArrowheads="1"/>
          </p:cNvSpPr>
          <p:nvPr/>
        </p:nvSpPr>
        <p:spPr bwMode="auto">
          <a:xfrm>
            <a:off x="1292225" y="4365625"/>
            <a:ext cx="2735263"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dirty="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dirty="0">
                <a:solidFill>
                  <a:srgbClr val="FF0000"/>
                </a:solidFill>
                <a:latin typeface="Arial" charset="0"/>
                <a:ea typeface="ＭＳ Ｐゴシック" charset="-128"/>
                <a:cs typeface="ＭＳ Ｐゴシック" charset="-128"/>
              </a:rPr>
              <a:t>Conclusione</a:t>
            </a:r>
            <a:endParaRPr lang="it-IT" sz="1600" dirty="0">
              <a:latin typeface="Arial" charset="0"/>
              <a:ea typeface="ＭＳ Ｐゴシック" charset="-128"/>
              <a:cs typeface="ＭＳ Ｐゴシック" charset="-128"/>
            </a:endParaRPr>
          </a:p>
        </p:txBody>
      </p:sp>
      <p:sp>
        <p:nvSpPr>
          <p:cNvPr id="265231" name="Line 1041"/>
          <p:cNvSpPr>
            <a:spLocks noChangeShapeType="1"/>
          </p:cNvSpPr>
          <p:nvPr/>
        </p:nvSpPr>
        <p:spPr bwMode="auto">
          <a:xfrm flipV="1">
            <a:off x="2470150" y="4437063"/>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5232" name="Text Box 1042"/>
          <p:cNvSpPr txBox="1">
            <a:spLocks noChangeArrowheads="1"/>
          </p:cNvSpPr>
          <p:nvPr/>
        </p:nvSpPr>
        <p:spPr bwMode="auto">
          <a:xfrm>
            <a:off x="2617788" y="4910138"/>
            <a:ext cx="1368425" cy="554037"/>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a:t>
            </a:r>
            <a:r>
              <a:rPr lang="it-IT" sz="1400">
                <a:latin typeface="Comic Sans MS" pitchFamily="-83" charset="0"/>
              </a:rPr>
              <a:t>Fatto</a:t>
            </a:r>
          </a:p>
          <a:p>
            <a:r>
              <a:rPr lang="it-IT" sz="1400">
                <a:latin typeface="Comic Sans MS" pitchFamily="-83" charset="0"/>
              </a:rPr>
              <a:t>sorprendente</a:t>
            </a:r>
            <a:endParaRPr lang="it-IT" sz="1600">
              <a:latin typeface="Comic Sans MS" pitchFamily="-83" charset="0"/>
            </a:endParaRPr>
          </a:p>
        </p:txBody>
      </p:sp>
      <p:sp>
        <p:nvSpPr>
          <p:cNvPr id="265233" name="Text Box 1043"/>
          <p:cNvSpPr txBox="1">
            <a:spLocks noChangeArrowheads="1"/>
          </p:cNvSpPr>
          <p:nvPr/>
        </p:nvSpPr>
        <p:spPr bwMode="auto">
          <a:xfrm>
            <a:off x="2557463" y="4167188"/>
            <a:ext cx="1368425" cy="584200"/>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Ipotesi </a:t>
            </a:r>
          </a:p>
          <a:p>
            <a:r>
              <a:rPr lang="it-IT" sz="1600">
                <a:latin typeface="Comic Sans MS" pitchFamily="-83" charset="0"/>
              </a:rPr>
              <a:t>esplicativa </a:t>
            </a:r>
          </a:p>
        </p:txBody>
      </p:sp>
      <p:sp>
        <p:nvSpPr>
          <p:cNvPr id="265234" name="Line 1044"/>
          <p:cNvSpPr>
            <a:spLocks noChangeShapeType="1"/>
          </p:cNvSpPr>
          <p:nvPr/>
        </p:nvSpPr>
        <p:spPr bwMode="auto">
          <a:xfrm>
            <a:off x="2495550" y="4995863"/>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5235" name="Text Box 1045"/>
          <p:cNvSpPr txBox="1">
            <a:spLocks noChangeArrowheads="1"/>
          </p:cNvSpPr>
          <p:nvPr/>
        </p:nvSpPr>
        <p:spPr bwMode="auto">
          <a:xfrm>
            <a:off x="755650" y="3468688"/>
            <a:ext cx="180975" cy="341312"/>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endParaRPr lang="it-IT" sz="1600" i="1">
              <a:latin typeface="Calibri" pitchFamily="-83" charset="0"/>
            </a:endParaRPr>
          </a:p>
        </p:txBody>
      </p:sp>
      <p:sp>
        <p:nvSpPr>
          <p:cNvPr id="265236" name="Text Box 1046"/>
          <p:cNvSpPr txBox="1">
            <a:spLocks noChangeArrowheads="1"/>
          </p:cNvSpPr>
          <p:nvPr/>
        </p:nvSpPr>
        <p:spPr bwMode="auto">
          <a:xfrm>
            <a:off x="4438650" y="3522663"/>
            <a:ext cx="3917950" cy="3968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  B , ?? </a:t>
            </a:r>
            <a:r>
              <a:rPr lang="it-IT" sz="2000" b="1">
                <a:latin typeface="Calibri" pitchFamily="-83" charset="0"/>
                <a:sym typeface="Wingdings" pitchFamily="-83" charset="2"/>
              </a:rPr>
              <a:t></a:t>
            </a:r>
            <a:r>
              <a:rPr lang="it-IT" sz="2000" b="1">
                <a:latin typeface="Calibri" pitchFamily="-83" charset="0"/>
              </a:rPr>
              <a:t>A ?</a:t>
            </a:r>
            <a:r>
              <a:rPr lang="it-IT" sz="2000" b="1">
                <a:latin typeface="Calibri" pitchFamily="-83" charset="0"/>
                <a:sym typeface="Wingdings" pitchFamily="-83" charset="2"/>
              </a:rPr>
              <a:t>? (</a:t>
            </a:r>
            <a:r>
              <a:rPr lang="it-IT" sz="2000" b="1">
                <a:latin typeface="Calibri" pitchFamily="-83" charset="0"/>
              </a:rPr>
              <a:t>Abduzione)</a:t>
            </a:r>
          </a:p>
        </p:txBody>
      </p:sp>
      <p:sp>
        <p:nvSpPr>
          <p:cNvPr id="265237" name="Oval 1047"/>
          <p:cNvSpPr>
            <a:spLocks noChangeArrowheads="1"/>
          </p:cNvSpPr>
          <p:nvPr/>
        </p:nvSpPr>
        <p:spPr bwMode="auto">
          <a:xfrm>
            <a:off x="371475" y="3154363"/>
            <a:ext cx="3789363" cy="2676525"/>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5238" name="Oval 1048"/>
          <p:cNvSpPr>
            <a:spLocks noChangeArrowheads="1"/>
          </p:cNvSpPr>
          <p:nvPr/>
        </p:nvSpPr>
        <p:spPr bwMode="auto">
          <a:xfrm>
            <a:off x="4146550" y="3060700"/>
            <a:ext cx="4600575" cy="2822575"/>
          </a:xfrm>
          <a:prstGeom prst="ellipse">
            <a:avLst/>
          </a:prstGeom>
          <a:no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5239" name="Text Box 1049"/>
          <p:cNvSpPr txBox="1">
            <a:spLocks noChangeArrowheads="1"/>
          </p:cNvSpPr>
          <p:nvPr/>
        </p:nvSpPr>
        <p:spPr bwMode="auto">
          <a:xfrm>
            <a:off x="5672138" y="5489575"/>
            <a:ext cx="1482725" cy="433388"/>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100"/>
              <a:t>È </a:t>
            </a:r>
            <a:r>
              <a:rPr lang="it-IT" sz="1100" b="1"/>
              <a:t>plausibile</a:t>
            </a:r>
            <a:r>
              <a:rPr lang="it-IT" sz="1100"/>
              <a:t> che A</a:t>
            </a:r>
          </a:p>
          <a:p>
            <a:r>
              <a:rPr lang="it-IT" sz="1100"/>
              <a:t>sia vera.</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026"/>
          <p:cNvSpPr>
            <a:spLocks noChangeArrowheads="1"/>
          </p:cNvSpPr>
          <p:nvPr/>
        </p:nvSpPr>
        <p:spPr bwMode="auto">
          <a:xfrm>
            <a:off x="342900" y="982663"/>
            <a:ext cx="8467725" cy="494665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1853443" name="Rectangle 1027"/>
          <p:cNvSpPr>
            <a:spLocks noChangeArrowheads="1"/>
          </p:cNvSpPr>
          <p:nvPr/>
        </p:nvSpPr>
        <p:spPr bwMode="auto">
          <a:xfrm>
            <a:off x="500063" y="38100"/>
            <a:ext cx="746125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Abduzione</a:t>
            </a:r>
          </a:p>
        </p:txBody>
      </p:sp>
      <p:sp>
        <p:nvSpPr>
          <p:cNvPr id="266244" name="Rectangle 1028"/>
          <p:cNvSpPr>
            <a:spLocks noChangeArrowheads="1"/>
          </p:cNvSpPr>
          <p:nvPr/>
        </p:nvSpPr>
        <p:spPr bwMode="auto">
          <a:xfrm>
            <a:off x="396875" y="1311275"/>
            <a:ext cx="8337550" cy="1631950"/>
          </a:xfrm>
          <a:prstGeom prst="rect">
            <a:avLst/>
          </a:prstGeom>
          <a:noFill/>
          <a:ln w="9525">
            <a:noFill/>
            <a:miter lim="800000"/>
            <a:headEnd/>
            <a:tailEnd/>
          </a:ln>
        </p:spPr>
        <p:txBody>
          <a:bodyPr>
            <a:prstTxWarp prst="textNoShape">
              <a:avLst/>
            </a:prstTxWarp>
            <a:spAutoFit/>
          </a:bodyPr>
          <a:lstStyle/>
          <a:p>
            <a:r>
              <a:rPr lang="it-IT" sz="2000">
                <a:latin typeface="Calibri" pitchFamily="-83" charset="0"/>
              </a:rPr>
              <a:t>In questo caso lo schema del ragionamento per abduzione è il seguente: </a:t>
            </a:r>
          </a:p>
          <a:p>
            <a:r>
              <a:rPr lang="it-IT" sz="2000">
                <a:latin typeface="Calibri" pitchFamily="-83" charset="0"/>
              </a:rPr>
              <a:t>1. Si osserva B, un fatto sorprendente. </a:t>
            </a:r>
          </a:p>
          <a:p>
            <a:r>
              <a:rPr lang="it-IT" sz="2000">
                <a:latin typeface="Calibri" pitchFamily="-83" charset="0"/>
              </a:rPr>
              <a:t>2. Ma se A fosse vero, allora B sarebbe naturale. </a:t>
            </a:r>
          </a:p>
          <a:p>
            <a:r>
              <a:rPr lang="it-IT" sz="2000">
                <a:latin typeface="Calibri" pitchFamily="-83" charset="0"/>
              </a:rPr>
              <a:t>3. C’è, dunque, ragione di sospettare che A sia vero. </a:t>
            </a:r>
          </a:p>
          <a:p>
            <a:pPr eaLnBrk="0" hangingPunct="0"/>
            <a:endParaRPr lang="it-IT" sz="2000">
              <a:latin typeface="Calibri" pitchFamily="-83" charset="0"/>
            </a:endParaRPr>
          </a:p>
        </p:txBody>
      </p:sp>
      <p:sp>
        <p:nvSpPr>
          <p:cNvPr id="266245" name="Line 1031"/>
          <p:cNvSpPr>
            <a:spLocks noChangeShapeType="1"/>
          </p:cNvSpPr>
          <p:nvPr/>
        </p:nvSpPr>
        <p:spPr bwMode="auto">
          <a:xfrm>
            <a:off x="5446713" y="4764088"/>
            <a:ext cx="1655762"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48" name="Rectangle 1032"/>
          <p:cNvSpPr>
            <a:spLocks noChangeArrowheads="1"/>
          </p:cNvSpPr>
          <p:nvPr/>
        </p:nvSpPr>
        <p:spPr bwMode="auto">
          <a:xfrm>
            <a:off x="5373688" y="4413250"/>
            <a:ext cx="2735262"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1853449" name="AutoShape 1033"/>
          <p:cNvSpPr>
            <a:spLocks noChangeArrowheads="1"/>
          </p:cNvSpPr>
          <p:nvPr/>
        </p:nvSpPr>
        <p:spPr bwMode="auto">
          <a:xfrm>
            <a:off x="4284663" y="4387850"/>
            <a:ext cx="1008062" cy="647700"/>
          </a:xfrm>
          <a:prstGeom prst="upArrow">
            <a:avLst>
              <a:gd name="adj1" fmla="val 53074"/>
              <a:gd name="adj2" fmla="val 41667"/>
            </a:avLst>
          </a:prstGeom>
          <a:gradFill rotWithShape="1">
            <a:gsLst>
              <a:gs pos="0">
                <a:srgbClr val="FF0000">
                  <a:gamma/>
                  <a:shade val="46275"/>
                  <a:invGamma/>
                </a:srgbClr>
              </a:gs>
              <a:gs pos="100000">
                <a:srgbClr val="FF0000"/>
              </a:gs>
            </a:gsLst>
            <a:lin ang="5400000" scaled="1"/>
          </a:gradFill>
          <a:ln w="9525" cap="rnd">
            <a:solidFill>
              <a:schemeClr val="tx1"/>
            </a:solidFill>
            <a:prstDash val="sysDot"/>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66248" name="AutoShape 1034"/>
          <p:cNvSpPr>
            <a:spLocks noChangeArrowheads="1"/>
          </p:cNvSpPr>
          <p:nvPr/>
        </p:nvSpPr>
        <p:spPr bwMode="auto">
          <a:xfrm flipV="1">
            <a:off x="438150" y="4394200"/>
            <a:ext cx="914400" cy="688975"/>
          </a:xfrm>
          <a:prstGeom prst="upArrow">
            <a:avLst>
              <a:gd name="adj1" fmla="val 53074"/>
              <a:gd name="adj2" fmla="val 41667"/>
            </a:avLst>
          </a:prstGeom>
          <a:solidFill>
            <a:srgbClr val="0000CC">
              <a:alpha val="5098"/>
            </a:srgb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66249" name="Line 1035"/>
          <p:cNvSpPr>
            <a:spLocks noChangeShapeType="1"/>
          </p:cNvSpPr>
          <p:nvPr/>
        </p:nvSpPr>
        <p:spPr bwMode="auto">
          <a:xfrm flipV="1">
            <a:off x="6500813" y="4484688"/>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6250" name="Text Box 1036"/>
          <p:cNvSpPr txBox="1">
            <a:spLocks noChangeArrowheads="1"/>
          </p:cNvSpPr>
          <p:nvPr/>
        </p:nvSpPr>
        <p:spPr bwMode="auto">
          <a:xfrm>
            <a:off x="6953250" y="4957763"/>
            <a:ext cx="1501775" cy="830262"/>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 Ipotesi</a:t>
            </a:r>
          </a:p>
          <a:p>
            <a:r>
              <a:rPr lang="it-IT" sz="1600">
                <a:latin typeface="Comic Sans MS" pitchFamily="-83" charset="0"/>
              </a:rPr>
              <a:t>esplicativa</a:t>
            </a:r>
          </a:p>
          <a:p>
            <a:r>
              <a:rPr lang="it-IT" sz="1600">
                <a:latin typeface="Comic Sans MS" pitchFamily="-83" charset="0"/>
              </a:rPr>
              <a:t>di B</a:t>
            </a:r>
          </a:p>
        </p:txBody>
      </p:sp>
      <p:sp>
        <p:nvSpPr>
          <p:cNvPr id="266251" name="Text Box 1037"/>
          <p:cNvSpPr txBox="1">
            <a:spLocks noChangeArrowheads="1"/>
          </p:cNvSpPr>
          <p:nvPr/>
        </p:nvSpPr>
        <p:spPr bwMode="auto">
          <a:xfrm>
            <a:off x="6867525" y="4214813"/>
            <a:ext cx="1727200" cy="584200"/>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Fatto</a:t>
            </a:r>
          </a:p>
          <a:p>
            <a:r>
              <a:rPr lang="it-IT" sz="1600">
                <a:latin typeface="Comic Sans MS" pitchFamily="-83" charset="0"/>
              </a:rPr>
              <a:t>sorprendente</a:t>
            </a:r>
          </a:p>
        </p:txBody>
      </p:sp>
      <p:sp>
        <p:nvSpPr>
          <p:cNvPr id="266252" name="Line 1038"/>
          <p:cNvSpPr>
            <a:spLocks noChangeShapeType="1"/>
          </p:cNvSpPr>
          <p:nvPr/>
        </p:nvSpPr>
        <p:spPr bwMode="auto">
          <a:xfrm>
            <a:off x="6526213" y="5043488"/>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6253" name="Line 1039"/>
          <p:cNvSpPr>
            <a:spLocks noChangeShapeType="1"/>
          </p:cNvSpPr>
          <p:nvPr/>
        </p:nvSpPr>
        <p:spPr bwMode="auto">
          <a:xfrm>
            <a:off x="1339850" y="4716463"/>
            <a:ext cx="1655763"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56" name="Rectangle 1040"/>
          <p:cNvSpPr>
            <a:spLocks noChangeArrowheads="1"/>
          </p:cNvSpPr>
          <p:nvPr/>
        </p:nvSpPr>
        <p:spPr bwMode="auto">
          <a:xfrm>
            <a:off x="1292225" y="4365625"/>
            <a:ext cx="2735263"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dirty="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dirty="0">
                <a:solidFill>
                  <a:srgbClr val="FF0000"/>
                </a:solidFill>
                <a:latin typeface="Arial" charset="0"/>
                <a:ea typeface="ＭＳ Ｐゴシック" charset="-128"/>
                <a:cs typeface="ＭＳ Ｐゴシック" charset="-128"/>
              </a:rPr>
              <a:t>Conclusione</a:t>
            </a:r>
            <a:endParaRPr lang="it-IT" sz="1600" dirty="0">
              <a:latin typeface="Arial" charset="0"/>
              <a:ea typeface="ＭＳ Ｐゴシック" charset="-128"/>
              <a:cs typeface="ＭＳ Ｐゴシック" charset="-128"/>
            </a:endParaRPr>
          </a:p>
        </p:txBody>
      </p:sp>
      <p:sp>
        <p:nvSpPr>
          <p:cNvPr id="266255" name="Line 1041"/>
          <p:cNvSpPr>
            <a:spLocks noChangeShapeType="1"/>
          </p:cNvSpPr>
          <p:nvPr/>
        </p:nvSpPr>
        <p:spPr bwMode="auto">
          <a:xfrm flipV="1">
            <a:off x="2470150" y="4437063"/>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6256" name="Text Box 1042"/>
          <p:cNvSpPr txBox="1">
            <a:spLocks noChangeArrowheads="1"/>
          </p:cNvSpPr>
          <p:nvPr/>
        </p:nvSpPr>
        <p:spPr bwMode="auto">
          <a:xfrm>
            <a:off x="2617788" y="4910138"/>
            <a:ext cx="1368425" cy="554037"/>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a:t>
            </a:r>
            <a:r>
              <a:rPr lang="it-IT" sz="1400">
                <a:latin typeface="Comic Sans MS" pitchFamily="-83" charset="0"/>
              </a:rPr>
              <a:t>Fatto</a:t>
            </a:r>
          </a:p>
          <a:p>
            <a:r>
              <a:rPr lang="it-IT" sz="1400">
                <a:latin typeface="Comic Sans MS" pitchFamily="-83" charset="0"/>
              </a:rPr>
              <a:t>sorprendente</a:t>
            </a:r>
            <a:endParaRPr lang="it-IT" sz="1600">
              <a:latin typeface="Comic Sans MS" pitchFamily="-83" charset="0"/>
            </a:endParaRPr>
          </a:p>
        </p:txBody>
      </p:sp>
      <p:sp>
        <p:nvSpPr>
          <p:cNvPr id="266257" name="Text Box 1043"/>
          <p:cNvSpPr txBox="1">
            <a:spLocks noChangeArrowheads="1"/>
          </p:cNvSpPr>
          <p:nvPr/>
        </p:nvSpPr>
        <p:spPr bwMode="auto">
          <a:xfrm>
            <a:off x="2557463" y="4167188"/>
            <a:ext cx="1368425" cy="584200"/>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Ipotesi </a:t>
            </a:r>
          </a:p>
          <a:p>
            <a:r>
              <a:rPr lang="it-IT" sz="1600">
                <a:latin typeface="Comic Sans MS" pitchFamily="-83" charset="0"/>
              </a:rPr>
              <a:t>esplicativa </a:t>
            </a:r>
          </a:p>
        </p:txBody>
      </p:sp>
      <p:sp>
        <p:nvSpPr>
          <p:cNvPr id="266258" name="Line 1044"/>
          <p:cNvSpPr>
            <a:spLocks noChangeShapeType="1"/>
          </p:cNvSpPr>
          <p:nvPr/>
        </p:nvSpPr>
        <p:spPr bwMode="auto">
          <a:xfrm>
            <a:off x="2495550" y="4995863"/>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6259" name="Text Box 1045"/>
          <p:cNvSpPr txBox="1">
            <a:spLocks noChangeArrowheads="1"/>
          </p:cNvSpPr>
          <p:nvPr/>
        </p:nvSpPr>
        <p:spPr bwMode="auto">
          <a:xfrm>
            <a:off x="755650" y="3468688"/>
            <a:ext cx="180975" cy="341312"/>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endParaRPr lang="it-IT" sz="1600" i="1">
              <a:latin typeface="Calibri" pitchFamily="-83" charset="0"/>
            </a:endParaRPr>
          </a:p>
        </p:txBody>
      </p:sp>
      <p:sp>
        <p:nvSpPr>
          <p:cNvPr id="266260" name="Text Box 1046"/>
          <p:cNvSpPr txBox="1">
            <a:spLocks noChangeArrowheads="1"/>
          </p:cNvSpPr>
          <p:nvPr/>
        </p:nvSpPr>
        <p:spPr bwMode="auto">
          <a:xfrm>
            <a:off x="4438650" y="3522663"/>
            <a:ext cx="3917950" cy="3968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  B , ?? </a:t>
            </a:r>
            <a:r>
              <a:rPr lang="it-IT" sz="2000" b="1">
                <a:latin typeface="Calibri" pitchFamily="-83" charset="0"/>
                <a:sym typeface="Wingdings" pitchFamily="-83" charset="2"/>
              </a:rPr>
              <a:t></a:t>
            </a:r>
            <a:r>
              <a:rPr lang="it-IT" sz="2000" b="1">
                <a:latin typeface="Calibri" pitchFamily="-83" charset="0"/>
              </a:rPr>
              <a:t>A ?</a:t>
            </a:r>
            <a:r>
              <a:rPr lang="it-IT" sz="2000" b="1">
                <a:latin typeface="Calibri" pitchFamily="-83" charset="0"/>
                <a:sym typeface="Wingdings" pitchFamily="-83" charset="2"/>
              </a:rPr>
              <a:t>? (</a:t>
            </a:r>
            <a:r>
              <a:rPr lang="it-IT" sz="2000" b="1">
                <a:latin typeface="Calibri" pitchFamily="-83" charset="0"/>
              </a:rPr>
              <a:t>Abduzione)</a:t>
            </a:r>
          </a:p>
        </p:txBody>
      </p:sp>
      <p:sp>
        <p:nvSpPr>
          <p:cNvPr id="266261" name="Oval 1047"/>
          <p:cNvSpPr>
            <a:spLocks noChangeArrowheads="1"/>
          </p:cNvSpPr>
          <p:nvPr/>
        </p:nvSpPr>
        <p:spPr bwMode="auto">
          <a:xfrm>
            <a:off x="371475" y="3154363"/>
            <a:ext cx="3789363" cy="2676525"/>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6262" name="Oval 1048"/>
          <p:cNvSpPr>
            <a:spLocks noChangeArrowheads="1"/>
          </p:cNvSpPr>
          <p:nvPr/>
        </p:nvSpPr>
        <p:spPr bwMode="auto">
          <a:xfrm>
            <a:off x="4146550" y="3060700"/>
            <a:ext cx="4600575" cy="2822575"/>
          </a:xfrm>
          <a:prstGeom prst="ellipse">
            <a:avLst/>
          </a:prstGeom>
          <a:no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6263" name="Text Box 1049"/>
          <p:cNvSpPr txBox="1">
            <a:spLocks noChangeArrowheads="1"/>
          </p:cNvSpPr>
          <p:nvPr/>
        </p:nvSpPr>
        <p:spPr bwMode="auto">
          <a:xfrm>
            <a:off x="5672138" y="5489575"/>
            <a:ext cx="1482725" cy="433388"/>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100"/>
              <a:t>È </a:t>
            </a:r>
            <a:r>
              <a:rPr lang="it-IT" sz="1100" b="1"/>
              <a:t>plausibile</a:t>
            </a:r>
            <a:r>
              <a:rPr lang="it-IT" sz="1100"/>
              <a:t> che A</a:t>
            </a:r>
          </a:p>
          <a:p>
            <a:r>
              <a:rPr lang="it-IT" sz="1100"/>
              <a:t>sia vera.</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026"/>
          <p:cNvSpPr>
            <a:spLocks noChangeArrowheads="1"/>
          </p:cNvSpPr>
          <p:nvPr/>
        </p:nvSpPr>
        <p:spPr bwMode="auto">
          <a:xfrm>
            <a:off x="0" y="679450"/>
            <a:ext cx="9144000" cy="54737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bodyPr>
          <a:lstStyle/>
          <a:p>
            <a:endParaRPr lang="it-IT">
              <a:latin typeface="Calibri" pitchFamily="-83" charset="0"/>
            </a:endParaRPr>
          </a:p>
        </p:txBody>
      </p:sp>
      <p:sp>
        <p:nvSpPr>
          <p:cNvPr id="1853443" name="Rectangle 1027"/>
          <p:cNvSpPr>
            <a:spLocks noChangeArrowheads="1"/>
          </p:cNvSpPr>
          <p:nvPr/>
        </p:nvSpPr>
        <p:spPr bwMode="auto">
          <a:xfrm>
            <a:off x="500063" y="38100"/>
            <a:ext cx="746125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Abduzione</a:t>
            </a:r>
          </a:p>
        </p:txBody>
      </p:sp>
      <p:sp>
        <p:nvSpPr>
          <p:cNvPr id="267268" name="Rectangle 1028"/>
          <p:cNvSpPr>
            <a:spLocks noChangeArrowheads="1"/>
          </p:cNvSpPr>
          <p:nvPr/>
        </p:nvSpPr>
        <p:spPr bwMode="auto">
          <a:xfrm>
            <a:off x="0" y="679450"/>
            <a:ext cx="9144000" cy="2616200"/>
          </a:xfrm>
          <a:prstGeom prst="rect">
            <a:avLst/>
          </a:prstGeom>
          <a:noFill/>
          <a:ln w="9525">
            <a:noFill/>
            <a:miter lim="800000"/>
            <a:headEnd/>
            <a:tailEnd/>
          </a:ln>
        </p:spPr>
        <p:txBody>
          <a:bodyPr>
            <a:prstTxWarp prst="textNoShape">
              <a:avLst/>
            </a:prstTxWarp>
            <a:spAutoFit/>
          </a:bodyPr>
          <a:lstStyle/>
          <a:p>
            <a:pPr algn="just"/>
            <a:r>
              <a:rPr lang="it-IT"/>
              <a:t>Considerata da questo secondo punto di vista l’abduzione è il frutto del momento inventivo, creativo dello scienziato, dell’attimo fortunato dell’immaginazione scientifica che formula ipotesi esplicative generalizzate, le quali, se confermate, diventano leggi scientifiche (pur sempre correggibili e sostituibili) e, se falsificate, vengono scartate. Ed è proprio l’abduzione a far progredire la scienza, che avanza da una parte sulla direttrice dell’inglobamento progressivo di fatti nuovi e insospettati che spingono per questo a escogitare nuove ipotesi capaci di spiegarli, e dall’altra su quella  di una unificazione assiomatica delle leggi, attuata da quelle che si dicono le grandi idee semplici. </a:t>
            </a:r>
          </a:p>
          <a:p>
            <a:pPr eaLnBrk="0" hangingPunct="0"/>
            <a:endParaRPr lang="it-IT" sz="2000">
              <a:latin typeface="Calibri" pitchFamily="-83" charset="0"/>
            </a:endParaRPr>
          </a:p>
        </p:txBody>
      </p:sp>
      <p:sp>
        <p:nvSpPr>
          <p:cNvPr id="267269" name="Line 1031"/>
          <p:cNvSpPr>
            <a:spLocks noChangeShapeType="1"/>
          </p:cNvSpPr>
          <p:nvPr/>
        </p:nvSpPr>
        <p:spPr bwMode="auto">
          <a:xfrm>
            <a:off x="5446713" y="4764088"/>
            <a:ext cx="1655762"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48" name="Rectangle 1032"/>
          <p:cNvSpPr>
            <a:spLocks noChangeArrowheads="1"/>
          </p:cNvSpPr>
          <p:nvPr/>
        </p:nvSpPr>
        <p:spPr bwMode="auto">
          <a:xfrm>
            <a:off x="5373688" y="4413250"/>
            <a:ext cx="2735262"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a:solidFill>
                  <a:srgbClr val="FF0000"/>
                </a:solidFill>
                <a:latin typeface="Arial" charset="0"/>
                <a:ea typeface="ＭＳ Ｐゴシック" charset="-128"/>
                <a:cs typeface="ＭＳ Ｐゴシック" charset="-128"/>
              </a:rPr>
              <a:t>Conclusione</a:t>
            </a:r>
            <a:endParaRPr lang="it-IT" sz="1600">
              <a:latin typeface="Arial" charset="0"/>
              <a:ea typeface="ＭＳ Ｐゴシック" charset="-128"/>
              <a:cs typeface="ＭＳ Ｐゴシック" charset="-128"/>
            </a:endParaRPr>
          </a:p>
        </p:txBody>
      </p:sp>
      <p:sp>
        <p:nvSpPr>
          <p:cNvPr id="1853449" name="AutoShape 1033"/>
          <p:cNvSpPr>
            <a:spLocks noChangeArrowheads="1"/>
          </p:cNvSpPr>
          <p:nvPr/>
        </p:nvSpPr>
        <p:spPr bwMode="auto">
          <a:xfrm>
            <a:off x="4284663" y="4387850"/>
            <a:ext cx="1008062" cy="647700"/>
          </a:xfrm>
          <a:prstGeom prst="upArrow">
            <a:avLst>
              <a:gd name="adj1" fmla="val 53074"/>
              <a:gd name="adj2" fmla="val 41667"/>
            </a:avLst>
          </a:prstGeom>
          <a:gradFill rotWithShape="1">
            <a:gsLst>
              <a:gs pos="0">
                <a:srgbClr val="FF0000">
                  <a:gamma/>
                  <a:shade val="46275"/>
                  <a:invGamma/>
                </a:srgbClr>
              </a:gs>
              <a:gs pos="100000">
                <a:srgbClr val="FF0000"/>
              </a:gs>
            </a:gsLst>
            <a:lin ang="5400000" scaled="1"/>
          </a:gradFill>
          <a:ln w="9525" cap="rnd">
            <a:solidFill>
              <a:schemeClr val="tx1"/>
            </a:solidFill>
            <a:prstDash val="sysDot"/>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67272" name="AutoShape 1034"/>
          <p:cNvSpPr>
            <a:spLocks noChangeArrowheads="1"/>
          </p:cNvSpPr>
          <p:nvPr/>
        </p:nvSpPr>
        <p:spPr bwMode="auto">
          <a:xfrm flipV="1">
            <a:off x="438150" y="4394200"/>
            <a:ext cx="914400" cy="688975"/>
          </a:xfrm>
          <a:prstGeom prst="upArrow">
            <a:avLst>
              <a:gd name="adj1" fmla="val 53074"/>
              <a:gd name="adj2" fmla="val 41667"/>
            </a:avLst>
          </a:prstGeom>
          <a:solidFill>
            <a:srgbClr val="0000CC">
              <a:alpha val="5098"/>
            </a:srgb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67273" name="Line 1035"/>
          <p:cNvSpPr>
            <a:spLocks noChangeShapeType="1"/>
          </p:cNvSpPr>
          <p:nvPr/>
        </p:nvSpPr>
        <p:spPr bwMode="auto">
          <a:xfrm flipV="1">
            <a:off x="6500813" y="4484688"/>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7274" name="Text Box 1036"/>
          <p:cNvSpPr txBox="1">
            <a:spLocks noChangeArrowheads="1"/>
          </p:cNvSpPr>
          <p:nvPr/>
        </p:nvSpPr>
        <p:spPr bwMode="auto">
          <a:xfrm>
            <a:off x="6953250" y="4957763"/>
            <a:ext cx="1501775" cy="830262"/>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 Ipotesi</a:t>
            </a:r>
          </a:p>
          <a:p>
            <a:r>
              <a:rPr lang="it-IT" sz="1600">
                <a:latin typeface="Comic Sans MS" pitchFamily="-83" charset="0"/>
              </a:rPr>
              <a:t>esplicativa</a:t>
            </a:r>
          </a:p>
          <a:p>
            <a:r>
              <a:rPr lang="it-IT" sz="1600">
                <a:latin typeface="Comic Sans MS" pitchFamily="-83" charset="0"/>
              </a:rPr>
              <a:t>di B</a:t>
            </a:r>
          </a:p>
        </p:txBody>
      </p:sp>
      <p:sp>
        <p:nvSpPr>
          <p:cNvPr id="267275" name="Text Box 1037"/>
          <p:cNvSpPr txBox="1">
            <a:spLocks noChangeArrowheads="1"/>
          </p:cNvSpPr>
          <p:nvPr/>
        </p:nvSpPr>
        <p:spPr bwMode="auto">
          <a:xfrm>
            <a:off x="6867525" y="4214813"/>
            <a:ext cx="1727200" cy="584200"/>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Fatto</a:t>
            </a:r>
          </a:p>
          <a:p>
            <a:r>
              <a:rPr lang="it-IT" sz="1600">
                <a:latin typeface="Comic Sans MS" pitchFamily="-83" charset="0"/>
              </a:rPr>
              <a:t>sorprendente</a:t>
            </a:r>
          </a:p>
        </p:txBody>
      </p:sp>
      <p:sp>
        <p:nvSpPr>
          <p:cNvPr id="267276" name="Line 1038"/>
          <p:cNvSpPr>
            <a:spLocks noChangeShapeType="1"/>
          </p:cNvSpPr>
          <p:nvPr/>
        </p:nvSpPr>
        <p:spPr bwMode="auto">
          <a:xfrm>
            <a:off x="6526213" y="5043488"/>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7277" name="Line 1039"/>
          <p:cNvSpPr>
            <a:spLocks noChangeShapeType="1"/>
          </p:cNvSpPr>
          <p:nvPr/>
        </p:nvSpPr>
        <p:spPr bwMode="auto">
          <a:xfrm>
            <a:off x="1339850" y="4716463"/>
            <a:ext cx="1655763" cy="0"/>
          </a:xfrm>
          <a:prstGeom prst="line">
            <a:avLst/>
          </a:prstGeom>
          <a:noFill/>
          <a:ln w="28575">
            <a:solidFill>
              <a:schemeClr val="tx1"/>
            </a:solidFill>
            <a:round/>
            <a:headEnd/>
            <a:tailEnd/>
          </a:ln>
        </p:spPr>
        <p:txBody>
          <a:bodyPr>
            <a:prstTxWarp prst="textNoShape">
              <a:avLst/>
            </a:prstTxWarp>
          </a:bodyPr>
          <a:lstStyle/>
          <a:p>
            <a:endParaRPr lang="it-IT"/>
          </a:p>
        </p:txBody>
      </p:sp>
      <p:sp>
        <p:nvSpPr>
          <p:cNvPr id="1853456" name="Rectangle 1040"/>
          <p:cNvSpPr>
            <a:spLocks noChangeArrowheads="1"/>
          </p:cNvSpPr>
          <p:nvPr/>
        </p:nvSpPr>
        <p:spPr bwMode="auto">
          <a:xfrm>
            <a:off x="1292225" y="4365625"/>
            <a:ext cx="2735263" cy="1008063"/>
          </a:xfrm>
          <a:prstGeom prst="rect">
            <a:avLst/>
          </a:prstGeom>
          <a:noFill/>
          <a:ln w="9525">
            <a:noFill/>
            <a:miter lim="800000"/>
            <a:headEnd/>
            <a:tailEnd/>
          </a:ln>
          <a:effectLst>
            <a:outerShdw blurRad="63500" dist="17961" dir="2700000" algn="ctr" rotWithShape="0">
              <a:srgbClr val="000000">
                <a:alpha val="74998"/>
              </a:srgbClr>
            </a:outerShdw>
          </a:effectLst>
        </p:spPr>
        <p:txBody>
          <a:bodyPr>
            <a:prstTxWarp prst="textNoShape">
              <a:avLst/>
            </a:prstTxWarp>
          </a:bodyPr>
          <a:lstStyle/>
          <a:p>
            <a:pPr fontAlgn="auto">
              <a:spcBef>
                <a:spcPct val="20000"/>
              </a:spcBef>
              <a:spcAft>
                <a:spcPts val="0"/>
              </a:spcAft>
              <a:buClr>
                <a:schemeClr val="accent2"/>
              </a:buClr>
              <a:defRPr/>
            </a:pPr>
            <a:r>
              <a:rPr lang="it-IT" sz="1600" dirty="0">
                <a:solidFill>
                  <a:srgbClr val="FF0000"/>
                </a:solidFill>
                <a:latin typeface="Arial" charset="0"/>
                <a:ea typeface="ＭＳ Ｐゴシック" charset="-128"/>
                <a:cs typeface="ＭＳ Ｐゴシック" charset="-128"/>
              </a:rPr>
              <a:t>Premessa</a:t>
            </a:r>
          </a:p>
          <a:p>
            <a:pPr fontAlgn="auto">
              <a:spcBef>
                <a:spcPct val="20000"/>
              </a:spcBef>
              <a:spcAft>
                <a:spcPts val="0"/>
              </a:spcAft>
              <a:buClr>
                <a:schemeClr val="accent2"/>
              </a:buClr>
              <a:defRPr/>
            </a:pPr>
            <a:r>
              <a:rPr lang="it-IT" sz="1600" dirty="0">
                <a:solidFill>
                  <a:srgbClr val="FF0000"/>
                </a:solidFill>
                <a:latin typeface="Arial" charset="0"/>
                <a:ea typeface="ＭＳ Ｐゴシック" charset="-128"/>
                <a:cs typeface="ＭＳ Ｐゴシック" charset="-128"/>
              </a:rPr>
              <a:t>Conclusione</a:t>
            </a:r>
            <a:endParaRPr lang="it-IT" sz="1600" dirty="0">
              <a:latin typeface="Arial" charset="0"/>
              <a:ea typeface="ＭＳ Ｐゴシック" charset="-128"/>
              <a:cs typeface="ＭＳ Ｐゴシック" charset="-128"/>
            </a:endParaRPr>
          </a:p>
        </p:txBody>
      </p:sp>
      <p:sp>
        <p:nvSpPr>
          <p:cNvPr id="267279" name="Line 1041"/>
          <p:cNvSpPr>
            <a:spLocks noChangeShapeType="1"/>
          </p:cNvSpPr>
          <p:nvPr/>
        </p:nvSpPr>
        <p:spPr bwMode="auto">
          <a:xfrm flipV="1">
            <a:off x="2470150" y="4437063"/>
            <a:ext cx="215900" cy="144462"/>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7280" name="Text Box 1042"/>
          <p:cNvSpPr txBox="1">
            <a:spLocks noChangeArrowheads="1"/>
          </p:cNvSpPr>
          <p:nvPr/>
        </p:nvSpPr>
        <p:spPr bwMode="auto">
          <a:xfrm>
            <a:off x="2617788" y="4910138"/>
            <a:ext cx="1368425" cy="554037"/>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B = </a:t>
            </a:r>
            <a:r>
              <a:rPr lang="it-IT" sz="1400">
                <a:latin typeface="Comic Sans MS" pitchFamily="-83" charset="0"/>
              </a:rPr>
              <a:t>Fatto</a:t>
            </a:r>
          </a:p>
          <a:p>
            <a:r>
              <a:rPr lang="it-IT" sz="1400">
                <a:latin typeface="Comic Sans MS" pitchFamily="-83" charset="0"/>
              </a:rPr>
              <a:t>sorprendente</a:t>
            </a:r>
            <a:endParaRPr lang="it-IT" sz="1600">
              <a:latin typeface="Comic Sans MS" pitchFamily="-83" charset="0"/>
            </a:endParaRPr>
          </a:p>
        </p:txBody>
      </p:sp>
      <p:sp>
        <p:nvSpPr>
          <p:cNvPr id="267281" name="Text Box 1043"/>
          <p:cNvSpPr txBox="1">
            <a:spLocks noChangeArrowheads="1"/>
          </p:cNvSpPr>
          <p:nvPr/>
        </p:nvSpPr>
        <p:spPr bwMode="auto">
          <a:xfrm>
            <a:off x="2557463" y="4167188"/>
            <a:ext cx="1368425" cy="584200"/>
          </a:xfrm>
          <a:prstGeom prst="rect">
            <a:avLst/>
          </a:prstGeom>
          <a:noFill/>
          <a:ln w="9525" cap="rnd">
            <a:noFill/>
            <a:prstDash val="sysDot"/>
            <a:miter lim="800000"/>
            <a:headEnd/>
            <a:tailEnd/>
          </a:ln>
        </p:spPr>
        <p:txBody>
          <a:bodyPr>
            <a:prstTxWarp prst="textNoShape">
              <a:avLst/>
            </a:prstTxWarp>
            <a:spAutoFit/>
          </a:bodyPr>
          <a:lstStyle/>
          <a:p>
            <a:r>
              <a:rPr lang="it-IT" sz="1600">
                <a:latin typeface="Comic Sans MS" pitchFamily="-83" charset="0"/>
              </a:rPr>
              <a:t>A= Ipotesi </a:t>
            </a:r>
          </a:p>
          <a:p>
            <a:r>
              <a:rPr lang="it-IT" sz="1600">
                <a:latin typeface="Comic Sans MS" pitchFamily="-83" charset="0"/>
              </a:rPr>
              <a:t>esplicativa </a:t>
            </a:r>
          </a:p>
        </p:txBody>
      </p:sp>
      <p:sp>
        <p:nvSpPr>
          <p:cNvPr id="267282" name="Line 1044"/>
          <p:cNvSpPr>
            <a:spLocks noChangeShapeType="1"/>
          </p:cNvSpPr>
          <p:nvPr/>
        </p:nvSpPr>
        <p:spPr bwMode="auto">
          <a:xfrm>
            <a:off x="2495550" y="4995863"/>
            <a:ext cx="215900" cy="71437"/>
          </a:xfrm>
          <a:prstGeom prst="line">
            <a:avLst/>
          </a:prstGeom>
          <a:noFill/>
          <a:ln w="9525" cap="rnd">
            <a:solidFill>
              <a:schemeClr val="tx1"/>
            </a:solidFill>
            <a:prstDash val="sysDot"/>
            <a:round/>
            <a:headEnd/>
            <a:tailEnd/>
          </a:ln>
        </p:spPr>
        <p:txBody>
          <a:bodyPr>
            <a:prstTxWarp prst="textNoShape">
              <a:avLst/>
            </a:prstTxWarp>
          </a:bodyPr>
          <a:lstStyle/>
          <a:p>
            <a:endParaRPr lang="it-IT"/>
          </a:p>
        </p:txBody>
      </p:sp>
      <p:sp>
        <p:nvSpPr>
          <p:cNvPr id="267283" name="Text Box 1045"/>
          <p:cNvSpPr txBox="1">
            <a:spLocks noChangeArrowheads="1"/>
          </p:cNvSpPr>
          <p:nvPr/>
        </p:nvSpPr>
        <p:spPr bwMode="auto">
          <a:xfrm>
            <a:off x="755650" y="3468688"/>
            <a:ext cx="180975" cy="341312"/>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endParaRPr lang="it-IT" sz="1600" i="1">
              <a:latin typeface="Calibri" pitchFamily="-83" charset="0"/>
            </a:endParaRPr>
          </a:p>
        </p:txBody>
      </p:sp>
      <p:sp>
        <p:nvSpPr>
          <p:cNvPr id="267284" name="Text Box 1046"/>
          <p:cNvSpPr txBox="1">
            <a:spLocks noChangeArrowheads="1"/>
          </p:cNvSpPr>
          <p:nvPr/>
        </p:nvSpPr>
        <p:spPr bwMode="auto">
          <a:xfrm>
            <a:off x="4438650" y="3522663"/>
            <a:ext cx="3917950" cy="396875"/>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2000" b="1">
                <a:latin typeface="Calibri" pitchFamily="-83" charset="0"/>
              </a:rPr>
              <a:t>  B , ?? </a:t>
            </a:r>
            <a:r>
              <a:rPr lang="it-IT" sz="2000" b="1">
                <a:latin typeface="Calibri" pitchFamily="-83" charset="0"/>
                <a:sym typeface="Wingdings" pitchFamily="-83" charset="2"/>
              </a:rPr>
              <a:t></a:t>
            </a:r>
            <a:r>
              <a:rPr lang="it-IT" sz="2000" b="1">
                <a:latin typeface="Calibri" pitchFamily="-83" charset="0"/>
              </a:rPr>
              <a:t>A ?</a:t>
            </a:r>
            <a:r>
              <a:rPr lang="it-IT" sz="2000" b="1">
                <a:latin typeface="Calibri" pitchFamily="-83" charset="0"/>
                <a:sym typeface="Wingdings" pitchFamily="-83" charset="2"/>
              </a:rPr>
              <a:t>? (</a:t>
            </a:r>
            <a:r>
              <a:rPr lang="it-IT" sz="2000" b="1">
                <a:latin typeface="Calibri" pitchFamily="-83" charset="0"/>
              </a:rPr>
              <a:t>Abduzione)</a:t>
            </a:r>
          </a:p>
        </p:txBody>
      </p:sp>
      <p:sp>
        <p:nvSpPr>
          <p:cNvPr id="267285" name="Oval 1047"/>
          <p:cNvSpPr>
            <a:spLocks noChangeArrowheads="1"/>
          </p:cNvSpPr>
          <p:nvPr/>
        </p:nvSpPr>
        <p:spPr bwMode="auto">
          <a:xfrm>
            <a:off x="371475" y="3154363"/>
            <a:ext cx="3789363" cy="2676525"/>
          </a:xfrm>
          <a:prstGeom prst="ellipse">
            <a:avLst/>
          </a:prstGeom>
          <a:noFill/>
          <a:ln w="19050">
            <a:solidFill>
              <a:schemeClr val="tx1"/>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7286" name="Oval 1048"/>
          <p:cNvSpPr>
            <a:spLocks noChangeArrowheads="1"/>
          </p:cNvSpPr>
          <p:nvPr/>
        </p:nvSpPr>
        <p:spPr bwMode="auto">
          <a:xfrm>
            <a:off x="4146550" y="3060700"/>
            <a:ext cx="4600575" cy="2822575"/>
          </a:xfrm>
          <a:prstGeom prst="ellipse">
            <a:avLst/>
          </a:prstGeom>
          <a:no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7287" name="Text Box 1049"/>
          <p:cNvSpPr txBox="1">
            <a:spLocks noChangeArrowheads="1"/>
          </p:cNvSpPr>
          <p:nvPr/>
        </p:nvSpPr>
        <p:spPr bwMode="auto">
          <a:xfrm>
            <a:off x="5672138" y="5489575"/>
            <a:ext cx="1482725" cy="401638"/>
          </a:xfrm>
          <a:prstGeom prst="rect">
            <a:avLst/>
          </a:prstGeom>
          <a:noFill/>
          <a:ln w="19050">
            <a:noFill/>
            <a:prstDash val="sysDot"/>
            <a:miter lim="800000"/>
            <a:headEnd/>
            <a:tailEnd/>
          </a:ln>
        </p:spPr>
        <p:txBody>
          <a:bodyPr lIns="90000" tIns="46800" rIns="90000" bIns="46800">
            <a:prstTxWarp prst="textNoShape">
              <a:avLst/>
            </a:prstTxWarp>
            <a:spAutoFit/>
          </a:bodyPr>
          <a:lstStyle/>
          <a:p>
            <a:r>
              <a:rPr lang="it-IT" sz="1000">
                <a:latin typeface="Calibri" pitchFamily="-83" charset="0"/>
              </a:rPr>
              <a:t>È </a:t>
            </a:r>
            <a:r>
              <a:rPr lang="it-IT" sz="1000" b="1">
                <a:latin typeface="Calibri" pitchFamily="-83" charset="0"/>
              </a:rPr>
              <a:t>plausibile</a:t>
            </a:r>
            <a:r>
              <a:rPr lang="it-IT" sz="1000">
                <a:latin typeface="Calibri" pitchFamily="-83" charset="0"/>
              </a:rPr>
              <a:t> che A</a:t>
            </a:r>
          </a:p>
          <a:p>
            <a:r>
              <a:rPr lang="it-IT" sz="1000">
                <a:latin typeface="Calibri" pitchFamily="-83" charset="0"/>
              </a:rPr>
              <a:t>sia vera.</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026"/>
          <p:cNvSpPr>
            <a:spLocks noChangeArrowheads="1"/>
          </p:cNvSpPr>
          <p:nvPr/>
        </p:nvSpPr>
        <p:spPr bwMode="auto">
          <a:xfrm>
            <a:off x="331788" y="954088"/>
            <a:ext cx="8467725" cy="4995862"/>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4467" name="Rectangle 1027"/>
          <p:cNvSpPr>
            <a:spLocks noChangeArrowheads="1"/>
          </p:cNvSpPr>
          <p:nvPr/>
        </p:nvSpPr>
        <p:spPr bwMode="auto">
          <a:xfrm>
            <a:off x="447675" y="155575"/>
            <a:ext cx="439420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  Induzione</a:t>
            </a:r>
          </a:p>
        </p:txBody>
      </p:sp>
      <p:sp>
        <p:nvSpPr>
          <p:cNvPr id="268292" name="Rectangle 1028"/>
          <p:cNvSpPr>
            <a:spLocks noChangeArrowheads="1"/>
          </p:cNvSpPr>
          <p:nvPr/>
        </p:nvSpPr>
        <p:spPr bwMode="auto">
          <a:xfrm>
            <a:off x="569913" y="1289050"/>
            <a:ext cx="7646987" cy="2225675"/>
          </a:xfrm>
          <a:prstGeom prst="rect">
            <a:avLst/>
          </a:prstGeom>
          <a:noFill/>
          <a:ln w="9525">
            <a:noFill/>
            <a:miter lim="800000"/>
            <a:headEnd/>
            <a:tailEnd/>
          </a:ln>
        </p:spPr>
        <p:txBody>
          <a:bodyPr>
            <a:prstTxWarp prst="textNoShape">
              <a:avLst/>
            </a:prstTxWarp>
            <a:spAutoFit/>
          </a:bodyPr>
          <a:lstStyle/>
          <a:p>
            <a:pPr eaLnBrk="0" hangingPunct="0"/>
            <a:r>
              <a:rPr lang="it-IT" sz="2000">
                <a:latin typeface="Calibri" pitchFamily="-83" charset="0"/>
              </a:rPr>
              <a:t>E’ il processo in base a cui s’inferisce </a:t>
            </a:r>
            <a:r>
              <a:rPr lang="it-IT" sz="2000" b="1">
                <a:latin typeface="Calibri" pitchFamily="-83" charset="0"/>
              </a:rPr>
              <a:t>dal particolare all’universale</a:t>
            </a:r>
            <a:r>
              <a:rPr lang="it-IT" sz="2000">
                <a:latin typeface="Calibri" pitchFamily="-83" charset="0"/>
              </a:rPr>
              <a:t> secondo il principio della </a:t>
            </a:r>
            <a:r>
              <a:rPr lang="it-IT" sz="2000" b="1">
                <a:latin typeface="Calibri" pitchFamily="-83" charset="0"/>
              </a:rPr>
              <a:t>generalizzazione</a:t>
            </a:r>
            <a:r>
              <a:rPr lang="it-IT" sz="2000">
                <a:latin typeface="Calibri" pitchFamily="-83" charset="0"/>
              </a:rPr>
              <a:t>.</a:t>
            </a:r>
          </a:p>
          <a:p>
            <a:pPr eaLnBrk="0" hangingPunct="0"/>
            <a:endParaRPr lang="it-IT" sz="2000">
              <a:latin typeface="Calibri" pitchFamily="-83" charset="0"/>
            </a:endParaRPr>
          </a:p>
          <a:p>
            <a:pPr lvl="3" eaLnBrk="0" hangingPunct="0"/>
            <a:r>
              <a:rPr lang="it-IT" sz="2000">
                <a:latin typeface="Calibri" pitchFamily="-83" charset="0"/>
              </a:rPr>
              <a:t>Alla conclusione generale si può arrivare:</a:t>
            </a:r>
          </a:p>
          <a:p>
            <a:pPr marL="2146300" lvl="4" indent="-317500" eaLnBrk="0" hangingPunct="0">
              <a:buClr>
                <a:srgbClr val="FF0000"/>
              </a:buClr>
              <a:buFontTx/>
              <a:buChar char="•"/>
            </a:pPr>
            <a:r>
              <a:rPr lang="it-IT" sz="2000">
                <a:latin typeface="Calibri" pitchFamily="-83" charset="0"/>
              </a:rPr>
              <a:t>a partire da parecchi casi</a:t>
            </a:r>
          </a:p>
          <a:p>
            <a:pPr marL="2146300" lvl="4" indent="-317500" eaLnBrk="0" hangingPunct="0">
              <a:buClr>
                <a:srgbClr val="FF0000"/>
              </a:buClr>
              <a:buFontTx/>
              <a:buChar char="•"/>
            </a:pPr>
            <a:r>
              <a:rPr lang="it-IT" sz="2000">
                <a:latin typeface="Calibri" pitchFamily="-83" charset="0"/>
              </a:rPr>
              <a:t>a partire da un singolo caso</a:t>
            </a:r>
          </a:p>
        </p:txBody>
      </p:sp>
      <p:sp>
        <p:nvSpPr>
          <p:cNvPr id="268293" name="Rectangle 1031"/>
          <p:cNvSpPr>
            <a:spLocks noChangeArrowheads="1"/>
          </p:cNvSpPr>
          <p:nvPr/>
        </p:nvSpPr>
        <p:spPr bwMode="auto">
          <a:xfrm>
            <a:off x="352425" y="5481638"/>
            <a:ext cx="8340725" cy="457200"/>
          </a:xfrm>
          <a:prstGeom prst="rect">
            <a:avLst/>
          </a:prstGeom>
          <a:noFill/>
          <a:ln w="9525" cap="rnd">
            <a:noFill/>
            <a:prstDash val="sysDot"/>
            <a:miter lim="800000"/>
            <a:headEnd/>
            <a:tailEnd/>
          </a:ln>
        </p:spPr>
        <p:txBody>
          <a:bodyPr>
            <a:prstTxWarp prst="textNoShape">
              <a:avLst/>
            </a:prstTxWarp>
            <a:spAutoFit/>
          </a:bodyPr>
          <a:lstStyle/>
          <a:p>
            <a:r>
              <a:rPr lang="it-IT">
                <a:solidFill>
                  <a:schemeClr val="accent2"/>
                </a:solidFill>
                <a:latin typeface="Comic Sans MS" pitchFamily="-83" charset="0"/>
                <a:sym typeface="Wingdings" pitchFamily="-83" charset="2"/>
              </a:rPr>
              <a:t>Ogni corvo che ho osservato</a:t>
            </a:r>
            <a:r>
              <a:rPr lang="it-IT">
                <a:latin typeface="Comic Sans MS" pitchFamily="-83" charset="0"/>
                <a:sym typeface="Wingdings" pitchFamily="-83" charset="2"/>
              </a:rPr>
              <a:t> è nero   </a:t>
            </a:r>
            <a:r>
              <a:rPr lang="it-IT">
                <a:solidFill>
                  <a:schemeClr val="accent2"/>
                </a:solidFill>
                <a:latin typeface="Comic Sans MS" pitchFamily="-83" charset="0"/>
                <a:sym typeface="Wingdings" pitchFamily="-83" charset="2"/>
              </a:rPr>
              <a:t>Ogni corvo</a:t>
            </a:r>
            <a:r>
              <a:rPr lang="it-IT">
                <a:latin typeface="Comic Sans MS" pitchFamily="-83" charset="0"/>
                <a:sym typeface="Wingdings" pitchFamily="-83" charset="2"/>
              </a:rPr>
              <a:t> è nero</a:t>
            </a:r>
          </a:p>
        </p:txBody>
      </p:sp>
      <p:pic>
        <p:nvPicPr>
          <p:cNvPr id="268294" name="Picture 1032" descr="109px-Blason_ville_fr_Arnouville-l%C3%A8s-Gonesse_(Val-d%27Oise)">
            <a:hlinkClick r:id="rId2"/>
          </p:cNvPr>
          <p:cNvPicPr>
            <a:picLocks noChangeAspect="1" noChangeArrowheads="1"/>
          </p:cNvPicPr>
          <p:nvPr/>
        </p:nvPicPr>
        <p:blipFill>
          <a:blip r:embed="rId3"/>
          <a:srcRect/>
          <a:stretch>
            <a:fillRect/>
          </a:stretch>
        </p:blipFill>
        <p:spPr bwMode="auto">
          <a:xfrm>
            <a:off x="6988175" y="3803650"/>
            <a:ext cx="1385888" cy="1524000"/>
          </a:xfrm>
          <a:prstGeom prst="rect">
            <a:avLst/>
          </a:prstGeom>
          <a:noFill/>
          <a:ln w="9525">
            <a:noFill/>
            <a:miter lim="800000"/>
            <a:headEnd/>
            <a:tailEnd/>
          </a:ln>
        </p:spPr>
      </p:pic>
      <p:sp>
        <p:nvSpPr>
          <p:cNvPr id="268295" name="Rectangle 1033"/>
          <p:cNvSpPr>
            <a:spLocks noChangeArrowheads="1"/>
          </p:cNvSpPr>
          <p:nvPr/>
        </p:nvSpPr>
        <p:spPr bwMode="auto">
          <a:xfrm>
            <a:off x="395288" y="3638550"/>
            <a:ext cx="5922962" cy="1374775"/>
          </a:xfrm>
          <a:prstGeom prst="rect">
            <a:avLst/>
          </a:prstGeom>
          <a:noFill/>
          <a:ln w="19050">
            <a:noFill/>
            <a:prstDash val="sysDot"/>
            <a:miter lim="800000"/>
            <a:headEnd/>
            <a:tailEnd/>
          </a:ln>
        </p:spPr>
        <p:txBody>
          <a:bodyPr lIns="90000" tIns="46800" rIns="90000" bIns="46800">
            <a:prstTxWarp prst="textNoShape">
              <a:avLst/>
            </a:prstTxWarp>
            <a:spAutoFit/>
          </a:bodyPr>
          <a:lstStyle/>
          <a:p>
            <a:endParaRPr lang="it-IT" sz="2000">
              <a:latin typeface="Calibri" pitchFamily="-83" charset="0"/>
            </a:endParaRPr>
          </a:p>
          <a:p>
            <a:r>
              <a:rPr lang="it-IT" sz="1600">
                <a:latin typeface="Calibri" pitchFamily="-83" charset="0"/>
              </a:rPr>
              <a:t> (Se un certo membro a di una classe Q ha una data proprietà P, allora per un qualsiasi nuovo membro b della stessa classe Q si ipotizza il possesso della medesima proprietà P).</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026"/>
          <p:cNvSpPr>
            <a:spLocks noChangeArrowheads="1"/>
          </p:cNvSpPr>
          <p:nvPr/>
        </p:nvSpPr>
        <p:spPr bwMode="auto">
          <a:xfrm>
            <a:off x="331788" y="2027238"/>
            <a:ext cx="8467725" cy="3630612"/>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5491" name="Rectangle 1027"/>
          <p:cNvSpPr>
            <a:spLocks noChangeArrowheads="1"/>
          </p:cNvSpPr>
          <p:nvPr/>
        </p:nvSpPr>
        <p:spPr bwMode="auto">
          <a:xfrm>
            <a:off x="215900" y="114300"/>
            <a:ext cx="3490913"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  Analogia</a:t>
            </a:r>
          </a:p>
        </p:txBody>
      </p:sp>
      <p:sp>
        <p:nvSpPr>
          <p:cNvPr id="269316" name="Rectangle 1028"/>
          <p:cNvSpPr>
            <a:spLocks noChangeArrowheads="1"/>
          </p:cNvSpPr>
          <p:nvPr/>
        </p:nvSpPr>
        <p:spPr bwMode="auto">
          <a:xfrm>
            <a:off x="674688" y="1150938"/>
            <a:ext cx="6553200" cy="457200"/>
          </a:xfrm>
          <a:prstGeom prst="rect">
            <a:avLst/>
          </a:prstGeom>
          <a:noFill/>
          <a:ln w="9525">
            <a:noFill/>
            <a:miter lim="800000"/>
            <a:headEnd/>
            <a:tailEnd/>
          </a:ln>
        </p:spPr>
        <p:txBody>
          <a:bodyPr>
            <a:prstTxWarp prst="textNoShape">
              <a:avLst/>
            </a:prstTxWarp>
            <a:spAutoFit/>
          </a:bodyPr>
          <a:lstStyle/>
          <a:p>
            <a:pPr eaLnBrk="0" hangingPunct="0"/>
            <a:r>
              <a:rPr lang="it-IT">
                <a:latin typeface="Calibri" pitchFamily="-83" charset="0"/>
              </a:rPr>
              <a:t>Varie nozioni di similarità:</a:t>
            </a:r>
          </a:p>
        </p:txBody>
      </p:sp>
      <p:sp>
        <p:nvSpPr>
          <p:cNvPr id="269317" name="Rectangle 1031"/>
          <p:cNvSpPr>
            <a:spLocks noChangeArrowheads="1"/>
          </p:cNvSpPr>
          <p:nvPr/>
        </p:nvSpPr>
        <p:spPr bwMode="auto">
          <a:xfrm>
            <a:off x="419100" y="2159000"/>
            <a:ext cx="6464300" cy="3444875"/>
          </a:xfrm>
          <a:prstGeom prst="rect">
            <a:avLst/>
          </a:prstGeom>
          <a:noFill/>
          <a:ln w="19050">
            <a:noFill/>
            <a:prstDash val="sysDot"/>
            <a:miter lim="800000"/>
            <a:headEnd/>
            <a:tailEnd/>
          </a:ln>
        </p:spPr>
        <p:txBody>
          <a:bodyPr lIns="90000" tIns="46800" rIns="90000" bIns="46800">
            <a:prstTxWarp prst="textNoShape">
              <a:avLst/>
            </a:prstTxWarp>
            <a:spAutoFit/>
          </a:bodyPr>
          <a:lstStyle/>
          <a:p>
            <a:pPr marL="177800" indent="-177800">
              <a:buClr>
                <a:srgbClr val="FF0000"/>
              </a:buClr>
              <a:buFontTx/>
              <a:buChar char="•"/>
            </a:pPr>
            <a:r>
              <a:rPr lang="it-IT" sz="2000">
                <a:latin typeface="Calibri" pitchFamily="-83" charset="0"/>
              </a:rPr>
              <a:t>Per eguaglianza della forma</a:t>
            </a:r>
          </a:p>
          <a:p>
            <a:pPr marL="177800" indent="-177800">
              <a:buClr>
                <a:srgbClr val="FF0000"/>
              </a:buClr>
              <a:buFontTx/>
              <a:buChar char="•"/>
            </a:pPr>
            <a:endParaRPr lang="it-IT" sz="2000">
              <a:latin typeface="Calibri" pitchFamily="-83" charset="0"/>
            </a:endParaRPr>
          </a:p>
          <a:p>
            <a:pPr marL="177800" indent="-177800">
              <a:buClr>
                <a:srgbClr val="FF0000"/>
              </a:buClr>
              <a:buFontTx/>
              <a:buChar char="•"/>
            </a:pPr>
            <a:r>
              <a:rPr lang="it-IT" sz="2000">
                <a:latin typeface="Calibri" pitchFamily="-83" charset="0"/>
              </a:rPr>
              <a:t>Per eguaglianza della proporzione</a:t>
            </a:r>
          </a:p>
          <a:p>
            <a:pPr marL="177800" indent="-177800">
              <a:buClr>
                <a:srgbClr val="FF0000"/>
              </a:buClr>
              <a:buFontTx/>
              <a:buChar char="•"/>
            </a:pPr>
            <a:endParaRPr lang="it-IT" sz="2000">
              <a:latin typeface="Calibri" pitchFamily="-83" charset="0"/>
            </a:endParaRPr>
          </a:p>
          <a:p>
            <a:pPr marL="177800" indent="-177800">
              <a:buClr>
                <a:srgbClr val="FF0000"/>
              </a:buClr>
              <a:buFontTx/>
              <a:buChar char="•"/>
            </a:pPr>
            <a:r>
              <a:rPr lang="it-IT" sz="2000">
                <a:latin typeface="Calibri" pitchFamily="-83" charset="0"/>
              </a:rPr>
              <a:t>Per analogia di attributi essenziali </a:t>
            </a:r>
          </a:p>
          <a:p>
            <a:pPr marL="177800" indent="-177800">
              <a:buClr>
                <a:srgbClr val="FF0000"/>
              </a:buClr>
              <a:buFontTx/>
              <a:buChar char="•"/>
            </a:pPr>
            <a:endParaRPr lang="it-IT" sz="2000">
              <a:latin typeface="Calibri" pitchFamily="-83" charset="0"/>
            </a:endParaRPr>
          </a:p>
          <a:p>
            <a:pPr marL="177800" indent="-177800">
              <a:buClr>
                <a:srgbClr val="FF0000"/>
              </a:buClr>
              <a:buFontTx/>
              <a:buChar char="•"/>
            </a:pPr>
            <a:r>
              <a:rPr lang="it-IT" sz="2000">
                <a:latin typeface="Calibri" pitchFamily="-83" charset="0"/>
              </a:rPr>
              <a:t>Per possesso di alcuni attributi in comune</a:t>
            </a:r>
          </a:p>
          <a:p>
            <a:pPr marL="177800" indent="-177800">
              <a:buClr>
                <a:srgbClr val="FF0000"/>
              </a:buClr>
              <a:buFontTx/>
              <a:buChar char="•"/>
            </a:pPr>
            <a:endParaRPr lang="it-IT" sz="2000">
              <a:latin typeface="Calibri" pitchFamily="-83" charset="0"/>
            </a:endParaRPr>
          </a:p>
          <a:p>
            <a:pPr marL="177800" indent="-177800">
              <a:buClr>
                <a:srgbClr val="FF0000"/>
              </a:buClr>
              <a:buFontTx/>
              <a:buChar char="•"/>
            </a:pPr>
            <a:r>
              <a:rPr lang="it-IT" sz="2000">
                <a:latin typeface="Calibri" pitchFamily="-83" charset="0"/>
              </a:rPr>
              <a:t>Per possesso di alcuni attributi in comune pur in presenza di tratti non in comune </a:t>
            </a:r>
            <a:br>
              <a:rPr lang="it-IT" sz="2000">
                <a:latin typeface="Calibri" pitchFamily="-83" charset="0"/>
              </a:rPr>
            </a:br>
            <a:r>
              <a:rPr lang="it-IT" sz="2000" i="1">
                <a:latin typeface="Calibri" pitchFamily="-83" charset="0"/>
              </a:rPr>
              <a:t>(analogia positiva-negativa-neutra)</a:t>
            </a:r>
          </a:p>
        </p:txBody>
      </p:sp>
      <p:sp>
        <p:nvSpPr>
          <p:cNvPr id="269318" name="Line 1032"/>
          <p:cNvSpPr>
            <a:spLocks noChangeShapeType="1"/>
          </p:cNvSpPr>
          <p:nvPr/>
        </p:nvSpPr>
        <p:spPr bwMode="auto">
          <a:xfrm>
            <a:off x="355600" y="2692400"/>
            <a:ext cx="8445500" cy="25400"/>
          </a:xfrm>
          <a:prstGeom prst="line">
            <a:avLst/>
          </a:prstGeom>
          <a:noFill/>
          <a:ln w="19050">
            <a:solidFill>
              <a:schemeClr val="tx1"/>
            </a:solidFill>
            <a:prstDash val="sysDot"/>
            <a:round/>
            <a:headEnd/>
            <a:tailEnd/>
          </a:ln>
        </p:spPr>
        <p:txBody>
          <a:bodyPr lIns="90000" tIns="46800" rIns="90000" bIns="46800">
            <a:prstTxWarp prst="textNoShape">
              <a:avLst/>
            </a:prstTxWarp>
            <a:spAutoFit/>
          </a:bodyPr>
          <a:lstStyle/>
          <a:p>
            <a:endParaRPr lang="it-IT"/>
          </a:p>
        </p:txBody>
      </p:sp>
      <p:sp>
        <p:nvSpPr>
          <p:cNvPr id="269319" name="Line 1033"/>
          <p:cNvSpPr>
            <a:spLocks noChangeShapeType="1"/>
          </p:cNvSpPr>
          <p:nvPr/>
        </p:nvSpPr>
        <p:spPr bwMode="auto">
          <a:xfrm>
            <a:off x="355600" y="3289300"/>
            <a:ext cx="8445500" cy="25400"/>
          </a:xfrm>
          <a:prstGeom prst="line">
            <a:avLst/>
          </a:prstGeom>
          <a:noFill/>
          <a:ln w="19050">
            <a:solidFill>
              <a:schemeClr val="tx1"/>
            </a:solidFill>
            <a:prstDash val="sysDot"/>
            <a:round/>
            <a:headEnd/>
            <a:tailEnd/>
          </a:ln>
        </p:spPr>
        <p:txBody>
          <a:bodyPr lIns="90000" tIns="46800" rIns="90000" bIns="46800">
            <a:prstTxWarp prst="textNoShape">
              <a:avLst/>
            </a:prstTxWarp>
            <a:spAutoFit/>
          </a:bodyPr>
          <a:lstStyle/>
          <a:p>
            <a:endParaRPr lang="it-IT"/>
          </a:p>
        </p:txBody>
      </p:sp>
      <p:sp>
        <p:nvSpPr>
          <p:cNvPr id="269320" name="Line 1034"/>
          <p:cNvSpPr>
            <a:spLocks noChangeShapeType="1"/>
          </p:cNvSpPr>
          <p:nvPr/>
        </p:nvSpPr>
        <p:spPr bwMode="auto">
          <a:xfrm>
            <a:off x="342900" y="3937000"/>
            <a:ext cx="8445500" cy="25400"/>
          </a:xfrm>
          <a:prstGeom prst="line">
            <a:avLst/>
          </a:prstGeom>
          <a:noFill/>
          <a:ln w="19050">
            <a:solidFill>
              <a:schemeClr val="tx1"/>
            </a:solidFill>
            <a:prstDash val="sysDot"/>
            <a:round/>
            <a:headEnd/>
            <a:tailEnd/>
          </a:ln>
        </p:spPr>
        <p:txBody>
          <a:bodyPr lIns="90000" tIns="46800" rIns="90000" bIns="46800">
            <a:prstTxWarp prst="textNoShape">
              <a:avLst/>
            </a:prstTxWarp>
            <a:spAutoFit/>
          </a:bodyPr>
          <a:lstStyle/>
          <a:p>
            <a:endParaRPr lang="it-IT"/>
          </a:p>
        </p:txBody>
      </p:sp>
      <p:sp>
        <p:nvSpPr>
          <p:cNvPr id="269321" name="Line 1035"/>
          <p:cNvSpPr>
            <a:spLocks noChangeShapeType="1"/>
          </p:cNvSpPr>
          <p:nvPr/>
        </p:nvSpPr>
        <p:spPr bwMode="auto">
          <a:xfrm>
            <a:off x="342900" y="4533900"/>
            <a:ext cx="8445500" cy="25400"/>
          </a:xfrm>
          <a:prstGeom prst="line">
            <a:avLst/>
          </a:prstGeom>
          <a:noFill/>
          <a:ln w="19050">
            <a:solidFill>
              <a:schemeClr val="tx1"/>
            </a:solidFill>
            <a:prstDash val="sysDot"/>
            <a:round/>
            <a:headEnd/>
            <a:tailEnd/>
          </a:ln>
        </p:spPr>
        <p:txBody>
          <a:bodyPr lIns="90000" tIns="46800" rIns="90000" bIns="46800">
            <a:prstTxWarp prst="textNoShape">
              <a:avLst/>
            </a:prstTxWarp>
            <a:spAutoFit/>
          </a:bodyPr>
          <a:lstStyle/>
          <a:p>
            <a:endParaRPr lang="it-IT"/>
          </a:p>
        </p:txBody>
      </p:sp>
      <p:sp>
        <p:nvSpPr>
          <p:cNvPr id="269322" name="AutoShape 1036"/>
          <p:cNvSpPr>
            <a:spLocks noChangeArrowheads="1"/>
          </p:cNvSpPr>
          <p:nvPr/>
        </p:nvSpPr>
        <p:spPr bwMode="auto">
          <a:xfrm>
            <a:off x="7327900" y="2159000"/>
            <a:ext cx="419100" cy="393700"/>
          </a:xfrm>
          <a:prstGeom prst="plus">
            <a:avLst>
              <a:gd name="adj" fmla="val 25000"/>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9323" name="AutoShape 1037"/>
          <p:cNvSpPr>
            <a:spLocks noChangeArrowheads="1"/>
          </p:cNvSpPr>
          <p:nvPr/>
        </p:nvSpPr>
        <p:spPr bwMode="auto">
          <a:xfrm rot="-928100">
            <a:off x="7937500" y="2232025"/>
            <a:ext cx="596900" cy="317500"/>
          </a:xfrm>
          <a:prstGeom prst="plus">
            <a:avLst>
              <a:gd name="adj" fmla="val 25000"/>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9324" name="AutoShape 1038"/>
          <p:cNvSpPr>
            <a:spLocks noChangeArrowheads="1"/>
          </p:cNvSpPr>
          <p:nvPr/>
        </p:nvSpPr>
        <p:spPr bwMode="auto">
          <a:xfrm>
            <a:off x="7734300" y="2794000"/>
            <a:ext cx="215900" cy="431800"/>
          </a:xfrm>
          <a:prstGeom prst="can">
            <a:avLst>
              <a:gd name="adj" fmla="val 26472"/>
            </a:avLst>
          </a:prstGeom>
          <a:noFill/>
          <a:ln w="19050">
            <a:solidFill>
              <a:schemeClr val="tx1"/>
            </a:solidFill>
            <a:prstDash val="sysDot"/>
            <a:round/>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9325" name="AutoShape 1039"/>
          <p:cNvSpPr>
            <a:spLocks noChangeArrowheads="1"/>
          </p:cNvSpPr>
          <p:nvPr/>
        </p:nvSpPr>
        <p:spPr bwMode="auto">
          <a:xfrm>
            <a:off x="7378700" y="2794000"/>
            <a:ext cx="254000" cy="431800"/>
          </a:xfrm>
          <a:prstGeom prst="cube">
            <a:avLst>
              <a:gd name="adj" fmla="val 25000"/>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9326" name="AutoShape 1040"/>
          <p:cNvSpPr>
            <a:spLocks noChangeArrowheads="1"/>
          </p:cNvSpPr>
          <p:nvPr/>
        </p:nvSpPr>
        <p:spPr bwMode="auto">
          <a:xfrm>
            <a:off x="6629400" y="3517900"/>
            <a:ext cx="596900" cy="228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9327" name="AutoShape 1041"/>
          <p:cNvSpPr>
            <a:spLocks noChangeArrowheads="1"/>
          </p:cNvSpPr>
          <p:nvPr/>
        </p:nvSpPr>
        <p:spPr bwMode="auto">
          <a:xfrm>
            <a:off x="7454900" y="3441700"/>
            <a:ext cx="368300" cy="368300"/>
          </a:xfrm>
          <a:prstGeom prst="curvedRightArrow">
            <a:avLst>
              <a:gd name="adj1" fmla="val 20000"/>
              <a:gd name="adj2" fmla="val 40000"/>
              <a:gd name="adj3" fmla="val 33333"/>
            </a:avLst>
          </a:pr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9328" name="AutoShape 1042"/>
          <p:cNvSpPr>
            <a:spLocks noChangeArrowheads="1"/>
          </p:cNvSpPr>
          <p:nvPr/>
        </p:nvSpPr>
        <p:spPr bwMode="auto">
          <a:xfrm>
            <a:off x="8115300" y="3403600"/>
            <a:ext cx="457200" cy="4699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noFill/>
          <a:ln w="19050">
            <a:solidFill>
              <a:schemeClr val="tx1"/>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9329" name="Oval 1043"/>
          <p:cNvSpPr>
            <a:spLocks noChangeArrowheads="1"/>
          </p:cNvSpPr>
          <p:nvPr/>
        </p:nvSpPr>
        <p:spPr bwMode="auto">
          <a:xfrm>
            <a:off x="6591300" y="4114800"/>
            <a:ext cx="469900" cy="368300"/>
          </a:xfrm>
          <a:prstGeom prst="ellipse">
            <a:avLst/>
          </a:prstGeom>
          <a:noFill/>
          <a:ln w="19050" cap="rnd">
            <a:solidFill>
              <a:srgbClr val="FF0000"/>
            </a:solidFill>
            <a:prstDash val="sysDot"/>
            <a:round/>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9330" name="AutoShape 1044"/>
          <p:cNvSpPr>
            <a:spLocks noChangeArrowheads="1"/>
          </p:cNvSpPr>
          <p:nvPr/>
        </p:nvSpPr>
        <p:spPr bwMode="auto">
          <a:xfrm>
            <a:off x="7302500" y="4076700"/>
            <a:ext cx="469900" cy="406400"/>
          </a:xfrm>
          <a:prstGeom prst="triangle">
            <a:avLst>
              <a:gd name="adj" fmla="val 50000"/>
            </a:avLst>
          </a:prstGeom>
          <a:noFill/>
          <a:ln w="19050">
            <a:solidFill>
              <a:srgbClr val="FF0000"/>
            </a:solidFill>
            <a:prstDash val="sysDot"/>
            <a:miter lim="800000"/>
            <a:headEnd/>
            <a:tailEnd/>
          </a:ln>
        </p:spPr>
        <p:txBody>
          <a:bodyPr wrap="none" lIns="90000" tIns="46800" rIns="90000" bIns="46800" anchor="ctr">
            <a:prstTxWarp prst="textNoShape">
              <a:avLst/>
            </a:prstTxWarp>
            <a:spAutoFit/>
          </a:bodyPr>
          <a:lstStyle/>
          <a:p>
            <a:endParaRPr lang="it-IT">
              <a:latin typeface="Calibri" pitchFamily="-83" charset="0"/>
            </a:endParaRPr>
          </a:p>
        </p:txBody>
      </p:sp>
      <p:sp>
        <p:nvSpPr>
          <p:cNvPr id="269331" name="AutoShape 1045"/>
          <p:cNvSpPr>
            <a:spLocks noChangeArrowheads="1"/>
          </p:cNvSpPr>
          <p:nvPr/>
        </p:nvSpPr>
        <p:spPr bwMode="auto">
          <a:xfrm>
            <a:off x="8001000" y="4076700"/>
            <a:ext cx="609600" cy="330200"/>
          </a:xfrm>
          <a:prstGeom prst="wedgeEllipseCallout">
            <a:avLst>
              <a:gd name="adj1" fmla="val -43750"/>
              <a:gd name="adj2" fmla="val 70000"/>
            </a:avLst>
          </a:prstGeom>
          <a:noFill/>
          <a:ln w="19050">
            <a:solidFill>
              <a:srgbClr val="FF0000"/>
            </a:solidFill>
            <a:prstDash val="sysDot"/>
            <a:miter lim="800000"/>
            <a:headEnd/>
            <a:tailEnd/>
          </a:ln>
        </p:spPr>
        <p:txBody>
          <a:bodyPr lIns="90000" tIns="46800" rIns="90000" bIns="46800">
            <a:prstTxWarp prst="textNoShape">
              <a:avLst/>
            </a:prstTxWarp>
          </a:bodyPr>
          <a:lstStyle/>
          <a:p>
            <a:endParaRPr lang="it-IT">
              <a:latin typeface="Calibri" pitchFamily="-83" charset="0"/>
            </a:endParaRPr>
          </a:p>
        </p:txBody>
      </p:sp>
      <p:sp>
        <p:nvSpPr>
          <p:cNvPr id="269332" name="Rectangle 1046"/>
          <p:cNvSpPr>
            <a:spLocks noChangeArrowheads="1"/>
          </p:cNvSpPr>
          <p:nvPr/>
        </p:nvSpPr>
        <p:spPr bwMode="auto">
          <a:xfrm>
            <a:off x="7010400" y="4711700"/>
            <a:ext cx="1079500" cy="304800"/>
          </a:xfrm>
          <a:prstGeom prst="rect">
            <a:avLst/>
          </a:prstGeom>
          <a:no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9333" name="Rectangle 1047"/>
          <p:cNvSpPr>
            <a:spLocks noChangeArrowheads="1"/>
          </p:cNvSpPr>
          <p:nvPr/>
        </p:nvSpPr>
        <p:spPr bwMode="auto">
          <a:xfrm>
            <a:off x="7226300" y="4927600"/>
            <a:ext cx="1079500" cy="304800"/>
          </a:xfrm>
          <a:prstGeom prst="rect">
            <a:avLst/>
          </a:prstGeom>
          <a:noFill/>
          <a:ln w="19050">
            <a:solidFill>
              <a:schemeClr val="accent2"/>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269334" name="Rectangle 1048"/>
          <p:cNvSpPr>
            <a:spLocks noChangeArrowheads="1"/>
          </p:cNvSpPr>
          <p:nvPr/>
        </p:nvSpPr>
        <p:spPr bwMode="auto">
          <a:xfrm>
            <a:off x="7442200" y="5143500"/>
            <a:ext cx="1079500" cy="304800"/>
          </a:xfrm>
          <a:prstGeom prst="rect">
            <a:avLst/>
          </a:prstGeom>
          <a:noFill/>
          <a:ln w="19050">
            <a:solidFill>
              <a:srgbClr val="FF0000"/>
            </a:solidFill>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28"/>
          <p:cNvSpPr>
            <a:spLocks noChangeArrowheads="1"/>
          </p:cNvSpPr>
          <p:nvPr/>
        </p:nvSpPr>
        <p:spPr bwMode="auto">
          <a:xfrm>
            <a:off x="71438" y="1341438"/>
            <a:ext cx="8964612" cy="4967287"/>
          </a:xfrm>
          <a:prstGeom prst="rect">
            <a:avLst/>
          </a:prstGeom>
          <a:solidFill>
            <a:schemeClr val="bg1">
              <a:alpha val="9019"/>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70339" name="Rectangle 1029"/>
          <p:cNvSpPr>
            <a:spLocks noChangeArrowheads="1"/>
          </p:cNvSpPr>
          <p:nvPr/>
        </p:nvSpPr>
        <p:spPr bwMode="auto">
          <a:xfrm>
            <a:off x="4716463" y="1844675"/>
            <a:ext cx="1919287" cy="2159000"/>
          </a:xfrm>
          <a:prstGeom prst="rect">
            <a:avLst/>
          </a:prstGeom>
          <a:solidFill>
            <a:schemeClr val="accent1">
              <a:alpha val="9019"/>
            </a:schemeClr>
          </a:solidFill>
          <a:ln w="9525">
            <a:solidFill>
              <a:schemeClr val="tx1"/>
            </a:solidFill>
            <a:prstDash val="dash"/>
            <a:miter lim="800000"/>
            <a:headEnd/>
            <a:tailEnd/>
          </a:ln>
        </p:spPr>
        <p:txBody>
          <a:bodyPr wrap="none" anchor="ctr">
            <a:prstTxWarp prst="textNoShape">
              <a:avLst/>
            </a:prstTxWarp>
          </a:bodyPr>
          <a:lstStyle/>
          <a:p>
            <a:endParaRPr lang="it-IT">
              <a:latin typeface="Calibri" pitchFamily="-83" charset="0"/>
            </a:endParaRPr>
          </a:p>
        </p:txBody>
      </p:sp>
      <p:sp>
        <p:nvSpPr>
          <p:cNvPr id="270340" name="Rectangle 1030"/>
          <p:cNvSpPr>
            <a:spLocks noChangeArrowheads="1"/>
          </p:cNvSpPr>
          <p:nvPr/>
        </p:nvSpPr>
        <p:spPr bwMode="auto">
          <a:xfrm>
            <a:off x="6788150" y="1844675"/>
            <a:ext cx="1944688" cy="2174875"/>
          </a:xfrm>
          <a:prstGeom prst="rect">
            <a:avLst/>
          </a:prstGeom>
          <a:solidFill>
            <a:srgbClr val="FFCC00">
              <a:alpha val="9019"/>
            </a:srgbClr>
          </a:solidFill>
          <a:ln w="9525">
            <a:solidFill>
              <a:schemeClr val="tx1"/>
            </a:solidFill>
            <a:prstDash val="dash"/>
            <a:miter lim="800000"/>
            <a:headEnd/>
            <a:tailEnd/>
          </a:ln>
        </p:spPr>
        <p:txBody>
          <a:bodyPr wrap="none" anchor="ctr">
            <a:prstTxWarp prst="textNoShape">
              <a:avLst/>
            </a:prstTxWarp>
          </a:bodyPr>
          <a:lstStyle/>
          <a:p>
            <a:endParaRPr lang="it-IT">
              <a:latin typeface="Calibri" pitchFamily="-83" charset="0"/>
            </a:endParaRPr>
          </a:p>
        </p:txBody>
      </p:sp>
      <p:sp>
        <p:nvSpPr>
          <p:cNvPr id="270341" name="Rectangle 1031"/>
          <p:cNvSpPr>
            <a:spLocks noChangeArrowheads="1"/>
          </p:cNvSpPr>
          <p:nvPr/>
        </p:nvSpPr>
        <p:spPr bwMode="auto">
          <a:xfrm>
            <a:off x="6796088" y="4084638"/>
            <a:ext cx="1944687" cy="566737"/>
          </a:xfrm>
          <a:prstGeom prst="rect">
            <a:avLst/>
          </a:prstGeom>
          <a:solidFill>
            <a:srgbClr val="FFCC00">
              <a:alpha val="9019"/>
            </a:srgbClr>
          </a:solidFill>
          <a:ln w="9525">
            <a:solidFill>
              <a:schemeClr val="tx1"/>
            </a:solidFill>
            <a:prstDash val="dash"/>
            <a:miter lim="800000"/>
            <a:headEnd/>
            <a:tailEnd/>
          </a:ln>
        </p:spPr>
        <p:txBody>
          <a:bodyPr wrap="none" anchor="ctr">
            <a:prstTxWarp prst="textNoShape">
              <a:avLst/>
            </a:prstTxWarp>
          </a:bodyPr>
          <a:lstStyle/>
          <a:p>
            <a:endParaRPr lang="it-IT">
              <a:latin typeface="Calibri" pitchFamily="-83" charset="0"/>
            </a:endParaRPr>
          </a:p>
        </p:txBody>
      </p:sp>
      <p:sp>
        <p:nvSpPr>
          <p:cNvPr id="270342" name="Rectangle 1032"/>
          <p:cNvSpPr>
            <a:spLocks noChangeArrowheads="1"/>
          </p:cNvSpPr>
          <p:nvPr/>
        </p:nvSpPr>
        <p:spPr bwMode="auto">
          <a:xfrm>
            <a:off x="4716463" y="4076700"/>
            <a:ext cx="1919287" cy="563563"/>
          </a:xfrm>
          <a:prstGeom prst="rect">
            <a:avLst/>
          </a:prstGeom>
          <a:solidFill>
            <a:schemeClr val="accent1">
              <a:alpha val="9019"/>
            </a:schemeClr>
          </a:solidFill>
          <a:ln w="9525">
            <a:solidFill>
              <a:schemeClr val="tx1"/>
            </a:solidFill>
            <a:prstDash val="dash"/>
            <a:miter lim="800000"/>
            <a:headEnd/>
            <a:tailEnd/>
          </a:ln>
        </p:spPr>
        <p:txBody>
          <a:bodyPr wrap="none" anchor="ctr">
            <a:prstTxWarp prst="textNoShape">
              <a:avLst/>
            </a:prstTxWarp>
          </a:bodyPr>
          <a:lstStyle/>
          <a:p>
            <a:endParaRPr lang="it-IT">
              <a:latin typeface="Calibri" pitchFamily="-83" charset="0"/>
            </a:endParaRPr>
          </a:p>
        </p:txBody>
      </p:sp>
      <p:sp>
        <p:nvSpPr>
          <p:cNvPr id="270343" name="Rectangle 1033"/>
          <p:cNvSpPr>
            <a:spLocks noChangeArrowheads="1"/>
          </p:cNvSpPr>
          <p:nvPr/>
        </p:nvSpPr>
        <p:spPr bwMode="auto">
          <a:xfrm>
            <a:off x="542925" y="0"/>
            <a:ext cx="5791200" cy="579438"/>
          </a:xfrm>
          <a:prstGeom prst="rect">
            <a:avLst/>
          </a:prstGeom>
          <a:noFill/>
          <a:ln w="9525">
            <a:noFill/>
            <a:prstDash val="sysDot"/>
            <a:miter lim="800000"/>
            <a:headEnd/>
            <a:tailEnd/>
          </a:ln>
        </p:spPr>
        <p:txBody>
          <a:bodyPr>
            <a:prstTxWarp prst="textNoShape">
              <a:avLst/>
            </a:prstTxWarp>
            <a:spAutoFit/>
          </a:bodyPr>
          <a:lstStyle/>
          <a:p>
            <a:r>
              <a:rPr lang="it-IT" sz="3200" b="1">
                <a:latin typeface="Tahoma" pitchFamily="-83" charset="0"/>
                <a:ea typeface="Times New Roman" pitchFamily="-83" charset="0"/>
                <a:cs typeface="Times New Roman" pitchFamily="-83" charset="0"/>
              </a:rPr>
              <a:t>Argomento analogico</a:t>
            </a:r>
          </a:p>
        </p:txBody>
      </p:sp>
      <p:sp>
        <p:nvSpPr>
          <p:cNvPr id="270344" name="Rectangle 1034"/>
          <p:cNvSpPr>
            <a:spLocks noChangeArrowheads="1"/>
          </p:cNvSpPr>
          <p:nvPr/>
        </p:nvSpPr>
        <p:spPr bwMode="auto">
          <a:xfrm>
            <a:off x="323850" y="2111375"/>
            <a:ext cx="3903663" cy="3862388"/>
          </a:xfrm>
          <a:prstGeom prst="rect">
            <a:avLst/>
          </a:prstGeom>
          <a:solidFill>
            <a:srgbClr val="FFFFFF">
              <a:alpha val="0"/>
            </a:srgbClr>
          </a:solidFill>
          <a:ln w="9525">
            <a:noFill/>
            <a:miter lim="800000"/>
            <a:headEnd/>
            <a:tailEnd/>
          </a:ln>
        </p:spPr>
        <p:txBody>
          <a:bodyPr>
            <a:prstTxWarp prst="textNoShape">
              <a:avLst/>
            </a:prstTxWarp>
          </a:bodyPr>
          <a:lstStyle/>
          <a:p>
            <a:pPr marL="263525" indent="-263525">
              <a:lnSpc>
                <a:spcPct val="90000"/>
              </a:lnSpc>
              <a:spcBef>
                <a:spcPct val="20000"/>
              </a:spcBef>
              <a:buClr>
                <a:srgbClr val="FF0000"/>
              </a:buClr>
              <a:buSzPct val="160000"/>
            </a:pPr>
            <a:r>
              <a:rPr lang="it-IT" b="1">
                <a:solidFill>
                  <a:schemeClr val="accent2"/>
                </a:solidFill>
                <a:latin typeface="Calibri" pitchFamily="-83" charset="0"/>
              </a:rPr>
              <a:t>Premessa analogica</a:t>
            </a:r>
            <a:r>
              <a:rPr lang="it-IT" b="1">
                <a:latin typeface="Calibri" pitchFamily="-83" charset="0"/>
              </a:rPr>
              <a:t>:</a:t>
            </a:r>
            <a:r>
              <a:rPr lang="it-IT">
                <a:latin typeface="Calibri" pitchFamily="-83" charset="0"/>
              </a:rPr>
              <a:t/>
            </a:r>
            <a:br>
              <a:rPr lang="it-IT">
                <a:latin typeface="Calibri" pitchFamily="-83" charset="0"/>
              </a:rPr>
            </a:br>
            <a:r>
              <a:rPr lang="it-IT">
                <a:latin typeface="Calibri" pitchFamily="-83" charset="0"/>
              </a:rPr>
              <a:t>il caso A e il caso B </a:t>
            </a:r>
            <a:br>
              <a:rPr lang="it-IT">
                <a:latin typeface="Calibri" pitchFamily="-83" charset="0"/>
              </a:rPr>
            </a:br>
            <a:r>
              <a:rPr lang="it-IT">
                <a:latin typeface="Calibri" pitchFamily="-83" charset="0"/>
              </a:rPr>
              <a:t>hanno in comune </a:t>
            </a:r>
            <a:br>
              <a:rPr lang="it-IT">
                <a:latin typeface="Calibri" pitchFamily="-83" charset="0"/>
              </a:rPr>
            </a:br>
            <a:r>
              <a:rPr lang="it-IT">
                <a:latin typeface="Calibri" pitchFamily="-83" charset="0"/>
              </a:rPr>
              <a:t>le caratteristiche </a:t>
            </a:r>
            <a:br>
              <a:rPr lang="it-IT">
                <a:latin typeface="Calibri" pitchFamily="-83" charset="0"/>
              </a:rPr>
            </a:br>
            <a:r>
              <a:rPr lang="it-IT" i="1">
                <a:latin typeface="Calibri" pitchFamily="-83" charset="0"/>
              </a:rPr>
              <a:t>c</a:t>
            </a:r>
            <a:r>
              <a:rPr lang="it-IT" i="1" baseline="-25000">
                <a:latin typeface="Calibri" pitchFamily="-83" charset="0"/>
              </a:rPr>
              <a:t>1</a:t>
            </a:r>
            <a:r>
              <a:rPr lang="it-IT" i="1">
                <a:latin typeface="Calibri" pitchFamily="-83" charset="0"/>
              </a:rPr>
              <a:t>,…,c</a:t>
            </a:r>
            <a:r>
              <a:rPr lang="it-IT" i="1" baseline="-25000">
                <a:latin typeface="Calibri" pitchFamily="-83" charset="0"/>
              </a:rPr>
              <a:t>n</a:t>
            </a:r>
          </a:p>
          <a:p>
            <a:pPr marL="263525" indent="-263525">
              <a:lnSpc>
                <a:spcPct val="90000"/>
              </a:lnSpc>
              <a:spcBef>
                <a:spcPct val="20000"/>
              </a:spcBef>
              <a:buClr>
                <a:srgbClr val="FF0000"/>
              </a:buClr>
              <a:buSzPct val="160000"/>
            </a:pPr>
            <a:endParaRPr lang="it-IT" i="1" baseline="-25000">
              <a:latin typeface="Calibri" pitchFamily="-83" charset="0"/>
            </a:endParaRPr>
          </a:p>
          <a:p>
            <a:pPr marL="263525" indent="-263525">
              <a:lnSpc>
                <a:spcPct val="90000"/>
              </a:lnSpc>
              <a:spcBef>
                <a:spcPct val="20000"/>
              </a:spcBef>
              <a:buClr>
                <a:srgbClr val="FF0000"/>
              </a:buClr>
              <a:buSzPct val="160000"/>
            </a:pPr>
            <a:endParaRPr lang="it-IT" i="1" baseline="-25000">
              <a:latin typeface="Calibri" pitchFamily="-83" charset="0"/>
            </a:endParaRPr>
          </a:p>
          <a:p>
            <a:pPr marL="263525" indent="-263525">
              <a:lnSpc>
                <a:spcPct val="90000"/>
              </a:lnSpc>
              <a:spcBef>
                <a:spcPct val="20000"/>
              </a:spcBef>
              <a:buClr>
                <a:srgbClr val="FF0000"/>
              </a:buClr>
              <a:buSzPct val="160000"/>
            </a:pPr>
            <a:r>
              <a:rPr lang="it-IT" b="1">
                <a:solidFill>
                  <a:schemeClr val="accent2"/>
                </a:solidFill>
                <a:latin typeface="Calibri" pitchFamily="-83" charset="0"/>
              </a:rPr>
              <a:t>Premessa attributiva</a:t>
            </a:r>
            <a:r>
              <a:rPr lang="it-IT" b="1">
                <a:latin typeface="Calibri" pitchFamily="-83" charset="0"/>
              </a:rPr>
              <a:t>:</a:t>
            </a:r>
          </a:p>
          <a:p>
            <a:pPr marL="263525" indent="-263525">
              <a:lnSpc>
                <a:spcPct val="90000"/>
              </a:lnSpc>
              <a:spcBef>
                <a:spcPct val="20000"/>
              </a:spcBef>
              <a:buClr>
                <a:srgbClr val="FF0000"/>
              </a:buClr>
              <a:buSzPct val="160000"/>
            </a:pPr>
            <a:r>
              <a:rPr lang="it-IT">
                <a:latin typeface="Calibri" pitchFamily="-83" charset="0"/>
              </a:rPr>
              <a:t>	il caso A presenta l’ulteriore caratteristica </a:t>
            </a:r>
            <a:r>
              <a:rPr lang="it-IT" i="1">
                <a:latin typeface="Calibri" pitchFamily="-83" charset="0"/>
              </a:rPr>
              <a:t>x</a:t>
            </a:r>
          </a:p>
          <a:p>
            <a:pPr marL="263525" indent="-263525">
              <a:lnSpc>
                <a:spcPct val="90000"/>
              </a:lnSpc>
              <a:spcBef>
                <a:spcPct val="20000"/>
              </a:spcBef>
              <a:buClr>
                <a:srgbClr val="FF0000"/>
              </a:buClr>
              <a:buSzPct val="160000"/>
            </a:pPr>
            <a:endParaRPr lang="it-IT" i="1">
              <a:latin typeface="Calibri" pitchFamily="-83" charset="0"/>
            </a:endParaRPr>
          </a:p>
          <a:p>
            <a:pPr marL="263525" indent="-263525">
              <a:lnSpc>
                <a:spcPct val="90000"/>
              </a:lnSpc>
              <a:spcBef>
                <a:spcPct val="20000"/>
              </a:spcBef>
              <a:buClr>
                <a:srgbClr val="FF0000"/>
              </a:buClr>
              <a:buSzPct val="160000"/>
            </a:pPr>
            <a:endParaRPr lang="it-IT" i="1">
              <a:latin typeface="Calibri" pitchFamily="-83" charset="0"/>
            </a:endParaRPr>
          </a:p>
          <a:p>
            <a:pPr marL="263525" indent="-263525">
              <a:lnSpc>
                <a:spcPct val="90000"/>
              </a:lnSpc>
              <a:spcBef>
                <a:spcPct val="20000"/>
              </a:spcBef>
              <a:buClr>
                <a:srgbClr val="FF0000"/>
              </a:buClr>
              <a:buSzPct val="160000"/>
            </a:pPr>
            <a:r>
              <a:rPr lang="it-IT" b="1">
                <a:solidFill>
                  <a:schemeClr val="accent2"/>
                </a:solidFill>
                <a:latin typeface="Calibri" pitchFamily="-83" charset="0"/>
              </a:rPr>
              <a:t>Conclusione</a:t>
            </a:r>
            <a:r>
              <a:rPr lang="it-IT" b="1">
                <a:latin typeface="Calibri" pitchFamily="-83" charset="0"/>
              </a:rPr>
              <a:t>:</a:t>
            </a:r>
            <a:r>
              <a:rPr lang="it-IT">
                <a:latin typeface="Calibri" pitchFamily="-83" charset="0"/>
              </a:rPr>
              <a:t> anche il caso B presenta la caratteristica </a:t>
            </a:r>
            <a:r>
              <a:rPr lang="it-IT" i="1">
                <a:latin typeface="Calibri" pitchFamily="-83" charset="0"/>
              </a:rPr>
              <a:t>x</a:t>
            </a:r>
            <a:endParaRPr lang="it-IT">
              <a:latin typeface="Calibri" pitchFamily="-83" charset="0"/>
            </a:endParaRPr>
          </a:p>
        </p:txBody>
      </p:sp>
      <p:sp>
        <p:nvSpPr>
          <p:cNvPr id="270345" name="Text Box 1035"/>
          <p:cNvSpPr txBox="1">
            <a:spLocks noChangeArrowheads="1"/>
          </p:cNvSpPr>
          <p:nvPr/>
        </p:nvSpPr>
        <p:spPr bwMode="auto">
          <a:xfrm>
            <a:off x="5365750" y="2108200"/>
            <a:ext cx="720725" cy="457200"/>
          </a:xfrm>
          <a:prstGeom prst="rect">
            <a:avLst/>
          </a:prstGeom>
          <a:noFill/>
          <a:ln w="9525" cap="rnd">
            <a:noFill/>
            <a:prstDash val="sysDot"/>
            <a:miter lim="800000"/>
            <a:headEnd/>
            <a:tailEnd/>
          </a:ln>
        </p:spPr>
        <p:txBody>
          <a:bodyPr>
            <a:prstTxWarp prst="textNoShape">
              <a:avLst/>
            </a:prstTxWarp>
            <a:spAutoFit/>
          </a:bodyPr>
          <a:lstStyle/>
          <a:p>
            <a:r>
              <a:rPr lang="it-IT" b="1">
                <a:latin typeface="Comic Sans MS" pitchFamily="-83" charset="0"/>
              </a:rPr>
              <a:t>A</a:t>
            </a:r>
          </a:p>
        </p:txBody>
      </p:sp>
      <p:sp>
        <p:nvSpPr>
          <p:cNvPr id="270346" name="Text Box 1036"/>
          <p:cNvSpPr txBox="1">
            <a:spLocks noChangeArrowheads="1"/>
          </p:cNvSpPr>
          <p:nvPr/>
        </p:nvSpPr>
        <p:spPr bwMode="auto">
          <a:xfrm>
            <a:off x="7380288" y="2108200"/>
            <a:ext cx="720725" cy="457200"/>
          </a:xfrm>
          <a:prstGeom prst="rect">
            <a:avLst/>
          </a:prstGeom>
          <a:noFill/>
          <a:ln w="9525" cap="rnd">
            <a:noFill/>
            <a:prstDash val="sysDot"/>
            <a:miter lim="800000"/>
            <a:headEnd/>
            <a:tailEnd/>
          </a:ln>
        </p:spPr>
        <p:txBody>
          <a:bodyPr>
            <a:prstTxWarp prst="textNoShape">
              <a:avLst/>
            </a:prstTxWarp>
            <a:spAutoFit/>
          </a:bodyPr>
          <a:lstStyle/>
          <a:p>
            <a:r>
              <a:rPr lang="it-IT" b="1">
                <a:latin typeface="Comic Sans MS" pitchFamily="-83" charset="0"/>
              </a:rPr>
              <a:t>B</a:t>
            </a:r>
          </a:p>
        </p:txBody>
      </p:sp>
      <p:sp>
        <p:nvSpPr>
          <p:cNvPr id="1856525" name="AutoShape 1037"/>
          <p:cNvSpPr>
            <a:spLocks noChangeArrowheads="1"/>
          </p:cNvSpPr>
          <p:nvPr/>
        </p:nvSpPr>
        <p:spPr bwMode="auto">
          <a:xfrm>
            <a:off x="4859338" y="4076700"/>
            <a:ext cx="576262" cy="576263"/>
          </a:xfrm>
          <a:prstGeom prst="sun">
            <a:avLst>
              <a:gd name="adj" fmla="val 25000"/>
            </a:avLst>
          </a:prstGeom>
          <a:gradFill rotWithShape="1">
            <a:gsLst>
              <a:gs pos="0">
                <a:schemeClr val="accent1">
                  <a:gamma/>
                  <a:shade val="46275"/>
                  <a:invGamma/>
                </a:schemeClr>
              </a:gs>
              <a:gs pos="50000">
                <a:schemeClr val="accent1">
                  <a:alpha val="94000"/>
                </a:schemeClr>
              </a:gs>
              <a:gs pos="100000">
                <a:schemeClr val="accent1">
                  <a:gamma/>
                  <a:shade val="46275"/>
                  <a:invGamma/>
                </a:schemeClr>
              </a:gs>
            </a:gsLst>
            <a:lin ang="18900000" scaled="1"/>
          </a:gradFill>
          <a:ln w="15875">
            <a:solidFill>
              <a:schemeClr val="tx1"/>
            </a:solidFill>
            <a:miter lim="800000"/>
            <a:headEnd/>
            <a:tailEnd/>
          </a:ln>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1856526" name="AutoShape 1038"/>
          <p:cNvSpPr>
            <a:spLocks noChangeArrowheads="1"/>
          </p:cNvSpPr>
          <p:nvPr/>
        </p:nvSpPr>
        <p:spPr bwMode="auto">
          <a:xfrm>
            <a:off x="6948488" y="4076700"/>
            <a:ext cx="576262" cy="576263"/>
          </a:xfrm>
          <a:prstGeom prst="sun">
            <a:avLst>
              <a:gd name="adj" fmla="val 25000"/>
            </a:avLst>
          </a:prstGeom>
          <a:gradFill rotWithShape="1">
            <a:gsLst>
              <a:gs pos="0">
                <a:schemeClr val="accent1">
                  <a:gamma/>
                  <a:shade val="46275"/>
                  <a:invGamma/>
                </a:schemeClr>
              </a:gs>
              <a:gs pos="50000">
                <a:schemeClr val="accent1">
                  <a:alpha val="94000"/>
                </a:schemeClr>
              </a:gs>
              <a:gs pos="100000">
                <a:schemeClr val="accent1">
                  <a:gamma/>
                  <a:shade val="46275"/>
                  <a:invGamma/>
                </a:schemeClr>
              </a:gs>
            </a:gsLst>
            <a:lin ang="18900000" scaled="1"/>
          </a:gradFill>
          <a:ln w="15875">
            <a:solidFill>
              <a:schemeClr val="tx1"/>
            </a:solidFill>
            <a:miter lim="800000"/>
            <a:headEnd/>
            <a:tailEnd/>
          </a:ln>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70349" name="Line 1039"/>
          <p:cNvSpPr>
            <a:spLocks noChangeShapeType="1"/>
          </p:cNvSpPr>
          <p:nvPr/>
        </p:nvSpPr>
        <p:spPr bwMode="auto">
          <a:xfrm flipH="1" flipV="1">
            <a:off x="7237413" y="4724400"/>
            <a:ext cx="0" cy="1009650"/>
          </a:xfrm>
          <a:prstGeom prst="line">
            <a:avLst/>
          </a:prstGeom>
          <a:noFill/>
          <a:ln w="38100">
            <a:solidFill>
              <a:schemeClr val="tx1"/>
            </a:solidFill>
            <a:prstDash val="sysDot"/>
            <a:round/>
            <a:headEnd/>
            <a:tailEnd type="oval" w="med" len="med"/>
          </a:ln>
        </p:spPr>
        <p:txBody>
          <a:bodyPr>
            <a:prstTxWarp prst="textNoShape">
              <a:avLst/>
            </a:prstTxWarp>
          </a:bodyPr>
          <a:lstStyle/>
          <a:p>
            <a:endParaRPr lang="it-IT"/>
          </a:p>
        </p:txBody>
      </p:sp>
      <p:sp>
        <p:nvSpPr>
          <p:cNvPr id="270350" name="Line 1040"/>
          <p:cNvSpPr>
            <a:spLocks noChangeShapeType="1"/>
          </p:cNvSpPr>
          <p:nvPr/>
        </p:nvSpPr>
        <p:spPr bwMode="auto">
          <a:xfrm flipV="1">
            <a:off x="3571875" y="4503738"/>
            <a:ext cx="979488" cy="12700"/>
          </a:xfrm>
          <a:prstGeom prst="line">
            <a:avLst/>
          </a:prstGeom>
          <a:noFill/>
          <a:ln w="38100">
            <a:solidFill>
              <a:schemeClr val="tx1"/>
            </a:solidFill>
            <a:prstDash val="sysDot"/>
            <a:round/>
            <a:headEnd/>
            <a:tailEnd type="oval" w="med" len="med"/>
          </a:ln>
        </p:spPr>
        <p:txBody>
          <a:bodyPr>
            <a:prstTxWarp prst="textNoShape">
              <a:avLst/>
            </a:prstTxWarp>
          </a:bodyPr>
          <a:lstStyle/>
          <a:p>
            <a:endParaRPr lang="it-IT"/>
          </a:p>
        </p:txBody>
      </p:sp>
      <p:sp>
        <p:nvSpPr>
          <p:cNvPr id="270351" name="Line 1041"/>
          <p:cNvSpPr>
            <a:spLocks noChangeShapeType="1"/>
          </p:cNvSpPr>
          <p:nvPr/>
        </p:nvSpPr>
        <p:spPr bwMode="auto">
          <a:xfrm>
            <a:off x="4013200" y="5707063"/>
            <a:ext cx="3295650" cy="26987"/>
          </a:xfrm>
          <a:prstGeom prst="line">
            <a:avLst/>
          </a:prstGeom>
          <a:noFill/>
          <a:ln w="38100">
            <a:solidFill>
              <a:schemeClr val="tx1"/>
            </a:solidFill>
            <a:prstDash val="sysDot"/>
            <a:round/>
            <a:headEnd/>
            <a:tailEnd/>
          </a:ln>
        </p:spPr>
        <p:txBody>
          <a:bodyPr>
            <a:prstTxWarp prst="textNoShape">
              <a:avLst/>
            </a:prstTxWarp>
          </a:bodyPr>
          <a:lstStyle/>
          <a:p>
            <a:endParaRPr lang="it-IT"/>
          </a:p>
        </p:txBody>
      </p:sp>
      <p:sp>
        <p:nvSpPr>
          <p:cNvPr id="270352" name="Freeform 1042"/>
          <p:cNvSpPr>
            <a:spLocks/>
          </p:cNvSpPr>
          <p:nvPr/>
        </p:nvSpPr>
        <p:spPr bwMode="auto">
          <a:xfrm rot="-3252914">
            <a:off x="4160838" y="2260600"/>
            <a:ext cx="2770187" cy="2227263"/>
          </a:xfrm>
          <a:custGeom>
            <a:avLst/>
            <a:gdLst>
              <a:gd name="T0" fmla="*/ 2147483647 w 3089"/>
              <a:gd name="T1" fmla="*/ 2147483647 h 2861"/>
              <a:gd name="T2" fmla="*/ 2147483647 w 3089"/>
              <a:gd name="T3" fmla="*/ 2147483647 h 2861"/>
              <a:gd name="T4" fmla="*/ 2147483647 w 3089"/>
              <a:gd name="T5" fmla="*/ 2147483647 h 2861"/>
              <a:gd name="T6" fmla="*/ 2147483647 w 3089"/>
              <a:gd name="T7" fmla="*/ 2147483647 h 2861"/>
              <a:gd name="T8" fmla="*/ 2147483647 w 3089"/>
              <a:gd name="T9" fmla="*/ 2147483647 h 2861"/>
              <a:gd name="T10" fmla="*/ 2147483647 w 3089"/>
              <a:gd name="T11" fmla="*/ 2147483647 h 2861"/>
              <a:gd name="T12" fmla="*/ 2147483647 w 3089"/>
              <a:gd name="T13" fmla="*/ 2147483647 h 2861"/>
              <a:gd name="T14" fmla="*/ 2147483647 w 3089"/>
              <a:gd name="T15" fmla="*/ 2147483647 h 2861"/>
              <a:gd name="T16" fmla="*/ 2147483647 w 3089"/>
              <a:gd name="T17" fmla="*/ 2147483647 h 2861"/>
              <a:gd name="T18" fmla="*/ 2147483647 w 3089"/>
              <a:gd name="T19" fmla="*/ 2147483647 h 2861"/>
              <a:gd name="T20" fmla="*/ 2147483647 w 3089"/>
              <a:gd name="T21" fmla="*/ 2147483647 h 2861"/>
              <a:gd name="T22" fmla="*/ 2147483647 w 3089"/>
              <a:gd name="T23" fmla="*/ 2147483647 h 2861"/>
              <a:gd name="T24" fmla="*/ 2147483647 w 3089"/>
              <a:gd name="T25" fmla="*/ 2147483647 h 2861"/>
              <a:gd name="T26" fmla="*/ 2147483647 w 3089"/>
              <a:gd name="T27" fmla="*/ 2147483647 h 2861"/>
              <a:gd name="T28" fmla="*/ 2147483647 w 3089"/>
              <a:gd name="T29" fmla="*/ 2147483647 h 28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89"/>
              <a:gd name="T46" fmla="*/ 0 h 2861"/>
              <a:gd name="T47" fmla="*/ 3089 w 3089"/>
              <a:gd name="T48" fmla="*/ 2861 h 28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89" h="2861">
                <a:moveTo>
                  <a:pt x="1104" y="669"/>
                </a:moveTo>
                <a:cubicBezTo>
                  <a:pt x="658" y="941"/>
                  <a:pt x="212" y="1214"/>
                  <a:pt x="106" y="1486"/>
                </a:cubicBezTo>
                <a:cubicBezTo>
                  <a:pt x="0" y="1758"/>
                  <a:pt x="204" y="2075"/>
                  <a:pt x="469" y="2302"/>
                </a:cubicBezTo>
                <a:cubicBezTo>
                  <a:pt x="734" y="2529"/>
                  <a:pt x="1377" y="2831"/>
                  <a:pt x="1694" y="2846"/>
                </a:cubicBezTo>
                <a:cubicBezTo>
                  <a:pt x="2011" y="2861"/>
                  <a:pt x="2265" y="2585"/>
                  <a:pt x="2374" y="2393"/>
                </a:cubicBezTo>
                <a:cubicBezTo>
                  <a:pt x="2483" y="2201"/>
                  <a:pt x="2237" y="1945"/>
                  <a:pt x="2350" y="1696"/>
                </a:cubicBezTo>
                <a:cubicBezTo>
                  <a:pt x="2463" y="1447"/>
                  <a:pt x="3021" y="1158"/>
                  <a:pt x="3055" y="896"/>
                </a:cubicBezTo>
                <a:cubicBezTo>
                  <a:pt x="3089" y="634"/>
                  <a:pt x="2672" y="250"/>
                  <a:pt x="2556" y="125"/>
                </a:cubicBezTo>
                <a:cubicBezTo>
                  <a:pt x="2440" y="0"/>
                  <a:pt x="2428" y="105"/>
                  <a:pt x="2360" y="143"/>
                </a:cubicBezTo>
                <a:cubicBezTo>
                  <a:pt x="2292" y="181"/>
                  <a:pt x="2183" y="219"/>
                  <a:pt x="2148" y="352"/>
                </a:cubicBezTo>
                <a:cubicBezTo>
                  <a:pt x="2113" y="485"/>
                  <a:pt x="2201" y="835"/>
                  <a:pt x="2148" y="941"/>
                </a:cubicBezTo>
                <a:cubicBezTo>
                  <a:pt x="2095" y="1047"/>
                  <a:pt x="1936" y="1025"/>
                  <a:pt x="1830" y="987"/>
                </a:cubicBezTo>
                <a:cubicBezTo>
                  <a:pt x="1724" y="949"/>
                  <a:pt x="1596" y="783"/>
                  <a:pt x="1513" y="715"/>
                </a:cubicBezTo>
                <a:cubicBezTo>
                  <a:pt x="1430" y="647"/>
                  <a:pt x="1391" y="593"/>
                  <a:pt x="1331" y="579"/>
                </a:cubicBezTo>
                <a:cubicBezTo>
                  <a:pt x="1271" y="565"/>
                  <a:pt x="1188" y="620"/>
                  <a:pt x="1150" y="631"/>
                </a:cubicBezTo>
              </a:path>
            </a:pathLst>
          </a:custGeom>
          <a:solidFill>
            <a:srgbClr val="CCFFFF">
              <a:alpha val="18823"/>
            </a:srgbClr>
          </a:solidFill>
          <a:ln w="38100" cap="rnd">
            <a:solidFill>
              <a:schemeClr val="tx1"/>
            </a:solidFill>
            <a:prstDash val="sysDot"/>
            <a:round/>
            <a:headEnd/>
            <a:tailEnd/>
          </a:ln>
        </p:spPr>
        <p:txBody>
          <a:bodyPr>
            <a:prstTxWarp prst="textNoShape">
              <a:avLst/>
            </a:prstTxWarp>
          </a:bodyPr>
          <a:lstStyle/>
          <a:p>
            <a:endParaRPr lang="it-IT">
              <a:latin typeface="Calibri" pitchFamily="-83" charset="0"/>
            </a:endParaRPr>
          </a:p>
        </p:txBody>
      </p:sp>
      <p:sp>
        <p:nvSpPr>
          <p:cNvPr id="270353" name="Freeform 1043"/>
          <p:cNvSpPr>
            <a:spLocks/>
          </p:cNvSpPr>
          <p:nvPr/>
        </p:nvSpPr>
        <p:spPr bwMode="auto">
          <a:xfrm rot="-3252914">
            <a:off x="6209507" y="2253456"/>
            <a:ext cx="2782888" cy="2232025"/>
          </a:xfrm>
          <a:custGeom>
            <a:avLst/>
            <a:gdLst>
              <a:gd name="T0" fmla="*/ 2147483647 w 3089"/>
              <a:gd name="T1" fmla="*/ 2147483647 h 2861"/>
              <a:gd name="T2" fmla="*/ 2147483647 w 3089"/>
              <a:gd name="T3" fmla="*/ 2147483647 h 2861"/>
              <a:gd name="T4" fmla="*/ 2147483647 w 3089"/>
              <a:gd name="T5" fmla="*/ 2147483647 h 2861"/>
              <a:gd name="T6" fmla="*/ 2147483647 w 3089"/>
              <a:gd name="T7" fmla="*/ 2147483647 h 2861"/>
              <a:gd name="T8" fmla="*/ 2147483647 w 3089"/>
              <a:gd name="T9" fmla="*/ 2147483647 h 2861"/>
              <a:gd name="T10" fmla="*/ 2147483647 w 3089"/>
              <a:gd name="T11" fmla="*/ 2147483647 h 2861"/>
              <a:gd name="T12" fmla="*/ 2147483647 w 3089"/>
              <a:gd name="T13" fmla="*/ 2147483647 h 2861"/>
              <a:gd name="T14" fmla="*/ 2147483647 w 3089"/>
              <a:gd name="T15" fmla="*/ 2147483647 h 2861"/>
              <a:gd name="T16" fmla="*/ 2147483647 w 3089"/>
              <a:gd name="T17" fmla="*/ 2147483647 h 2861"/>
              <a:gd name="T18" fmla="*/ 2147483647 w 3089"/>
              <a:gd name="T19" fmla="*/ 2147483647 h 2861"/>
              <a:gd name="T20" fmla="*/ 2147483647 w 3089"/>
              <a:gd name="T21" fmla="*/ 2147483647 h 2861"/>
              <a:gd name="T22" fmla="*/ 2147483647 w 3089"/>
              <a:gd name="T23" fmla="*/ 2147483647 h 2861"/>
              <a:gd name="T24" fmla="*/ 2147483647 w 3089"/>
              <a:gd name="T25" fmla="*/ 2147483647 h 2861"/>
              <a:gd name="T26" fmla="*/ 2147483647 w 3089"/>
              <a:gd name="T27" fmla="*/ 2147483647 h 2861"/>
              <a:gd name="T28" fmla="*/ 2147483647 w 3089"/>
              <a:gd name="T29" fmla="*/ 2147483647 h 28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89"/>
              <a:gd name="T46" fmla="*/ 0 h 2861"/>
              <a:gd name="T47" fmla="*/ 3089 w 3089"/>
              <a:gd name="T48" fmla="*/ 2861 h 28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89" h="2861">
                <a:moveTo>
                  <a:pt x="1104" y="669"/>
                </a:moveTo>
                <a:cubicBezTo>
                  <a:pt x="658" y="941"/>
                  <a:pt x="212" y="1214"/>
                  <a:pt x="106" y="1486"/>
                </a:cubicBezTo>
                <a:cubicBezTo>
                  <a:pt x="0" y="1758"/>
                  <a:pt x="204" y="2075"/>
                  <a:pt x="469" y="2302"/>
                </a:cubicBezTo>
                <a:cubicBezTo>
                  <a:pt x="734" y="2529"/>
                  <a:pt x="1377" y="2831"/>
                  <a:pt x="1694" y="2846"/>
                </a:cubicBezTo>
                <a:cubicBezTo>
                  <a:pt x="2011" y="2861"/>
                  <a:pt x="2265" y="2585"/>
                  <a:pt x="2374" y="2393"/>
                </a:cubicBezTo>
                <a:cubicBezTo>
                  <a:pt x="2483" y="2201"/>
                  <a:pt x="2237" y="1945"/>
                  <a:pt x="2350" y="1696"/>
                </a:cubicBezTo>
                <a:cubicBezTo>
                  <a:pt x="2463" y="1447"/>
                  <a:pt x="3021" y="1158"/>
                  <a:pt x="3055" y="896"/>
                </a:cubicBezTo>
                <a:cubicBezTo>
                  <a:pt x="3089" y="634"/>
                  <a:pt x="2672" y="250"/>
                  <a:pt x="2556" y="125"/>
                </a:cubicBezTo>
                <a:cubicBezTo>
                  <a:pt x="2440" y="0"/>
                  <a:pt x="2428" y="105"/>
                  <a:pt x="2360" y="143"/>
                </a:cubicBezTo>
                <a:cubicBezTo>
                  <a:pt x="2292" y="181"/>
                  <a:pt x="2183" y="219"/>
                  <a:pt x="2148" y="352"/>
                </a:cubicBezTo>
                <a:cubicBezTo>
                  <a:pt x="2113" y="485"/>
                  <a:pt x="2201" y="835"/>
                  <a:pt x="2148" y="941"/>
                </a:cubicBezTo>
                <a:cubicBezTo>
                  <a:pt x="2095" y="1047"/>
                  <a:pt x="1936" y="1025"/>
                  <a:pt x="1830" y="987"/>
                </a:cubicBezTo>
                <a:cubicBezTo>
                  <a:pt x="1724" y="949"/>
                  <a:pt x="1596" y="783"/>
                  <a:pt x="1513" y="715"/>
                </a:cubicBezTo>
                <a:cubicBezTo>
                  <a:pt x="1430" y="647"/>
                  <a:pt x="1391" y="593"/>
                  <a:pt x="1331" y="579"/>
                </a:cubicBezTo>
                <a:cubicBezTo>
                  <a:pt x="1271" y="565"/>
                  <a:pt x="1188" y="620"/>
                  <a:pt x="1150" y="631"/>
                </a:cubicBezTo>
              </a:path>
            </a:pathLst>
          </a:custGeom>
          <a:solidFill>
            <a:srgbClr val="FFCC00">
              <a:alpha val="18823"/>
            </a:srgbClr>
          </a:solidFill>
          <a:ln w="38100" cap="rnd">
            <a:solidFill>
              <a:schemeClr val="tx1"/>
            </a:solidFill>
            <a:prstDash val="sysDot"/>
            <a:round/>
            <a:headEnd/>
            <a:tailEnd/>
          </a:ln>
        </p:spPr>
        <p:txBody>
          <a:bodyPr>
            <a:prstTxWarp prst="textNoShape">
              <a:avLst/>
            </a:prstTxWarp>
          </a:bodyPr>
          <a:lstStyle/>
          <a:p>
            <a:endParaRPr lang="it-IT">
              <a:latin typeface="Calibri" pitchFamily="-83" charset="0"/>
            </a:endParaRPr>
          </a:p>
        </p:txBody>
      </p:sp>
      <p:sp>
        <p:nvSpPr>
          <p:cNvPr id="1856532" name="AutoShape 1044"/>
          <p:cNvSpPr>
            <a:spLocks noChangeArrowheads="1"/>
          </p:cNvSpPr>
          <p:nvPr/>
        </p:nvSpPr>
        <p:spPr bwMode="auto">
          <a:xfrm>
            <a:off x="5938838" y="3933825"/>
            <a:ext cx="865187" cy="792163"/>
          </a:xfrm>
          <a:prstGeom prst="rightArrow">
            <a:avLst>
              <a:gd name="adj1" fmla="val 46694"/>
              <a:gd name="adj2" fmla="val 43349"/>
            </a:avLst>
          </a:prstGeom>
          <a:gradFill rotWithShape="1">
            <a:gsLst>
              <a:gs pos="0">
                <a:srgbClr val="FF0000">
                  <a:gamma/>
                  <a:shade val="46275"/>
                  <a:invGamma/>
                </a:srgbClr>
              </a:gs>
              <a:gs pos="100000">
                <a:srgbClr val="FF0000">
                  <a:alpha val="99001"/>
                </a:srgbClr>
              </a:gs>
            </a:gsLst>
            <a:lin ang="5400000" scaled="1"/>
          </a:gradFill>
          <a:ln w="9525" cap="rnd">
            <a:solidFill>
              <a:schemeClr val="tx1"/>
            </a:solidFill>
            <a:prstDash val="sysDot"/>
            <a:miter lim="800000"/>
            <a:headEnd/>
            <a:tailEnd/>
          </a:ln>
          <a:effectLst>
            <a:outerShdw blurRad="63500" dist="107763"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a:latin typeface="Arial" charset="0"/>
              <a:ea typeface="ＭＳ Ｐゴシック" charset="-128"/>
              <a:cs typeface="ＭＳ Ｐゴシック" charset="-128"/>
            </a:endParaRPr>
          </a:p>
        </p:txBody>
      </p:sp>
      <p:sp>
        <p:nvSpPr>
          <p:cNvPr id="270355" name="Text Box 1045"/>
          <p:cNvSpPr txBox="1">
            <a:spLocks noChangeArrowheads="1"/>
          </p:cNvSpPr>
          <p:nvPr/>
        </p:nvSpPr>
        <p:spPr bwMode="auto">
          <a:xfrm>
            <a:off x="4975225" y="4149725"/>
            <a:ext cx="333375" cy="396875"/>
          </a:xfrm>
          <a:prstGeom prst="rect">
            <a:avLst/>
          </a:prstGeom>
          <a:noFill/>
          <a:ln w="9525" cap="rnd">
            <a:noFill/>
            <a:prstDash val="sysDot"/>
            <a:miter lim="800000"/>
            <a:headEnd/>
            <a:tailEnd/>
          </a:ln>
        </p:spPr>
        <p:txBody>
          <a:bodyPr wrap="none">
            <a:prstTxWarp prst="textNoShape">
              <a:avLst/>
            </a:prstTxWarp>
            <a:spAutoFit/>
          </a:bodyPr>
          <a:lstStyle/>
          <a:p>
            <a:r>
              <a:rPr lang="it-IT" sz="2000">
                <a:latin typeface="Comic Sans MS" pitchFamily="-83" charset="0"/>
              </a:rPr>
              <a:t>x</a:t>
            </a:r>
          </a:p>
        </p:txBody>
      </p:sp>
      <p:sp>
        <p:nvSpPr>
          <p:cNvPr id="270356" name="Text Box 1046"/>
          <p:cNvSpPr txBox="1">
            <a:spLocks noChangeArrowheads="1"/>
          </p:cNvSpPr>
          <p:nvPr/>
        </p:nvSpPr>
        <p:spPr bwMode="auto">
          <a:xfrm>
            <a:off x="7077075" y="4149725"/>
            <a:ext cx="333375" cy="396875"/>
          </a:xfrm>
          <a:prstGeom prst="rect">
            <a:avLst/>
          </a:prstGeom>
          <a:noFill/>
          <a:ln w="9525" cap="rnd">
            <a:noFill/>
            <a:prstDash val="sysDot"/>
            <a:miter lim="800000"/>
            <a:headEnd/>
            <a:tailEnd/>
          </a:ln>
        </p:spPr>
        <p:txBody>
          <a:bodyPr wrap="none">
            <a:prstTxWarp prst="textNoShape">
              <a:avLst/>
            </a:prstTxWarp>
            <a:spAutoFit/>
          </a:bodyPr>
          <a:lstStyle/>
          <a:p>
            <a:r>
              <a:rPr lang="it-IT" sz="2000">
                <a:latin typeface="Comic Sans MS" pitchFamily="-83" charset="0"/>
              </a:rPr>
              <a:t>x</a:t>
            </a:r>
          </a:p>
        </p:txBody>
      </p:sp>
      <p:sp>
        <p:nvSpPr>
          <p:cNvPr id="270357" name="Line 1047"/>
          <p:cNvSpPr>
            <a:spLocks noChangeShapeType="1"/>
          </p:cNvSpPr>
          <p:nvPr/>
        </p:nvSpPr>
        <p:spPr bwMode="auto">
          <a:xfrm>
            <a:off x="2970213" y="3327400"/>
            <a:ext cx="1598612" cy="0"/>
          </a:xfrm>
          <a:prstGeom prst="line">
            <a:avLst/>
          </a:prstGeom>
          <a:noFill/>
          <a:ln w="38100">
            <a:solidFill>
              <a:schemeClr val="tx1"/>
            </a:solidFill>
            <a:prstDash val="sysDot"/>
            <a:round/>
            <a:headEnd/>
            <a:tailEnd type="oval" w="med" len="med"/>
          </a:ln>
        </p:spPr>
        <p:txBody>
          <a:bodyPr>
            <a:prstTxWarp prst="textNoShape">
              <a:avLst/>
            </a:prstTxWarp>
          </a:bodyPr>
          <a:lstStyle/>
          <a:p>
            <a:endParaRPr lang="it-IT"/>
          </a:p>
        </p:txBody>
      </p:sp>
      <p:sp>
        <p:nvSpPr>
          <p:cNvPr id="270358" name="Rectangle 1048"/>
          <p:cNvSpPr>
            <a:spLocks noChangeArrowheads="1"/>
          </p:cNvSpPr>
          <p:nvPr/>
        </p:nvSpPr>
        <p:spPr bwMode="auto">
          <a:xfrm>
            <a:off x="4932363" y="3259138"/>
            <a:ext cx="1222375" cy="457200"/>
          </a:xfrm>
          <a:prstGeom prst="rect">
            <a:avLst/>
          </a:prstGeom>
          <a:noFill/>
          <a:ln w="9525" cap="rnd">
            <a:noFill/>
            <a:prstDash val="sysDot"/>
            <a:miter lim="800000"/>
            <a:headEnd/>
            <a:tailEnd/>
          </a:ln>
        </p:spPr>
        <p:txBody>
          <a:bodyPr wrap="none">
            <a:prstTxWarp prst="textNoShape">
              <a:avLst/>
            </a:prstTxWarp>
            <a:spAutoFit/>
          </a:bodyPr>
          <a:lstStyle/>
          <a:p>
            <a:pPr>
              <a:spcBef>
                <a:spcPct val="20000"/>
              </a:spcBef>
              <a:buClr>
                <a:srgbClr val="FF0000"/>
              </a:buClr>
              <a:buSzPct val="130000"/>
              <a:buFontTx/>
              <a:buChar char="•"/>
            </a:pPr>
            <a:r>
              <a:rPr lang="it-IT" i="1">
                <a:latin typeface="Comic Sans MS" pitchFamily="-83" charset="0"/>
              </a:rPr>
              <a:t>c</a:t>
            </a:r>
            <a:r>
              <a:rPr lang="it-IT" i="1" baseline="-25000">
                <a:latin typeface="Comic Sans MS" pitchFamily="-83" charset="0"/>
              </a:rPr>
              <a:t>1</a:t>
            </a:r>
            <a:r>
              <a:rPr lang="it-IT" i="1">
                <a:latin typeface="Comic Sans MS" pitchFamily="-83" charset="0"/>
              </a:rPr>
              <a:t>,…,c</a:t>
            </a:r>
            <a:r>
              <a:rPr lang="it-IT" i="1" baseline="-25000">
                <a:latin typeface="Comic Sans MS" pitchFamily="-83" charset="0"/>
              </a:rPr>
              <a:t>n</a:t>
            </a:r>
          </a:p>
        </p:txBody>
      </p:sp>
      <p:sp>
        <p:nvSpPr>
          <p:cNvPr id="270359" name="Rectangle 1049"/>
          <p:cNvSpPr>
            <a:spLocks noChangeArrowheads="1"/>
          </p:cNvSpPr>
          <p:nvPr/>
        </p:nvSpPr>
        <p:spPr bwMode="auto">
          <a:xfrm>
            <a:off x="7065963" y="3259138"/>
            <a:ext cx="1222375" cy="457200"/>
          </a:xfrm>
          <a:prstGeom prst="rect">
            <a:avLst/>
          </a:prstGeom>
          <a:noFill/>
          <a:ln w="9525" cap="rnd">
            <a:noFill/>
            <a:prstDash val="sysDot"/>
            <a:miter lim="800000"/>
            <a:headEnd/>
            <a:tailEnd/>
          </a:ln>
        </p:spPr>
        <p:txBody>
          <a:bodyPr wrap="none">
            <a:prstTxWarp prst="textNoShape">
              <a:avLst/>
            </a:prstTxWarp>
            <a:spAutoFit/>
          </a:bodyPr>
          <a:lstStyle/>
          <a:p>
            <a:pPr>
              <a:spcBef>
                <a:spcPct val="20000"/>
              </a:spcBef>
              <a:buClr>
                <a:srgbClr val="FF0000"/>
              </a:buClr>
              <a:buSzPct val="130000"/>
              <a:buFontTx/>
              <a:buChar char="•"/>
            </a:pPr>
            <a:r>
              <a:rPr lang="it-IT" i="1">
                <a:latin typeface="Comic Sans MS" pitchFamily="-83" charset="0"/>
              </a:rPr>
              <a:t>c</a:t>
            </a:r>
            <a:r>
              <a:rPr lang="it-IT" i="1" baseline="-25000">
                <a:latin typeface="Comic Sans MS" pitchFamily="-83" charset="0"/>
              </a:rPr>
              <a:t>1</a:t>
            </a:r>
            <a:r>
              <a:rPr lang="it-IT" i="1">
                <a:latin typeface="Comic Sans MS" pitchFamily="-83" charset="0"/>
              </a:rPr>
              <a:t>,…,c</a:t>
            </a:r>
            <a:r>
              <a:rPr lang="it-IT" i="1" baseline="-25000">
                <a:latin typeface="Comic Sans MS" pitchFamily="-83" charset="0"/>
              </a:rPr>
              <a:t>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026"/>
          <p:cNvSpPr>
            <a:spLocks noChangeArrowheads="1"/>
          </p:cNvSpPr>
          <p:nvPr/>
        </p:nvSpPr>
        <p:spPr bwMode="auto">
          <a:xfrm>
            <a:off x="331788" y="1060450"/>
            <a:ext cx="8467725" cy="4889500"/>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7539" name="Rectangle 1027"/>
          <p:cNvSpPr>
            <a:spLocks noChangeArrowheads="1"/>
          </p:cNvSpPr>
          <p:nvPr/>
        </p:nvSpPr>
        <p:spPr bwMode="auto">
          <a:xfrm>
            <a:off x="0" y="161925"/>
            <a:ext cx="8491538" cy="523220"/>
          </a:xfrm>
          <a:prstGeom prst="rect">
            <a:avLst/>
          </a:prstGeom>
          <a:noFill/>
          <a:ln w="9525" cap="rnd">
            <a:noFill/>
            <a:prstDash val="sysDot"/>
            <a:miter lim="800000"/>
            <a:headEnd/>
            <a:tailEnd/>
          </a:ln>
          <a:effectLst/>
        </p:spPr>
        <p:txBody>
          <a:bodyPr>
            <a:prstTxWarp prst="textNoShape">
              <a:avLst/>
            </a:prstTxWarp>
            <a:spAutoFit/>
          </a:bodyPr>
          <a:lstStyle/>
          <a:p>
            <a:pPr algn="ctr" fontAlgn="auto">
              <a:spcBef>
                <a:spcPts val="0"/>
              </a:spcBef>
              <a:spcAft>
                <a:spcPts val="0"/>
              </a:spcAft>
              <a:buClr>
                <a:srgbClr val="FF3300"/>
              </a:buClr>
              <a:defRPr/>
            </a:pPr>
            <a:r>
              <a:rPr lang="it-IT" sz="2800" b="1" dirty="0">
                <a:effectLst>
                  <a:outerShdw blurRad="38100" dist="38100" dir="2700000" algn="tl">
                    <a:srgbClr val="DDDDDD"/>
                  </a:outerShdw>
                </a:effectLst>
                <a:latin typeface="Arial" charset="0"/>
                <a:ea typeface="ＭＳ Ｐゴシック" charset="-128"/>
                <a:cs typeface="ＭＳ Ｐゴシック" charset="-128"/>
              </a:rPr>
              <a:t>Inferenza induttiva e inferenza analogica</a:t>
            </a:r>
          </a:p>
        </p:txBody>
      </p:sp>
      <p:sp>
        <p:nvSpPr>
          <p:cNvPr id="271364" name="Rectangle 1028"/>
          <p:cNvSpPr>
            <a:spLocks noChangeArrowheads="1"/>
          </p:cNvSpPr>
          <p:nvPr/>
        </p:nvSpPr>
        <p:spPr bwMode="auto">
          <a:xfrm>
            <a:off x="331788" y="1784350"/>
            <a:ext cx="8467725" cy="3108544"/>
          </a:xfrm>
          <a:prstGeom prst="rect">
            <a:avLst/>
          </a:prstGeom>
          <a:noFill/>
          <a:ln w="9525">
            <a:noFill/>
            <a:miter lim="800000"/>
            <a:headEnd/>
            <a:tailEnd/>
          </a:ln>
        </p:spPr>
        <p:txBody>
          <a:bodyPr wrap="square">
            <a:prstTxWarp prst="textNoShape">
              <a:avLst/>
            </a:prstTxWarp>
            <a:spAutoFit/>
          </a:bodyPr>
          <a:lstStyle/>
          <a:p>
            <a:pPr eaLnBrk="0" hangingPunct="0"/>
            <a:r>
              <a:rPr lang="it-IT" sz="2800" dirty="0">
                <a:latin typeface="Arial"/>
              </a:rPr>
              <a:t>Sono connesse tra loro se si considera solo </a:t>
            </a:r>
            <a:r>
              <a:rPr lang="it-IT" sz="2800" b="1" dirty="0">
                <a:latin typeface="Arial"/>
              </a:rPr>
              <a:t>l’analogia positiva</a:t>
            </a:r>
            <a:r>
              <a:rPr lang="it-IT" sz="2800" dirty="0">
                <a:latin typeface="Arial"/>
              </a:rPr>
              <a:t>, ma sono irriducibili l’una all’altra se si considera anche </a:t>
            </a:r>
            <a:r>
              <a:rPr lang="it-IT" sz="2800" b="1" dirty="0">
                <a:latin typeface="Arial"/>
              </a:rPr>
              <a:t>l’analogia negativa</a:t>
            </a:r>
            <a:r>
              <a:rPr lang="it-IT" sz="2800" dirty="0">
                <a:latin typeface="Arial"/>
              </a:rPr>
              <a:t>.</a:t>
            </a:r>
          </a:p>
          <a:p>
            <a:pPr eaLnBrk="0" hangingPunct="0"/>
            <a:endParaRPr lang="it-IT" sz="2800" dirty="0">
              <a:latin typeface="Arial"/>
            </a:endParaRPr>
          </a:p>
          <a:p>
            <a:pPr eaLnBrk="0" hangingPunct="0"/>
            <a:r>
              <a:rPr lang="it-IT" sz="2800" dirty="0">
                <a:latin typeface="Arial"/>
              </a:rPr>
              <a:t>In quest’ultimo caso questi due tipi di inferenza risultano essere complementari tra loro e utili in situazioni differenti.</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026"/>
          <p:cNvSpPr>
            <a:spLocks noChangeArrowheads="1"/>
          </p:cNvSpPr>
          <p:nvPr/>
        </p:nvSpPr>
        <p:spPr bwMode="auto">
          <a:xfrm>
            <a:off x="331788" y="1190625"/>
            <a:ext cx="8467725" cy="4759325"/>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8563" name="Rectangle 1027"/>
          <p:cNvSpPr>
            <a:spLocks noChangeArrowheads="1"/>
          </p:cNvSpPr>
          <p:nvPr/>
        </p:nvSpPr>
        <p:spPr bwMode="auto">
          <a:xfrm>
            <a:off x="533400" y="139700"/>
            <a:ext cx="7451725" cy="523220"/>
          </a:xfrm>
          <a:prstGeom prst="rect">
            <a:avLst/>
          </a:prstGeom>
          <a:noFill/>
          <a:ln w="9525" cap="rnd">
            <a:noFill/>
            <a:prstDash val="sysDot"/>
            <a:miter lim="800000"/>
            <a:headEnd/>
            <a:tailEnd/>
          </a:ln>
          <a:effectLst/>
        </p:spPr>
        <p:txBody>
          <a:bodyPr>
            <a:prstTxWarp prst="textNoShape">
              <a:avLst/>
            </a:prstTxWarp>
            <a:spAutoFit/>
          </a:bodyPr>
          <a:lstStyle/>
          <a:p>
            <a:pPr algn="ctr" fontAlgn="auto">
              <a:spcBef>
                <a:spcPts val="0"/>
              </a:spcBef>
              <a:spcAft>
                <a:spcPts val="0"/>
              </a:spcAft>
              <a:buClr>
                <a:srgbClr val="FF3300"/>
              </a:buClr>
              <a:defRPr/>
            </a:pPr>
            <a:r>
              <a:rPr lang="it-IT" sz="2800" b="1" dirty="0">
                <a:effectLst>
                  <a:outerShdw blurRad="38100" dist="38100" dir="2700000" algn="tl">
                    <a:srgbClr val="DDDDDD"/>
                  </a:outerShdw>
                </a:effectLst>
                <a:latin typeface="Arial" charset="0"/>
                <a:ea typeface="ＭＳ Ｐゴシック" charset="-128"/>
                <a:cs typeface="ＭＳ Ｐゴシック" charset="-128"/>
              </a:rPr>
              <a:t>Inferenza induttiva e inferenza analogica</a:t>
            </a:r>
          </a:p>
        </p:txBody>
      </p:sp>
      <p:sp>
        <p:nvSpPr>
          <p:cNvPr id="272388" name="Rectangle 1028"/>
          <p:cNvSpPr>
            <a:spLocks noChangeArrowheads="1"/>
          </p:cNvSpPr>
          <p:nvPr/>
        </p:nvSpPr>
        <p:spPr bwMode="auto">
          <a:xfrm>
            <a:off x="331788" y="1190626"/>
            <a:ext cx="8467725" cy="5362248"/>
          </a:xfrm>
          <a:prstGeom prst="rect">
            <a:avLst/>
          </a:prstGeom>
          <a:noFill/>
          <a:ln w="9525">
            <a:noFill/>
            <a:miter lim="800000"/>
            <a:headEnd/>
            <a:tailEnd/>
          </a:ln>
        </p:spPr>
        <p:txBody>
          <a:bodyPr wrap="square">
            <a:prstTxWarp prst="textNoShape">
              <a:avLst/>
            </a:prstTxWarp>
            <a:spAutoFit/>
          </a:bodyPr>
          <a:lstStyle/>
          <a:p>
            <a:pPr eaLnBrk="0" hangingPunct="0"/>
            <a:r>
              <a:rPr lang="it-IT" sz="2400" b="1" dirty="0">
                <a:latin typeface="Arial"/>
              </a:rPr>
              <a:t>L’inferenza induttiva</a:t>
            </a:r>
            <a:r>
              <a:rPr lang="it-IT" sz="2400" dirty="0">
                <a:latin typeface="Arial"/>
              </a:rPr>
              <a:t> è utile quando non sappiamo con precisione come i casi osservati differiscano tra loro, e quindi non ne conosciamo esattamente </a:t>
            </a:r>
            <a:r>
              <a:rPr lang="it-IT" sz="2400" b="1" dirty="0">
                <a:latin typeface="Arial"/>
              </a:rPr>
              <a:t>l’analogia negativa</a:t>
            </a:r>
            <a:r>
              <a:rPr lang="it-IT" sz="2400" dirty="0">
                <a:latin typeface="Arial"/>
              </a:rPr>
              <a:t>, per cui un aumento del numero dei casi può aiutarci a trarre qualche conclusione su di essi.</a:t>
            </a:r>
          </a:p>
          <a:p>
            <a:pPr eaLnBrk="0" hangingPunct="0"/>
            <a:endParaRPr lang="it-IT" sz="2400" dirty="0">
              <a:latin typeface="Arial"/>
            </a:endParaRPr>
          </a:p>
          <a:p>
            <a:pPr eaLnBrk="0" hangingPunct="0"/>
            <a:endParaRPr lang="it-IT" sz="2400" dirty="0">
              <a:latin typeface="Arial"/>
            </a:endParaRPr>
          </a:p>
          <a:p>
            <a:pPr eaLnBrk="0" hangingPunct="0"/>
            <a:r>
              <a:rPr lang="it-IT" sz="2400" b="1" dirty="0">
                <a:latin typeface="Arial"/>
              </a:rPr>
              <a:t>L’inferenza analogica</a:t>
            </a:r>
            <a:r>
              <a:rPr lang="it-IT" sz="2400" dirty="0">
                <a:latin typeface="Arial"/>
              </a:rPr>
              <a:t> è utile quando non abbiamo osservato un numero elevato di casi, ma conosciamo con sufficiente precisione tanto </a:t>
            </a:r>
            <a:r>
              <a:rPr lang="it-IT" sz="2400" b="1" dirty="0">
                <a:latin typeface="Arial"/>
              </a:rPr>
              <a:t>l’analogia positiva</a:t>
            </a:r>
            <a:r>
              <a:rPr lang="it-IT" sz="2400" dirty="0">
                <a:latin typeface="Arial"/>
              </a:rPr>
              <a:t> quanto </a:t>
            </a:r>
            <a:r>
              <a:rPr lang="it-IT" sz="2400" b="1" dirty="0">
                <a:latin typeface="Arial"/>
              </a:rPr>
              <a:t>l’analogia negativa</a:t>
            </a:r>
            <a:r>
              <a:rPr lang="it-IT" sz="2400" dirty="0">
                <a:latin typeface="Arial"/>
              </a:rPr>
              <a:t> dei relativamente pochi casi osservati per cui l’analogia osservata può aiutarci a trarre qualche conclusione su di essi.</a:t>
            </a:r>
          </a:p>
          <a:p>
            <a:pPr eaLnBrk="0" hangingPunct="0"/>
            <a:endParaRPr lang="it-IT" sz="1900" dirty="0">
              <a:latin typeface="Calibri" pitchFamily="-83"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1026"/>
          <p:cNvSpPr>
            <a:spLocks noChangeArrowheads="1"/>
          </p:cNvSpPr>
          <p:nvPr/>
        </p:nvSpPr>
        <p:spPr bwMode="auto">
          <a:xfrm>
            <a:off x="331788" y="1201738"/>
            <a:ext cx="8480425" cy="4748212"/>
          </a:xfrm>
          <a:prstGeom prst="rect">
            <a:avLst/>
          </a:prstGeom>
          <a:solidFill>
            <a:schemeClr val="bg1">
              <a:alpha val="70195"/>
            </a:schemeClr>
          </a:solidFill>
          <a:ln w="19050">
            <a:solidFill>
              <a:schemeClr val="tx1"/>
            </a:solidFill>
            <a:prstDash val="sysDot"/>
            <a:miter lim="800000"/>
            <a:headEnd/>
            <a:tailEnd/>
          </a:ln>
        </p:spPr>
        <p:txBody>
          <a:bodyPr lIns="90000" tIns="46800" rIns="90000" bIns="46800" anchor="ctr">
            <a:prstTxWarp prst="textNoShape">
              <a:avLst/>
            </a:prstTxWarp>
            <a:spAutoFit/>
          </a:bodyPr>
          <a:lstStyle/>
          <a:p>
            <a:endParaRPr lang="it-IT">
              <a:latin typeface="Calibri" pitchFamily="-83" charset="0"/>
            </a:endParaRPr>
          </a:p>
        </p:txBody>
      </p:sp>
      <p:sp>
        <p:nvSpPr>
          <p:cNvPr id="1859587" name="Rectangle 1027"/>
          <p:cNvSpPr>
            <a:spLocks noChangeArrowheads="1"/>
          </p:cNvSpPr>
          <p:nvPr/>
        </p:nvSpPr>
        <p:spPr bwMode="auto">
          <a:xfrm>
            <a:off x="447675" y="101600"/>
            <a:ext cx="7162800" cy="6413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buClr>
                <a:srgbClr val="FF3300"/>
              </a:buClr>
              <a:defRPr/>
            </a:pPr>
            <a:r>
              <a:rPr lang="it-IT" sz="3600" b="1">
                <a:effectLst>
                  <a:outerShdw blurRad="38100" dist="38100" dir="2700000" algn="tl">
                    <a:srgbClr val="DDDDDD"/>
                  </a:outerShdw>
                </a:effectLst>
                <a:latin typeface="Arial" charset="0"/>
                <a:ea typeface="ＭＳ Ｐゴシック" charset="-128"/>
                <a:cs typeface="ＭＳ Ｐゴシック" charset="-128"/>
              </a:rPr>
              <a:t>Induzione e analogia</a:t>
            </a:r>
          </a:p>
        </p:txBody>
      </p:sp>
      <p:sp>
        <p:nvSpPr>
          <p:cNvPr id="273412" name="Rectangle 1028"/>
          <p:cNvSpPr>
            <a:spLocks noChangeArrowheads="1"/>
          </p:cNvSpPr>
          <p:nvPr/>
        </p:nvSpPr>
        <p:spPr bwMode="auto">
          <a:xfrm>
            <a:off x="487363" y="1412875"/>
            <a:ext cx="4978400" cy="2838450"/>
          </a:xfrm>
          <a:prstGeom prst="rect">
            <a:avLst/>
          </a:prstGeom>
          <a:noFill/>
          <a:ln w="9525">
            <a:noFill/>
            <a:miter lim="800000"/>
            <a:headEnd/>
            <a:tailEnd/>
          </a:ln>
        </p:spPr>
        <p:txBody>
          <a:bodyPr>
            <a:prstTxWarp prst="textNoShape">
              <a:avLst/>
            </a:prstTxWarp>
            <a:spAutoFit/>
          </a:bodyPr>
          <a:lstStyle/>
          <a:p>
            <a:pPr eaLnBrk="0" hangingPunct="0"/>
            <a:r>
              <a:rPr lang="it-IT">
                <a:latin typeface="Calibri" pitchFamily="-83" charset="0"/>
              </a:rPr>
              <a:t>Sono </a:t>
            </a:r>
            <a:r>
              <a:rPr lang="it-IT" b="1">
                <a:solidFill>
                  <a:srgbClr val="FF0000"/>
                </a:solidFill>
                <a:latin typeface="Calibri" pitchFamily="-83" charset="0"/>
              </a:rPr>
              <a:t>processi fallibili</a:t>
            </a:r>
            <a:r>
              <a:rPr lang="it-IT">
                <a:latin typeface="Calibri" pitchFamily="-83" charset="0"/>
              </a:rPr>
              <a:t>: procedere sulla base di essi comporta la </a:t>
            </a:r>
            <a:r>
              <a:rPr lang="it-IT" b="1">
                <a:latin typeface="Calibri" pitchFamily="-83" charset="0"/>
              </a:rPr>
              <a:t>rinuncia alla certezza</a:t>
            </a:r>
            <a:r>
              <a:rPr lang="it-IT">
                <a:latin typeface="Calibri" pitchFamily="-83" charset="0"/>
              </a:rPr>
              <a:t> propria della deduzione.</a:t>
            </a:r>
          </a:p>
          <a:p>
            <a:pPr eaLnBrk="0" hangingPunct="0"/>
            <a:endParaRPr lang="it-IT">
              <a:latin typeface="Calibri" pitchFamily="-83" charset="0"/>
            </a:endParaRPr>
          </a:p>
          <a:p>
            <a:pPr eaLnBrk="0" hangingPunct="0"/>
            <a:r>
              <a:rPr lang="it-IT">
                <a:latin typeface="Calibri" pitchFamily="-83" charset="0"/>
              </a:rPr>
              <a:t>Quella che possiamo chiamare la </a:t>
            </a:r>
            <a:r>
              <a:rPr lang="it-IT" b="1">
                <a:latin typeface="Calibri" pitchFamily="-83" charset="0"/>
              </a:rPr>
              <a:t>logica della scoperta</a:t>
            </a:r>
            <a:r>
              <a:rPr lang="it-IT">
                <a:latin typeface="Calibri" pitchFamily="-83" charset="0"/>
              </a:rPr>
              <a:t> ammette dunque il carattere strutturale e ineliminabile della</a:t>
            </a:r>
          </a:p>
          <a:p>
            <a:pPr eaLnBrk="0" hangingPunct="0"/>
            <a:r>
              <a:rPr lang="it-IT" b="1">
                <a:latin typeface="Calibri" pitchFamily="-83" charset="0"/>
              </a:rPr>
              <a:t>incertezza</a:t>
            </a:r>
            <a:r>
              <a:rPr lang="it-IT">
                <a:latin typeface="Calibri" pitchFamily="-83" charset="0"/>
              </a:rPr>
              <a:t> e cerca di costruire su di esso.</a:t>
            </a:r>
          </a:p>
          <a:p>
            <a:pPr eaLnBrk="0" hangingPunct="0"/>
            <a:endParaRPr lang="it-IT">
              <a:latin typeface="Calibri" pitchFamily="-83" charset="0"/>
            </a:endParaRPr>
          </a:p>
        </p:txBody>
      </p:sp>
      <p:pic>
        <p:nvPicPr>
          <p:cNvPr id="273413" name="Picture 1032" descr="DSCN5510_2"/>
          <p:cNvPicPr>
            <a:picLocks noChangeAspect="1" noChangeArrowheads="1"/>
          </p:cNvPicPr>
          <p:nvPr/>
        </p:nvPicPr>
        <p:blipFill>
          <a:blip r:embed="rId2">
            <a:lum bright="14000" contrast="20000"/>
          </a:blip>
          <a:srcRect/>
          <a:stretch>
            <a:fillRect/>
          </a:stretch>
        </p:blipFill>
        <p:spPr bwMode="auto">
          <a:xfrm>
            <a:off x="5389563" y="1495425"/>
            <a:ext cx="3292475" cy="2241550"/>
          </a:xfrm>
          <a:prstGeom prst="rect">
            <a:avLst/>
          </a:prstGeom>
          <a:noFill/>
          <a:ln w="9525">
            <a:noFill/>
            <a:miter lim="800000"/>
            <a:headEnd/>
            <a:tailEnd/>
          </a:ln>
        </p:spPr>
      </p:pic>
      <p:sp>
        <p:nvSpPr>
          <p:cNvPr id="273414" name="Rectangle 1033"/>
          <p:cNvSpPr>
            <a:spLocks noChangeArrowheads="1"/>
          </p:cNvSpPr>
          <p:nvPr/>
        </p:nvSpPr>
        <p:spPr bwMode="auto">
          <a:xfrm>
            <a:off x="550863" y="4175125"/>
            <a:ext cx="7920037" cy="1465263"/>
          </a:xfrm>
          <a:prstGeom prst="rect">
            <a:avLst/>
          </a:prstGeom>
          <a:noFill/>
          <a:ln w="19050">
            <a:noFill/>
            <a:prstDash val="sysDot"/>
            <a:miter lim="800000"/>
            <a:headEnd/>
            <a:tailEnd/>
          </a:ln>
        </p:spPr>
        <p:txBody>
          <a:bodyPr lIns="90000" tIns="46800" rIns="90000" bIns="46800">
            <a:prstTxWarp prst="textNoShape">
              <a:avLst/>
            </a:prstTxWarp>
            <a:spAutoFit/>
          </a:bodyPr>
          <a:lstStyle/>
          <a:p>
            <a:pPr eaLnBrk="0" hangingPunct="0">
              <a:spcBef>
                <a:spcPct val="50000"/>
              </a:spcBef>
            </a:pPr>
            <a:r>
              <a:rPr lang="it-IT">
                <a:latin typeface="Calibri" pitchFamily="-83" charset="0"/>
              </a:rPr>
              <a:t>Questa logica, pertanto, riconosce l’illusorietà dell’obiettivo di acquisire una certezza assoluta e lo sostituisce con quello di disporre di strumenti per l’estensione della nostra conoscenza </a:t>
            </a:r>
            <a:r>
              <a:rPr lang="it-IT" b="1">
                <a:latin typeface="Calibri" pitchFamily="-83" charset="0"/>
              </a:rPr>
              <a:t>fallibili ma corredati di</a:t>
            </a:r>
            <a:r>
              <a:rPr lang="it-IT" b="1">
                <a:solidFill>
                  <a:srgbClr val="FF0000"/>
                </a:solidFill>
                <a:latin typeface="Calibri" pitchFamily="-83" charset="0"/>
              </a:rPr>
              <a:t>procedure di controllo</a:t>
            </a:r>
            <a:r>
              <a:rPr lang="it-IT">
                <a:latin typeface="Calibri" pitchFamily="-83" charset="0"/>
              </a:rPr>
              <a:t> che consentano di riconoscere le anomalie e di correggerle.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323850" y="260350"/>
            <a:ext cx="8135938" cy="5859463"/>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p>
        </p:txBody>
      </p:sp>
      <p:sp>
        <p:nvSpPr>
          <p:cNvPr id="23555" name="Segnaposto numero diapositiva 1"/>
          <p:cNvSpPr>
            <a:spLocks noGrp="1"/>
          </p:cNvSpPr>
          <p:nvPr>
            <p:ph type="sldNum" sz="quarter" idx="12"/>
          </p:nvPr>
        </p:nvSpPr>
        <p:spPr>
          <a:noFill/>
        </p:spPr>
        <p:txBody>
          <a:bodyPr/>
          <a:lstStyle/>
          <a:p>
            <a:fld id="{C03B2DAC-E1E5-C549-98D3-D0BE366F6FC4}" type="slidenum">
              <a:rPr lang="it-IT"/>
              <a:pPr/>
              <a:t>12</a:t>
            </a:fld>
            <a:endParaRPr lang="it-IT"/>
          </a:p>
        </p:txBody>
      </p:sp>
      <p:sp>
        <p:nvSpPr>
          <p:cNvPr id="23556" name="CasellaDiTesto 3"/>
          <p:cNvSpPr txBox="1">
            <a:spLocks noChangeArrowheads="1"/>
          </p:cNvSpPr>
          <p:nvPr/>
        </p:nvSpPr>
        <p:spPr bwMode="auto">
          <a:xfrm>
            <a:off x="228600" y="333375"/>
            <a:ext cx="5207000" cy="822325"/>
          </a:xfrm>
          <a:prstGeom prst="rect">
            <a:avLst/>
          </a:prstGeom>
          <a:noFill/>
          <a:ln w="9525">
            <a:noFill/>
            <a:miter lim="800000"/>
            <a:headEnd/>
            <a:tailEnd/>
          </a:ln>
        </p:spPr>
        <p:txBody>
          <a:bodyPr>
            <a:prstTxWarp prst="textNoShape">
              <a:avLst/>
            </a:prstTxWarp>
            <a:spAutoFit/>
          </a:bodyPr>
          <a:lstStyle/>
          <a:p>
            <a:pPr algn="ctr" eaLnBrk="0" hangingPunct="0"/>
            <a:r>
              <a:rPr lang="it-IT" sz="1800" b="1"/>
              <a:t>MACCHINE CHE CONNETTONO:</a:t>
            </a:r>
          </a:p>
          <a:p>
            <a:pPr algn="ctr" eaLnBrk="0" hangingPunct="0"/>
            <a:r>
              <a:rPr lang="it-IT" sz="2400" b="1"/>
              <a:t>L’intelligenza «Connettiva»</a:t>
            </a:r>
          </a:p>
        </p:txBody>
      </p:sp>
      <p:pic>
        <p:nvPicPr>
          <p:cNvPr id="23557" name="Immagine 4" descr="Tutorial-13.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187450" y="765175"/>
            <a:ext cx="708025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numero diapositiva 3"/>
          <p:cNvSpPr>
            <a:spLocks noGrp="1"/>
          </p:cNvSpPr>
          <p:nvPr>
            <p:ph type="sldNum" sz="quarter" idx="12"/>
          </p:nvPr>
        </p:nvSpPr>
        <p:spPr/>
        <p:txBody>
          <a:bodyPr/>
          <a:lstStyle/>
          <a:p>
            <a:pPr>
              <a:defRPr/>
            </a:pPr>
            <a:fld id="{9FA36730-F365-AB4D-B8C4-F129A6ECB054}" type="slidenum">
              <a:rPr lang="it-IT"/>
              <a:pPr>
                <a:defRPr/>
              </a:pPr>
              <a:t>120</a:t>
            </a:fld>
            <a:endParaRPr lang="it-IT"/>
          </a:p>
        </p:txBody>
      </p:sp>
      <p:sp>
        <p:nvSpPr>
          <p:cNvPr id="274435" name="Rectangle 2"/>
          <p:cNvSpPr>
            <a:spLocks noChangeArrowheads="1"/>
          </p:cNvSpPr>
          <p:nvPr/>
        </p:nvSpPr>
        <p:spPr bwMode="auto">
          <a:xfrm>
            <a:off x="5795963" y="3213100"/>
            <a:ext cx="2447925" cy="2663825"/>
          </a:xfrm>
          <a:prstGeom prst="rect">
            <a:avLst/>
          </a:prstGeom>
          <a:solidFill>
            <a:schemeClr val="hlink">
              <a:alpha val="38823"/>
            </a:schemeClr>
          </a:solidFill>
          <a:ln w="9525" cap="rnd">
            <a:solidFill>
              <a:schemeClr val="tx1"/>
            </a:solidFill>
            <a:prstDash val="sysDot"/>
            <a:miter lim="800000"/>
            <a:headEnd/>
            <a:tailEnd/>
          </a:ln>
        </p:spPr>
        <p:txBody>
          <a:bodyPr wrap="none" anchor="ctr">
            <a:prstTxWarp prst="textNoShape">
              <a:avLst/>
            </a:prstTxWarp>
          </a:bodyPr>
          <a:lstStyle/>
          <a:p>
            <a:pPr eaLnBrk="0" hangingPunct="0"/>
            <a:endParaRPr lang="it-IT">
              <a:latin typeface="Calibri" pitchFamily="-83" charset="0"/>
            </a:endParaRPr>
          </a:p>
        </p:txBody>
      </p:sp>
      <p:sp>
        <p:nvSpPr>
          <p:cNvPr id="274436" name="Rectangle 3"/>
          <p:cNvSpPr>
            <a:spLocks noChangeArrowheads="1"/>
          </p:cNvSpPr>
          <p:nvPr/>
        </p:nvSpPr>
        <p:spPr bwMode="auto">
          <a:xfrm>
            <a:off x="539750" y="3213100"/>
            <a:ext cx="4032250" cy="2663825"/>
          </a:xfrm>
          <a:prstGeom prst="rect">
            <a:avLst/>
          </a:prstGeom>
          <a:solidFill>
            <a:schemeClr val="hlink">
              <a:alpha val="38823"/>
            </a:schemeClr>
          </a:solidFill>
          <a:ln w="9525" cap="rnd">
            <a:solidFill>
              <a:schemeClr val="tx1"/>
            </a:solidFill>
            <a:prstDash val="sysDot"/>
            <a:miter lim="800000"/>
            <a:headEnd/>
            <a:tailEnd/>
          </a:ln>
        </p:spPr>
        <p:txBody>
          <a:bodyPr wrap="none" anchor="ctr">
            <a:prstTxWarp prst="textNoShape">
              <a:avLst/>
            </a:prstTxWarp>
          </a:bodyPr>
          <a:lstStyle/>
          <a:p>
            <a:pPr eaLnBrk="0" hangingPunct="0"/>
            <a:endParaRPr lang="it-IT">
              <a:latin typeface="Calibri" pitchFamily="-83" charset="0"/>
            </a:endParaRPr>
          </a:p>
        </p:txBody>
      </p:sp>
      <p:sp>
        <p:nvSpPr>
          <p:cNvPr id="464900" name="Rectangle 4"/>
          <p:cNvSpPr>
            <a:spLocks noChangeArrowheads="1"/>
          </p:cNvSpPr>
          <p:nvPr/>
        </p:nvSpPr>
        <p:spPr bwMode="auto">
          <a:xfrm>
            <a:off x="0" y="115888"/>
            <a:ext cx="9251950" cy="519112"/>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800" b="1">
                <a:effectLst>
                  <a:outerShdw blurRad="38100" dist="38100" dir="2700000" algn="tl">
                    <a:srgbClr val="DDDDDD"/>
                  </a:outerShdw>
                </a:effectLst>
                <a:latin typeface="Tahoma" charset="0"/>
                <a:ea typeface="Times New Roman" charset="0"/>
                <a:cs typeface="Times New Roman" charset="0"/>
              </a:rPr>
              <a:t>Rappresentazione Artificiale e Semplificata</a:t>
            </a:r>
            <a:endParaRPr lang="it-IT" sz="2800" b="1" i="1">
              <a:effectLst>
                <a:outerShdw blurRad="38100" dist="38100" dir="2700000" algn="tl">
                  <a:srgbClr val="DDDDDD"/>
                </a:outerShdw>
              </a:effectLst>
              <a:latin typeface="Tahoma" charset="0"/>
              <a:ea typeface="Times New Roman" charset="0"/>
              <a:cs typeface="Times New Roman" charset="0"/>
            </a:endParaRPr>
          </a:p>
        </p:txBody>
      </p:sp>
      <p:sp>
        <p:nvSpPr>
          <p:cNvPr id="464901" name="Rectangle 5"/>
          <p:cNvSpPr>
            <a:spLocks noChangeArrowheads="1"/>
          </p:cNvSpPr>
          <p:nvPr/>
        </p:nvSpPr>
        <p:spPr bwMode="auto">
          <a:xfrm>
            <a:off x="592138" y="1125538"/>
            <a:ext cx="8516937" cy="167640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sz="2800" b="1">
                <a:effectLst>
                  <a:outerShdw blurRad="38100" dist="38100" dir="2700000" algn="tl">
                    <a:srgbClr val="DDDDDD"/>
                  </a:outerShdw>
                </a:effectLst>
                <a:latin typeface="Verdana" charset="0"/>
                <a:ea typeface="+mn-ea"/>
                <a:cs typeface="+mn-cs"/>
              </a:rPr>
              <a:t>Definizione di Modello	</a:t>
            </a:r>
          </a:p>
          <a:p>
            <a:pPr fontAlgn="auto">
              <a:spcBef>
                <a:spcPts val="0"/>
              </a:spcBef>
              <a:spcAft>
                <a:spcPts val="0"/>
              </a:spcAft>
              <a:defRPr/>
            </a:pPr>
            <a:endParaRPr lang="it-IT" sz="2800" b="1">
              <a:effectLst>
                <a:outerShdw blurRad="38100" dist="38100" dir="2700000" algn="tl">
                  <a:srgbClr val="DDDDDD"/>
                </a:outerShdw>
              </a:effectLst>
              <a:latin typeface="Verdana" charset="0"/>
              <a:ea typeface="+mn-ea"/>
              <a:cs typeface="+mn-cs"/>
            </a:endParaRPr>
          </a:p>
          <a:p>
            <a:pPr fontAlgn="auto">
              <a:spcBef>
                <a:spcPts val="0"/>
              </a:spcBef>
              <a:spcAft>
                <a:spcPts val="0"/>
              </a:spcAft>
              <a:defRPr/>
            </a:pPr>
            <a:r>
              <a:rPr lang="it-IT">
                <a:effectLst>
                  <a:outerShdw blurRad="38100" dist="38100" dir="2700000" algn="tl">
                    <a:srgbClr val="DDDDDD"/>
                  </a:outerShdw>
                </a:effectLst>
                <a:latin typeface="Verdana" charset="0"/>
                <a:ea typeface="+mn-ea"/>
                <a:cs typeface="+mn-cs"/>
              </a:rPr>
              <a:t>Il modello è una rappresentazione </a:t>
            </a:r>
            <a:r>
              <a:rPr lang="it-IT" b="1">
                <a:effectLst>
                  <a:outerShdw blurRad="38100" dist="38100" dir="2700000" algn="tl">
                    <a:srgbClr val="DDDDDD"/>
                  </a:outerShdw>
                </a:effectLst>
                <a:latin typeface="Verdana" charset="0"/>
                <a:ea typeface="+mn-ea"/>
                <a:cs typeface="+mn-cs"/>
              </a:rPr>
              <a:t>artificiale e semplificata</a:t>
            </a:r>
            <a:r>
              <a:rPr lang="it-IT">
                <a:effectLst>
                  <a:outerShdw blurRad="38100" dist="38100" dir="2700000" algn="tl">
                    <a:srgbClr val="DDDDDD"/>
                  </a:outerShdw>
                </a:effectLst>
                <a:latin typeface="Verdana" charset="0"/>
                <a:ea typeface="+mn-ea"/>
                <a:cs typeface="+mn-cs"/>
              </a:rPr>
              <a:t> del dominio che rappresenta</a:t>
            </a:r>
          </a:p>
        </p:txBody>
      </p:sp>
      <p:sp>
        <p:nvSpPr>
          <p:cNvPr id="274439" name="AutoShape 6"/>
          <p:cNvSpPr>
            <a:spLocks noChangeArrowheads="1"/>
          </p:cNvSpPr>
          <p:nvPr/>
        </p:nvSpPr>
        <p:spPr bwMode="auto">
          <a:xfrm>
            <a:off x="4787900" y="3860800"/>
            <a:ext cx="1008063" cy="1397000"/>
          </a:xfrm>
          <a:prstGeom prst="rightArrow">
            <a:avLst>
              <a:gd name="adj1" fmla="val 51815"/>
              <a:gd name="adj2" fmla="val 48032"/>
            </a:avLst>
          </a:prstGeom>
          <a:gradFill rotWithShape="1">
            <a:gsLst>
              <a:gs pos="0">
                <a:srgbClr val="000047"/>
              </a:gs>
              <a:gs pos="100000">
                <a:srgbClr val="000099">
                  <a:alpha val="96001"/>
                </a:srgbClr>
              </a:gs>
            </a:gsLst>
            <a:lin ang="5400000" scaled="1"/>
          </a:gradFill>
          <a:ln w="9525" cap="rnd">
            <a:solidFill>
              <a:schemeClr val="tx1"/>
            </a:solidFill>
            <a:prstDash val="sysDot"/>
            <a:miter lim="800000"/>
            <a:headEnd/>
            <a:tailEnd/>
          </a:ln>
        </p:spPr>
        <p:txBody>
          <a:bodyPr wrap="none" anchor="ctr">
            <a:prstTxWarp prst="textNoShape">
              <a:avLst/>
            </a:prstTxWarp>
          </a:bodyPr>
          <a:lstStyle/>
          <a:p>
            <a:pPr eaLnBrk="0" hangingPunct="0"/>
            <a:endParaRPr lang="it-IT">
              <a:latin typeface="Calibri" pitchFamily="-83" charset="0"/>
            </a:endParaRPr>
          </a:p>
        </p:txBody>
      </p:sp>
      <p:pic>
        <p:nvPicPr>
          <p:cNvPr id="274440" name="Picture 7" descr="P0002051pianta S Teodoro"/>
          <p:cNvPicPr>
            <a:picLocks noChangeAspect="1" noChangeArrowheads="1"/>
          </p:cNvPicPr>
          <p:nvPr/>
        </p:nvPicPr>
        <p:blipFill>
          <a:blip r:embed="rId3">
            <a:lum contrast="12000"/>
          </a:blip>
          <a:srcRect/>
          <a:stretch>
            <a:fillRect/>
          </a:stretch>
        </p:blipFill>
        <p:spPr bwMode="auto">
          <a:xfrm>
            <a:off x="6170613" y="3305175"/>
            <a:ext cx="1698625" cy="2462213"/>
          </a:xfrm>
          <a:prstGeom prst="rect">
            <a:avLst/>
          </a:prstGeom>
          <a:noFill/>
          <a:ln w="9525">
            <a:noFill/>
            <a:miter lim="800000"/>
            <a:headEnd/>
            <a:tailEnd/>
          </a:ln>
        </p:spPr>
      </p:pic>
      <p:pic>
        <p:nvPicPr>
          <p:cNvPr id="274441" name="Picture 8" descr="P0002065"/>
          <p:cNvPicPr>
            <a:picLocks noChangeAspect="1" noChangeArrowheads="1"/>
          </p:cNvPicPr>
          <p:nvPr/>
        </p:nvPicPr>
        <p:blipFill>
          <a:blip r:embed="rId4"/>
          <a:srcRect/>
          <a:stretch>
            <a:fillRect/>
          </a:stretch>
        </p:blipFill>
        <p:spPr bwMode="auto">
          <a:xfrm>
            <a:off x="711200" y="3328988"/>
            <a:ext cx="1760538" cy="1096962"/>
          </a:xfrm>
          <a:prstGeom prst="rect">
            <a:avLst/>
          </a:prstGeom>
          <a:noFill/>
          <a:ln w="9525">
            <a:noFill/>
            <a:miter lim="800000"/>
            <a:headEnd/>
            <a:tailEnd/>
          </a:ln>
        </p:spPr>
      </p:pic>
      <p:pic>
        <p:nvPicPr>
          <p:cNvPr id="274442" name="Picture 9" descr="P0002064"/>
          <p:cNvPicPr>
            <a:picLocks noChangeAspect="1" noChangeArrowheads="1"/>
          </p:cNvPicPr>
          <p:nvPr/>
        </p:nvPicPr>
        <p:blipFill>
          <a:blip r:embed="rId5"/>
          <a:srcRect/>
          <a:stretch>
            <a:fillRect/>
          </a:stretch>
        </p:blipFill>
        <p:spPr bwMode="auto">
          <a:xfrm>
            <a:off x="2711450" y="4618038"/>
            <a:ext cx="1760538" cy="1025525"/>
          </a:xfrm>
          <a:prstGeom prst="rect">
            <a:avLst/>
          </a:prstGeom>
          <a:noFill/>
          <a:ln w="9525">
            <a:noFill/>
            <a:miter lim="800000"/>
            <a:headEnd/>
            <a:tailEnd/>
          </a:ln>
        </p:spPr>
      </p:pic>
      <p:pic>
        <p:nvPicPr>
          <p:cNvPr id="274443" name="Picture 10" descr="DSCN2003_2"/>
          <p:cNvPicPr>
            <a:picLocks noChangeAspect="1" noChangeArrowheads="1"/>
          </p:cNvPicPr>
          <p:nvPr/>
        </p:nvPicPr>
        <p:blipFill>
          <a:blip r:embed="rId6"/>
          <a:srcRect/>
          <a:stretch>
            <a:fillRect/>
          </a:stretch>
        </p:blipFill>
        <p:spPr bwMode="auto">
          <a:xfrm>
            <a:off x="2725738" y="3316288"/>
            <a:ext cx="1793875" cy="1112837"/>
          </a:xfrm>
          <a:prstGeom prst="rect">
            <a:avLst/>
          </a:prstGeom>
          <a:noFill/>
          <a:ln w="9525">
            <a:noFill/>
            <a:miter lim="800000"/>
            <a:headEnd/>
            <a:tailEnd/>
          </a:ln>
        </p:spPr>
      </p:pic>
      <p:pic>
        <p:nvPicPr>
          <p:cNvPr id="274444" name="Picture 11" descr="P0002101"/>
          <p:cNvPicPr>
            <a:picLocks noChangeAspect="1" noChangeArrowheads="1"/>
          </p:cNvPicPr>
          <p:nvPr/>
        </p:nvPicPr>
        <p:blipFill>
          <a:blip r:embed="rId7"/>
          <a:srcRect/>
          <a:stretch>
            <a:fillRect/>
          </a:stretch>
        </p:blipFill>
        <p:spPr bwMode="auto">
          <a:xfrm>
            <a:off x="696913" y="4579938"/>
            <a:ext cx="1757362" cy="1081087"/>
          </a:xfrm>
          <a:prstGeom prst="rect">
            <a:avLst/>
          </a:prstGeom>
          <a:noFill/>
          <a:ln w="9525">
            <a:noFill/>
            <a:miter lim="800000"/>
            <a:headEnd/>
            <a:tailEnd/>
          </a:ln>
        </p:spPr>
      </p:pic>
      <p:sp>
        <p:nvSpPr>
          <p:cNvPr id="274445" name="Text Box 12"/>
          <p:cNvSpPr txBox="1">
            <a:spLocks noChangeArrowheads="1"/>
          </p:cNvSpPr>
          <p:nvPr/>
        </p:nvSpPr>
        <p:spPr bwMode="auto">
          <a:xfrm>
            <a:off x="4684713" y="6316663"/>
            <a:ext cx="184150" cy="244475"/>
          </a:xfrm>
          <a:prstGeom prst="rect">
            <a:avLst/>
          </a:prstGeom>
          <a:noFill/>
          <a:ln w="9525" cap="rnd">
            <a:noFill/>
            <a:prstDash val="sysDot"/>
            <a:miter lim="800000"/>
            <a:headEnd/>
            <a:tailEnd/>
          </a:ln>
        </p:spPr>
        <p:txBody>
          <a:bodyPr wrap="none">
            <a:prstTxWarp prst="textNoShape">
              <a:avLst/>
            </a:prstTxWarp>
            <a:spAutoFit/>
          </a:bodyPr>
          <a:lstStyle/>
          <a:p>
            <a:pPr algn="ctr"/>
            <a:endParaRPr lang="it-IT" sz="1000" b="1">
              <a:latin typeface="Verdana" pitchFamily="-83"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6"/>
          <p:cNvSpPr>
            <a:spLocks noChangeArrowheads="1"/>
          </p:cNvSpPr>
          <p:nvPr/>
        </p:nvSpPr>
        <p:spPr bwMode="auto">
          <a:xfrm>
            <a:off x="250825" y="1052513"/>
            <a:ext cx="8424863" cy="4464050"/>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117763" name="Segnaposto numero diapositiva 3"/>
          <p:cNvSpPr>
            <a:spLocks noGrp="1"/>
          </p:cNvSpPr>
          <p:nvPr>
            <p:ph type="sldNum" sz="quarter" idx="12"/>
          </p:nvPr>
        </p:nvSpPr>
        <p:spPr/>
        <p:txBody>
          <a:bodyPr/>
          <a:lstStyle/>
          <a:p>
            <a:pPr>
              <a:defRPr/>
            </a:pPr>
            <a:fld id="{E6FCA002-D999-7E45-8E5A-4042FBAAE2F7}" type="slidenum">
              <a:rPr lang="it-IT"/>
              <a:pPr>
                <a:defRPr/>
              </a:pPr>
              <a:t>121</a:t>
            </a:fld>
            <a:endParaRPr lang="it-IT"/>
          </a:p>
        </p:txBody>
      </p:sp>
      <p:sp>
        <p:nvSpPr>
          <p:cNvPr id="276484" name="Rectangle 2"/>
          <p:cNvSpPr>
            <a:spLocks noChangeArrowheads="1"/>
          </p:cNvSpPr>
          <p:nvPr/>
        </p:nvSpPr>
        <p:spPr bwMode="auto">
          <a:xfrm>
            <a:off x="3203575" y="1073150"/>
            <a:ext cx="5400675" cy="4524375"/>
          </a:xfrm>
          <a:prstGeom prst="rect">
            <a:avLst/>
          </a:prstGeom>
          <a:noFill/>
          <a:ln w="9525">
            <a:noFill/>
            <a:miter lim="800000"/>
            <a:headEnd/>
            <a:tailEnd/>
          </a:ln>
        </p:spPr>
        <p:txBody>
          <a:bodyPr anchor="ctr">
            <a:prstTxWarp prst="textNoShape">
              <a:avLst/>
            </a:prstTxWarp>
            <a:spAutoFit/>
          </a:bodyPr>
          <a:lstStyle/>
          <a:p>
            <a:r>
              <a:rPr lang="it-IT">
                <a:latin typeface="Calibri" pitchFamily="-83" charset="0"/>
              </a:rPr>
              <a:t>In un’accezione larga, il concetto di  modello è sovente utilizzato nella vita quotidiana. </a:t>
            </a:r>
          </a:p>
          <a:p>
            <a:endParaRPr lang="it-IT">
              <a:latin typeface="Calibri" pitchFamily="-83" charset="0"/>
            </a:endParaRPr>
          </a:p>
          <a:p>
            <a:r>
              <a:rPr lang="it-IT">
                <a:latin typeface="Calibri" pitchFamily="-83" charset="0"/>
              </a:rPr>
              <a:t>Ad esempio, quando diciamo che una persona o un animale appartiene a una </a:t>
            </a:r>
            <a:r>
              <a:rPr lang="it-IT">
                <a:solidFill>
                  <a:schemeClr val="accent2"/>
                </a:solidFill>
                <a:latin typeface="Calibri" pitchFamily="-83" charset="0"/>
              </a:rPr>
              <a:t>determinata tipologia </a:t>
            </a:r>
            <a:r>
              <a:rPr lang="it-IT">
                <a:latin typeface="Calibri" pitchFamily="-83" charset="0"/>
              </a:rPr>
              <a:t>(la volpe è astuta, l’imprenditore deve avere attitudine al rischio) esprimiamo un </a:t>
            </a:r>
            <a:r>
              <a:rPr lang="it-IT" b="1">
                <a:solidFill>
                  <a:schemeClr val="accent2"/>
                </a:solidFill>
                <a:latin typeface="Calibri" pitchFamily="-83" charset="0"/>
              </a:rPr>
              <a:t>modello del loro comportamento</a:t>
            </a:r>
            <a:r>
              <a:rPr lang="it-IT">
                <a:latin typeface="Calibri" pitchFamily="-83" charset="0"/>
              </a:rPr>
              <a:t>che è nella nostra mente e che consente di </a:t>
            </a:r>
            <a:r>
              <a:rPr lang="it-IT" b="1">
                <a:solidFill>
                  <a:srgbClr val="FF3300"/>
                </a:solidFill>
                <a:latin typeface="Calibri" pitchFamily="-83" charset="0"/>
              </a:rPr>
              <a:t>prevederne</a:t>
            </a:r>
            <a:r>
              <a:rPr lang="it-IT">
                <a:latin typeface="Calibri" pitchFamily="-83" charset="0"/>
              </a:rPr>
              <a:t> le mosse in una certa situazione.</a:t>
            </a:r>
          </a:p>
        </p:txBody>
      </p:sp>
      <p:pic>
        <p:nvPicPr>
          <p:cNvPr id="276485" name="Immagine 6" descr="Unknown.jpeg"/>
          <p:cNvPicPr>
            <a:picLocks noChangeAspect="1"/>
          </p:cNvPicPr>
          <p:nvPr/>
        </p:nvPicPr>
        <p:blipFill>
          <a:blip r:embed="rId3"/>
          <a:srcRect/>
          <a:stretch>
            <a:fillRect/>
          </a:stretch>
        </p:blipFill>
        <p:spPr bwMode="auto">
          <a:xfrm>
            <a:off x="417513" y="1371600"/>
            <a:ext cx="2446337" cy="1630363"/>
          </a:xfrm>
          <a:prstGeom prst="rect">
            <a:avLst/>
          </a:prstGeom>
          <a:noFill/>
          <a:ln w="9525">
            <a:noFill/>
            <a:miter lim="800000"/>
            <a:headEnd/>
            <a:tailEnd/>
          </a:ln>
        </p:spPr>
      </p:pic>
      <p:pic>
        <p:nvPicPr>
          <p:cNvPr id="276486" name="Immagine 7" descr="Unknown.jpeg"/>
          <p:cNvPicPr>
            <a:picLocks noChangeAspect="1"/>
          </p:cNvPicPr>
          <p:nvPr/>
        </p:nvPicPr>
        <p:blipFill>
          <a:blip r:embed="rId4"/>
          <a:srcRect/>
          <a:stretch>
            <a:fillRect/>
          </a:stretch>
        </p:blipFill>
        <p:spPr bwMode="auto">
          <a:xfrm>
            <a:off x="595313" y="3408363"/>
            <a:ext cx="1812925" cy="200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numero diapositiva 3"/>
          <p:cNvSpPr>
            <a:spLocks noGrp="1"/>
          </p:cNvSpPr>
          <p:nvPr>
            <p:ph type="sldNum" sz="quarter" idx="12"/>
          </p:nvPr>
        </p:nvSpPr>
        <p:spPr/>
        <p:txBody>
          <a:bodyPr/>
          <a:lstStyle/>
          <a:p>
            <a:pPr>
              <a:defRPr/>
            </a:pPr>
            <a:fld id="{B4333D78-94F4-2F4D-B81A-0D2B7E0EE484}" type="slidenum">
              <a:rPr lang="it-IT"/>
              <a:pPr>
                <a:defRPr/>
              </a:pPr>
              <a:t>122</a:t>
            </a:fld>
            <a:endParaRPr lang="it-IT"/>
          </a:p>
        </p:txBody>
      </p:sp>
      <p:sp>
        <p:nvSpPr>
          <p:cNvPr id="278531" name="Rectangle 2"/>
          <p:cNvSpPr>
            <a:spLocks noChangeArrowheads="1"/>
          </p:cNvSpPr>
          <p:nvPr/>
        </p:nvSpPr>
        <p:spPr bwMode="auto">
          <a:xfrm>
            <a:off x="2987675" y="115888"/>
            <a:ext cx="6156325" cy="4524375"/>
          </a:xfrm>
          <a:prstGeom prst="rect">
            <a:avLst/>
          </a:prstGeom>
          <a:noFill/>
          <a:ln w="9525">
            <a:noFill/>
            <a:miter lim="800000"/>
            <a:headEnd/>
            <a:tailEnd/>
          </a:ln>
        </p:spPr>
        <p:txBody>
          <a:bodyPr>
            <a:prstTxWarp prst="textNoShape">
              <a:avLst/>
            </a:prstTxWarp>
            <a:spAutoFit/>
          </a:bodyPr>
          <a:lstStyle/>
          <a:p>
            <a:pPr algn="just"/>
            <a:r>
              <a:rPr lang="it-IT">
                <a:latin typeface="Calibri" pitchFamily="-83" charset="0"/>
              </a:rPr>
              <a:t>Vi sono anche i </a:t>
            </a:r>
            <a:r>
              <a:rPr lang="it-IT" b="1">
                <a:solidFill>
                  <a:schemeClr val="accent2"/>
                </a:solidFill>
                <a:latin typeface="Calibri" pitchFamily="-83" charset="0"/>
              </a:rPr>
              <a:t>modelli “materiali”</a:t>
            </a:r>
            <a:r>
              <a:rPr lang="it-IT">
                <a:latin typeface="Calibri" pitchFamily="-83" charset="0"/>
              </a:rPr>
              <a:t>. </a:t>
            </a:r>
          </a:p>
          <a:p>
            <a:pPr algn="just"/>
            <a:endParaRPr lang="it-IT">
              <a:latin typeface="Calibri" pitchFamily="-83" charset="0"/>
            </a:endParaRPr>
          </a:p>
          <a:p>
            <a:r>
              <a:rPr lang="it-IT">
                <a:latin typeface="Calibri" pitchFamily="-83" charset="0"/>
              </a:rPr>
              <a:t>Esempi sono i modelli in scala ridotta di un’opera artistica o architettonica, oppure un modello in scala ridotta, come quello in basso a sinistra, che replica con esattezza gli effetti dell'abbattimento degli alberi, o i prototipi che sono realizzati per effettuare dei test di resistenza meccanica o aerodinamica, come il provino di calcestruzzo cilindrico qui in basso sottoposto a una prova di compressione monoassiale.</a:t>
            </a:r>
          </a:p>
        </p:txBody>
      </p:sp>
      <p:pic>
        <p:nvPicPr>
          <p:cNvPr id="278532" name="Immagine 7" descr="n12_f02g.jpg"/>
          <p:cNvPicPr>
            <a:picLocks noChangeAspect="1"/>
          </p:cNvPicPr>
          <p:nvPr/>
        </p:nvPicPr>
        <p:blipFill>
          <a:blip r:embed="rId3"/>
          <a:srcRect/>
          <a:stretch>
            <a:fillRect/>
          </a:stretch>
        </p:blipFill>
        <p:spPr bwMode="auto">
          <a:xfrm>
            <a:off x="196850" y="2705100"/>
            <a:ext cx="2790825" cy="3810000"/>
          </a:xfrm>
          <a:prstGeom prst="rect">
            <a:avLst/>
          </a:prstGeom>
          <a:noFill/>
          <a:ln w="9525">
            <a:noFill/>
            <a:miter lim="800000"/>
            <a:headEnd/>
            <a:tailEnd/>
          </a:ln>
        </p:spPr>
      </p:pic>
      <p:pic>
        <p:nvPicPr>
          <p:cNvPr id="278533" name="Immagine 9" descr="150px-Concrete_Compression_Testing.jpg"/>
          <p:cNvPicPr>
            <a:picLocks noChangeAspect="1"/>
          </p:cNvPicPr>
          <p:nvPr/>
        </p:nvPicPr>
        <p:blipFill>
          <a:blip r:embed="rId4"/>
          <a:srcRect/>
          <a:stretch>
            <a:fillRect/>
          </a:stretch>
        </p:blipFill>
        <p:spPr bwMode="auto">
          <a:xfrm>
            <a:off x="3240088" y="4700588"/>
            <a:ext cx="1492250" cy="1814512"/>
          </a:xfrm>
          <a:prstGeom prst="rect">
            <a:avLst/>
          </a:prstGeom>
          <a:noFill/>
          <a:ln w="9525">
            <a:noFill/>
            <a:miter lim="800000"/>
            <a:headEnd/>
            <a:tailEnd/>
          </a:ln>
        </p:spPr>
      </p:pic>
      <p:pic>
        <p:nvPicPr>
          <p:cNvPr id="278534" name="Picture 3" descr="plastico"/>
          <p:cNvPicPr>
            <a:picLocks noChangeAspect="1" noChangeArrowheads="1"/>
          </p:cNvPicPr>
          <p:nvPr/>
        </p:nvPicPr>
        <p:blipFill>
          <a:blip r:embed="rId5"/>
          <a:srcRect/>
          <a:stretch>
            <a:fillRect/>
          </a:stretch>
        </p:blipFill>
        <p:spPr bwMode="auto">
          <a:xfrm>
            <a:off x="179388" y="595313"/>
            <a:ext cx="2808287" cy="172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Segnaposto numero diapositiva 3"/>
          <p:cNvSpPr>
            <a:spLocks noGrp="1"/>
          </p:cNvSpPr>
          <p:nvPr>
            <p:ph type="sldNum" sz="quarter" idx="12"/>
          </p:nvPr>
        </p:nvSpPr>
        <p:spPr/>
        <p:txBody>
          <a:bodyPr/>
          <a:lstStyle/>
          <a:p>
            <a:pPr>
              <a:defRPr/>
            </a:pPr>
            <a:fld id="{7C47DDAB-D4C4-6D4E-B94F-CB528470DB09}" type="slidenum">
              <a:rPr lang="it-IT"/>
              <a:pPr>
                <a:defRPr/>
              </a:pPr>
              <a:t>123</a:t>
            </a:fld>
            <a:endParaRPr lang="it-IT"/>
          </a:p>
        </p:txBody>
      </p:sp>
      <p:sp>
        <p:nvSpPr>
          <p:cNvPr id="280579" name="Rectangle 2"/>
          <p:cNvSpPr>
            <a:spLocks noChangeArrowheads="1"/>
          </p:cNvSpPr>
          <p:nvPr/>
        </p:nvSpPr>
        <p:spPr bwMode="auto">
          <a:xfrm>
            <a:off x="98425" y="2454275"/>
            <a:ext cx="8832850" cy="3970338"/>
          </a:xfrm>
          <a:prstGeom prst="rect">
            <a:avLst/>
          </a:prstGeom>
          <a:noFill/>
          <a:ln w="9525">
            <a:noFill/>
            <a:miter lim="800000"/>
            <a:headEnd/>
            <a:tailEnd/>
          </a:ln>
        </p:spPr>
        <p:txBody>
          <a:bodyPr anchor="ctr">
            <a:prstTxWarp prst="textNoShape">
              <a:avLst/>
            </a:prstTxWarp>
            <a:spAutoFit/>
          </a:bodyPr>
          <a:lstStyle/>
          <a:p>
            <a:pPr algn="just"/>
            <a:r>
              <a:rPr lang="it-IT">
                <a:latin typeface="Verdana" pitchFamily="-83" charset="0"/>
              </a:rPr>
              <a:t>Tipicamente </a:t>
            </a:r>
            <a:r>
              <a:rPr lang="it-IT" b="1">
                <a:solidFill>
                  <a:schemeClr val="accent2"/>
                </a:solidFill>
                <a:latin typeface="Verdana" pitchFamily="-83" charset="0"/>
              </a:rPr>
              <a:t>il modello matematico </a:t>
            </a:r>
          </a:p>
          <a:p>
            <a:pPr algn="just"/>
            <a:r>
              <a:rPr lang="it-IT" b="1">
                <a:solidFill>
                  <a:schemeClr val="accent2"/>
                </a:solidFill>
                <a:latin typeface="Verdana" pitchFamily="-83" charset="0"/>
              </a:rPr>
              <a:t>di un sistema</a:t>
            </a:r>
            <a:r>
              <a:rPr lang="it-IT">
                <a:latin typeface="Verdana" pitchFamily="-83" charset="0"/>
              </a:rPr>
              <a:t> consiste in </a:t>
            </a:r>
          </a:p>
          <a:p>
            <a:pPr algn="just"/>
            <a:r>
              <a:rPr lang="it-IT">
                <a:latin typeface="Verdana" pitchFamily="-83" charset="0"/>
              </a:rPr>
              <a:t>un’</a:t>
            </a:r>
            <a:r>
              <a:rPr lang="it-IT" i="1">
                <a:latin typeface="Verdana" pitchFamily="-83" charset="0"/>
              </a:rPr>
              <a:t>equazione differenziale </a:t>
            </a:r>
            <a:r>
              <a:rPr lang="it-IT">
                <a:latin typeface="Verdana" pitchFamily="-83" charset="0"/>
              </a:rPr>
              <a:t>che </a:t>
            </a:r>
          </a:p>
          <a:p>
            <a:pPr algn="just"/>
            <a:r>
              <a:rPr lang="it-IT" b="1">
                <a:solidFill>
                  <a:schemeClr val="accent2"/>
                </a:solidFill>
                <a:latin typeface="Verdana" pitchFamily="-83" charset="0"/>
              </a:rPr>
              <a:t>stabilisce una relazione tra </a:t>
            </a:r>
          </a:p>
          <a:p>
            <a:pPr algn="just"/>
            <a:r>
              <a:rPr lang="it-IT" b="1">
                <a:solidFill>
                  <a:schemeClr val="accent2"/>
                </a:solidFill>
                <a:latin typeface="Verdana" pitchFamily="-83" charset="0"/>
              </a:rPr>
              <a:t>le variabili d’ingresso e le </a:t>
            </a:r>
          </a:p>
          <a:p>
            <a:pPr algn="just"/>
            <a:r>
              <a:rPr lang="it-IT" b="1">
                <a:solidFill>
                  <a:schemeClr val="accent2"/>
                </a:solidFill>
                <a:latin typeface="Verdana" pitchFamily="-83" charset="0"/>
              </a:rPr>
              <a:t>variabili d’uscita del sistema </a:t>
            </a:r>
          </a:p>
          <a:p>
            <a:pPr algn="just"/>
            <a:r>
              <a:rPr lang="it-IT" b="1">
                <a:solidFill>
                  <a:schemeClr val="accent2"/>
                </a:solidFill>
                <a:latin typeface="Verdana" pitchFamily="-83" charset="0"/>
              </a:rPr>
              <a:t>medesimo</a:t>
            </a:r>
            <a:r>
              <a:rPr lang="it-IT">
                <a:latin typeface="Verdana" pitchFamily="-83" charset="0"/>
              </a:rPr>
              <a:t>.</a:t>
            </a:r>
          </a:p>
          <a:p>
            <a:pPr algn="ctr"/>
            <a:endParaRPr lang="it-IT">
              <a:latin typeface="Verdana" pitchFamily="-83" charset="0"/>
            </a:endParaRPr>
          </a:p>
          <a:p>
            <a:pPr algn="just"/>
            <a:r>
              <a:rPr lang="it-IT">
                <a:latin typeface="Verdana" pitchFamily="-83" charset="0"/>
              </a:rPr>
              <a:t>Questo tipo di descrizione è chiamata descrizione </a:t>
            </a:r>
            <a:r>
              <a:rPr lang="it-IT" i="1">
                <a:latin typeface="Verdana" pitchFamily="-83" charset="0"/>
              </a:rPr>
              <a:t>ingresso/uscita </a:t>
            </a:r>
            <a:r>
              <a:rPr lang="it-IT">
                <a:latin typeface="Verdana" pitchFamily="-83" charset="0"/>
              </a:rPr>
              <a:t>di un sistema dinamico. Il calcolo matematico consente di determinare le uscite a partire dagli ingressi e quindi di studiare la dinamica o il comportamento di un sistema in un certo ambiente. Le relazioni funzionali ingresso-uscita caratterizzano il sistema e ne definiscono il comportamento; esprimono l’uscita come funzione dell’ingresso.</a:t>
            </a:r>
          </a:p>
        </p:txBody>
      </p:sp>
      <p:sp>
        <p:nvSpPr>
          <p:cNvPr id="280580" name="Rectangle 3"/>
          <p:cNvSpPr>
            <a:spLocks noChangeArrowheads="1"/>
          </p:cNvSpPr>
          <p:nvPr/>
        </p:nvSpPr>
        <p:spPr bwMode="auto">
          <a:xfrm>
            <a:off x="466725" y="969963"/>
            <a:ext cx="8348663" cy="1476375"/>
          </a:xfrm>
          <a:prstGeom prst="rect">
            <a:avLst/>
          </a:prstGeom>
          <a:noFill/>
          <a:ln w="9525">
            <a:noFill/>
            <a:miter lim="800000"/>
            <a:headEnd/>
            <a:tailEnd/>
          </a:ln>
        </p:spPr>
        <p:txBody>
          <a:bodyPr anchor="ctr">
            <a:prstTxWarp prst="textNoShape">
              <a:avLst/>
            </a:prstTxWarp>
            <a:spAutoFit/>
          </a:bodyPr>
          <a:lstStyle/>
          <a:p>
            <a:pPr algn="just"/>
            <a:r>
              <a:rPr lang="it-IT">
                <a:latin typeface="Verdana" pitchFamily="-83" charset="0"/>
              </a:rPr>
              <a:t>Un modello di un sistema </a:t>
            </a:r>
            <a:r>
              <a:rPr lang="it-IT" b="1">
                <a:solidFill>
                  <a:schemeClr val="accent2"/>
                </a:solidFill>
                <a:latin typeface="Verdana" pitchFamily="-83" charset="0"/>
              </a:rPr>
              <a:t>esprime la conoscenza di un fenomeno</a:t>
            </a:r>
            <a:r>
              <a:rPr lang="it-IT">
                <a:latin typeface="Verdana" pitchFamily="-83" charset="0"/>
              </a:rPr>
              <a:t> e come tale consente di rispondere a domande sul sistema senza la necessità di compiere un esperimento. Esso costituisce quindi un potente </a:t>
            </a:r>
            <a:r>
              <a:rPr lang="it-IT" b="1">
                <a:solidFill>
                  <a:schemeClr val="accent2"/>
                </a:solidFill>
                <a:latin typeface="Verdana" pitchFamily="-83" charset="0"/>
              </a:rPr>
              <a:t>mezzo di </a:t>
            </a:r>
            <a:r>
              <a:rPr lang="it-IT" b="1">
                <a:solidFill>
                  <a:srgbClr val="FF3300"/>
                </a:solidFill>
                <a:latin typeface="Verdana" pitchFamily="-83" charset="0"/>
              </a:rPr>
              <a:t>previsione e descrizione del comportamento di un determinato sistema</a:t>
            </a:r>
            <a:r>
              <a:rPr lang="it-IT">
                <a:latin typeface="Verdana" pitchFamily="-83" charset="0"/>
              </a:rPr>
              <a:t>. </a:t>
            </a:r>
          </a:p>
        </p:txBody>
      </p:sp>
      <p:sp>
        <p:nvSpPr>
          <p:cNvPr id="280581" name="Rectangle 5"/>
          <p:cNvSpPr>
            <a:spLocks noChangeArrowheads="1"/>
          </p:cNvSpPr>
          <p:nvPr/>
        </p:nvSpPr>
        <p:spPr bwMode="auto">
          <a:xfrm>
            <a:off x="1835150" y="0"/>
            <a:ext cx="5326063" cy="461963"/>
          </a:xfrm>
          <a:prstGeom prst="rect">
            <a:avLst/>
          </a:prstGeom>
          <a:noFill/>
          <a:ln w="9525">
            <a:noFill/>
            <a:miter lim="800000"/>
            <a:headEnd/>
            <a:tailEnd/>
          </a:ln>
        </p:spPr>
        <p:txBody>
          <a:bodyPr>
            <a:prstTxWarp prst="textNoShape">
              <a:avLst/>
            </a:prstTxWarp>
            <a:spAutoFit/>
          </a:bodyPr>
          <a:lstStyle/>
          <a:p>
            <a:pPr algn="ctr"/>
            <a:r>
              <a:rPr lang="it-IT" b="1">
                <a:latin typeface="Calibri" pitchFamily="-83" charset="0"/>
              </a:rPr>
              <a:t>IL MODELLO FISICO-MATEMATICO</a:t>
            </a:r>
          </a:p>
        </p:txBody>
      </p:sp>
      <p:sp>
        <p:nvSpPr>
          <p:cNvPr id="280582" name="Rectangle 7"/>
          <p:cNvSpPr>
            <a:spLocks noChangeArrowheads="1"/>
          </p:cNvSpPr>
          <p:nvPr/>
        </p:nvSpPr>
        <p:spPr bwMode="auto">
          <a:xfrm>
            <a:off x="6138863" y="2919413"/>
            <a:ext cx="1368425" cy="576262"/>
          </a:xfrm>
          <a:prstGeom prst="rect">
            <a:avLst/>
          </a:prstGeom>
          <a:solidFill>
            <a:srgbClr val="FF9900">
              <a:alpha val="30980"/>
            </a:srgb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80583" name="Text Box 8"/>
          <p:cNvSpPr txBox="1">
            <a:spLocks noChangeArrowheads="1"/>
          </p:cNvSpPr>
          <p:nvPr/>
        </p:nvSpPr>
        <p:spPr bwMode="auto">
          <a:xfrm>
            <a:off x="6138863" y="2919413"/>
            <a:ext cx="1385887" cy="649287"/>
          </a:xfrm>
          <a:prstGeom prst="rect">
            <a:avLst/>
          </a:prstGeom>
          <a:noFill/>
          <a:ln w="19050">
            <a:noFill/>
            <a:prstDash val="sysDot"/>
            <a:miter lim="800000"/>
            <a:headEnd/>
            <a:tailEnd/>
          </a:ln>
        </p:spPr>
        <p:txBody>
          <a:bodyPr lIns="90000" tIns="46800" rIns="90000" bIns="46800">
            <a:prstTxWarp prst="textNoShape">
              <a:avLst/>
            </a:prstTxWarp>
            <a:spAutoFit/>
          </a:bodyPr>
          <a:lstStyle/>
          <a:p>
            <a:pPr algn="ctr"/>
            <a:r>
              <a:rPr lang="it-IT">
                <a:latin typeface="Calibri" pitchFamily="-83" charset="0"/>
              </a:rPr>
              <a:t>Equazione differenziale</a:t>
            </a:r>
          </a:p>
        </p:txBody>
      </p:sp>
      <p:sp>
        <p:nvSpPr>
          <p:cNvPr id="280584" name="Oval 11"/>
          <p:cNvSpPr>
            <a:spLocks noChangeArrowheads="1"/>
          </p:cNvSpPr>
          <p:nvPr/>
        </p:nvSpPr>
        <p:spPr bwMode="auto">
          <a:xfrm>
            <a:off x="6084888" y="3500438"/>
            <a:ext cx="1368425" cy="1223962"/>
          </a:xfrm>
          <a:prstGeom prst="ellipse">
            <a:avLst/>
          </a:prstGeom>
          <a:solidFill>
            <a:schemeClr val="accent1">
              <a:alpha val="10196"/>
            </a:schemeClr>
          </a:solidFill>
          <a:ln w="19050">
            <a:solidFill>
              <a:schemeClr val="tx1"/>
            </a:solidFill>
            <a:prstDash val="sysDot"/>
            <a:round/>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80585" name="Text Box 12"/>
          <p:cNvSpPr txBox="1">
            <a:spLocks noChangeArrowheads="1"/>
          </p:cNvSpPr>
          <p:nvPr/>
        </p:nvSpPr>
        <p:spPr bwMode="auto">
          <a:xfrm>
            <a:off x="4787900" y="3860800"/>
            <a:ext cx="1152525" cy="517525"/>
          </a:xfrm>
          <a:prstGeom prst="rect">
            <a:avLst/>
          </a:prstGeom>
          <a:noFill/>
          <a:ln w="19050">
            <a:noFill/>
            <a:prstDash val="sysDot"/>
            <a:miter lim="800000"/>
            <a:headEnd/>
            <a:tailEnd/>
          </a:ln>
        </p:spPr>
        <p:txBody>
          <a:bodyPr lIns="90000" tIns="46800" rIns="90000" bIns="46800">
            <a:prstTxWarp prst="textNoShape">
              <a:avLst/>
            </a:prstTxWarp>
            <a:spAutoFit/>
          </a:bodyPr>
          <a:lstStyle/>
          <a:p>
            <a:pPr algn="ctr"/>
            <a:r>
              <a:rPr lang="it-IT" sz="1400">
                <a:latin typeface="Calibri" pitchFamily="-83" charset="0"/>
              </a:rPr>
              <a:t>Variabile in ingresso</a:t>
            </a:r>
          </a:p>
        </p:txBody>
      </p:sp>
      <p:sp>
        <p:nvSpPr>
          <p:cNvPr id="280586" name="AutoShape 13"/>
          <p:cNvSpPr>
            <a:spLocks noChangeArrowheads="1"/>
          </p:cNvSpPr>
          <p:nvPr/>
        </p:nvSpPr>
        <p:spPr bwMode="auto">
          <a:xfrm>
            <a:off x="5867400" y="3789363"/>
            <a:ext cx="576263" cy="647700"/>
          </a:xfrm>
          <a:prstGeom prst="rightArrow">
            <a:avLst>
              <a:gd name="adj1" fmla="val 45102"/>
              <a:gd name="adj2" fmla="val 40222"/>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80587" name="AutoShape 14"/>
          <p:cNvSpPr>
            <a:spLocks noChangeArrowheads="1"/>
          </p:cNvSpPr>
          <p:nvPr/>
        </p:nvSpPr>
        <p:spPr bwMode="auto">
          <a:xfrm>
            <a:off x="7164388" y="3789363"/>
            <a:ext cx="576262" cy="647700"/>
          </a:xfrm>
          <a:prstGeom prst="rightArrow">
            <a:avLst>
              <a:gd name="adj1" fmla="val 45102"/>
              <a:gd name="adj2" fmla="val 40222"/>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80588" name="Text Box 16"/>
          <p:cNvSpPr txBox="1">
            <a:spLocks noChangeArrowheads="1"/>
          </p:cNvSpPr>
          <p:nvPr/>
        </p:nvSpPr>
        <p:spPr bwMode="auto">
          <a:xfrm>
            <a:off x="7596188" y="3860800"/>
            <a:ext cx="1008062" cy="517525"/>
          </a:xfrm>
          <a:prstGeom prst="rect">
            <a:avLst/>
          </a:prstGeom>
          <a:noFill/>
          <a:ln w="19050">
            <a:noFill/>
            <a:prstDash val="sysDot"/>
            <a:miter lim="800000"/>
            <a:headEnd/>
            <a:tailEnd/>
          </a:ln>
        </p:spPr>
        <p:txBody>
          <a:bodyPr lIns="90000" tIns="46800" rIns="90000" bIns="46800">
            <a:prstTxWarp prst="textNoShape">
              <a:avLst/>
            </a:prstTxWarp>
            <a:spAutoFit/>
          </a:bodyPr>
          <a:lstStyle/>
          <a:p>
            <a:pPr algn="ctr"/>
            <a:r>
              <a:rPr lang="it-IT" sz="1400">
                <a:latin typeface="Calibri" pitchFamily="-83" charset="0"/>
              </a:rPr>
              <a:t>Variabile in uscita</a:t>
            </a:r>
          </a:p>
        </p:txBody>
      </p:sp>
      <p:sp>
        <p:nvSpPr>
          <p:cNvPr id="280589" name="Text Box 17"/>
          <p:cNvSpPr txBox="1">
            <a:spLocks noChangeArrowheads="1"/>
          </p:cNvSpPr>
          <p:nvPr/>
        </p:nvSpPr>
        <p:spPr bwMode="auto">
          <a:xfrm>
            <a:off x="6372225" y="3960813"/>
            <a:ext cx="862013" cy="304800"/>
          </a:xfrm>
          <a:prstGeom prst="rect">
            <a:avLst/>
          </a:prstGeom>
          <a:noFill/>
          <a:ln w="19050">
            <a:noFill/>
            <a:prstDash val="sysDot"/>
            <a:miter lim="800000"/>
            <a:headEnd/>
            <a:tailEnd/>
          </a:ln>
        </p:spPr>
        <p:txBody>
          <a:bodyPr wrap="none" lIns="90000" tIns="46800" rIns="90000" bIns="46800">
            <a:prstTxWarp prst="textNoShape">
              <a:avLst/>
            </a:prstTxWarp>
            <a:spAutoFit/>
          </a:bodyPr>
          <a:lstStyle/>
          <a:p>
            <a:r>
              <a:rPr lang="it-IT" sz="1400" b="1">
                <a:latin typeface="Calibri" pitchFamily="-83" charset="0"/>
              </a:rPr>
              <a:t>Sistema</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6"/>
          <p:cNvSpPr>
            <a:spLocks noChangeArrowheads="1"/>
          </p:cNvSpPr>
          <p:nvPr/>
        </p:nvSpPr>
        <p:spPr bwMode="auto">
          <a:xfrm>
            <a:off x="369888" y="584200"/>
            <a:ext cx="8394700" cy="5526088"/>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1">
            <a:prstTxWarp prst="textNoShape">
              <a:avLst/>
            </a:prstTxWarp>
          </a:bodyPr>
          <a:lstStyle/>
          <a:p>
            <a:endParaRPr lang="it-IT">
              <a:latin typeface="Calibri" pitchFamily="-83" charset="0"/>
            </a:endParaRPr>
          </a:p>
        </p:txBody>
      </p:sp>
      <p:sp>
        <p:nvSpPr>
          <p:cNvPr id="125955" name="Segnaposto numero diapositiva 3"/>
          <p:cNvSpPr>
            <a:spLocks noGrp="1"/>
          </p:cNvSpPr>
          <p:nvPr>
            <p:ph type="sldNum" sz="quarter" idx="12"/>
          </p:nvPr>
        </p:nvSpPr>
        <p:spPr/>
        <p:txBody>
          <a:bodyPr/>
          <a:lstStyle/>
          <a:p>
            <a:pPr>
              <a:defRPr/>
            </a:pPr>
            <a:fld id="{F96972A4-20F8-D643-A9A2-FE9E8EBCBBE0}" type="slidenum">
              <a:rPr lang="it-IT"/>
              <a:pPr>
                <a:defRPr/>
              </a:pPr>
              <a:t>124</a:t>
            </a:fld>
            <a:endParaRPr lang="it-IT"/>
          </a:p>
        </p:txBody>
      </p:sp>
      <p:sp>
        <p:nvSpPr>
          <p:cNvPr id="282628" name="Line 3"/>
          <p:cNvSpPr>
            <a:spLocks noChangeShapeType="1"/>
          </p:cNvSpPr>
          <p:nvPr/>
        </p:nvSpPr>
        <p:spPr bwMode="auto">
          <a:xfrm>
            <a:off x="1384300" y="2959100"/>
            <a:ext cx="0" cy="2419350"/>
          </a:xfrm>
          <a:prstGeom prst="line">
            <a:avLst/>
          </a:prstGeom>
          <a:noFill/>
          <a:ln w="57150">
            <a:solidFill>
              <a:srgbClr val="333399"/>
            </a:solidFill>
            <a:round/>
            <a:headEnd/>
            <a:tailEnd/>
          </a:ln>
        </p:spPr>
        <p:txBody>
          <a:bodyPr>
            <a:prstTxWarp prst="textNoShape">
              <a:avLst/>
            </a:prstTxWarp>
          </a:bodyPr>
          <a:lstStyle/>
          <a:p>
            <a:endParaRPr lang="it-IT"/>
          </a:p>
        </p:txBody>
      </p:sp>
      <p:sp>
        <p:nvSpPr>
          <p:cNvPr id="282629" name="Line 4"/>
          <p:cNvSpPr>
            <a:spLocks noChangeShapeType="1"/>
          </p:cNvSpPr>
          <p:nvPr/>
        </p:nvSpPr>
        <p:spPr bwMode="auto">
          <a:xfrm>
            <a:off x="3673475" y="2959100"/>
            <a:ext cx="6350" cy="2409825"/>
          </a:xfrm>
          <a:prstGeom prst="line">
            <a:avLst/>
          </a:prstGeom>
          <a:noFill/>
          <a:ln w="57150">
            <a:solidFill>
              <a:srgbClr val="333399"/>
            </a:solidFill>
            <a:round/>
            <a:headEnd/>
            <a:tailEnd/>
          </a:ln>
        </p:spPr>
        <p:txBody>
          <a:bodyPr>
            <a:prstTxWarp prst="textNoShape">
              <a:avLst/>
            </a:prstTxWarp>
          </a:bodyPr>
          <a:lstStyle/>
          <a:p>
            <a:endParaRPr lang="it-IT"/>
          </a:p>
        </p:txBody>
      </p:sp>
      <p:sp>
        <p:nvSpPr>
          <p:cNvPr id="282630" name="Line 5"/>
          <p:cNvSpPr>
            <a:spLocks noChangeShapeType="1"/>
          </p:cNvSpPr>
          <p:nvPr/>
        </p:nvSpPr>
        <p:spPr bwMode="auto">
          <a:xfrm flipV="1">
            <a:off x="1384300" y="5338763"/>
            <a:ext cx="2303463" cy="9525"/>
          </a:xfrm>
          <a:prstGeom prst="line">
            <a:avLst/>
          </a:prstGeom>
          <a:noFill/>
          <a:ln w="57150">
            <a:solidFill>
              <a:srgbClr val="333399"/>
            </a:solidFill>
            <a:round/>
            <a:headEnd/>
            <a:tailEnd/>
          </a:ln>
        </p:spPr>
        <p:txBody>
          <a:bodyPr>
            <a:prstTxWarp prst="textNoShape">
              <a:avLst/>
            </a:prstTxWarp>
          </a:bodyPr>
          <a:lstStyle/>
          <a:p>
            <a:endParaRPr lang="it-IT"/>
          </a:p>
        </p:txBody>
      </p:sp>
      <p:sp>
        <p:nvSpPr>
          <p:cNvPr id="282631" name="Freeform 6"/>
          <p:cNvSpPr>
            <a:spLocks noEditPoints="1"/>
          </p:cNvSpPr>
          <p:nvPr/>
        </p:nvSpPr>
        <p:spPr bwMode="auto">
          <a:xfrm>
            <a:off x="1100138" y="3800475"/>
            <a:ext cx="82550" cy="1527175"/>
          </a:xfrm>
          <a:custGeom>
            <a:avLst/>
            <a:gdLst>
              <a:gd name="T0" fmla="*/ 0 w 122"/>
              <a:gd name="T1" fmla="*/ 0 h 2153"/>
              <a:gd name="T2" fmla="*/ 0 w 122"/>
              <a:gd name="T3" fmla="*/ 0 h 2153"/>
              <a:gd name="T4" fmla="*/ 0 w 122"/>
              <a:gd name="T5" fmla="*/ 0 h 2153"/>
              <a:gd name="T6" fmla="*/ 0 w 122"/>
              <a:gd name="T7" fmla="*/ 0 h 2153"/>
              <a:gd name="T8" fmla="*/ 0 w 122"/>
              <a:gd name="T9" fmla="*/ 0 h 2153"/>
              <a:gd name="T10" fmla="*/ 0 w 122"/>
              <a:gd name="T11" fmla="*/ 0 h 2153"/>
              <a:gd name="T12" fmla="*/ 0 w 122"/>
              <a:gd name="T13" fmla="*/ 0 h 2153"/>
              <a:gd name="T14" fmla="*/ 0 w 122"/>
              <a:gd name="T15" fmla="*/ 0 h 2153"/>
              <a:gd name="T16" fmla="*/ 0 w 122"/>
              <a:gd name="T17" fmla="*/ 0 h 2153"/>
              <a:gd name="T18" fmla="*/ 0 w 122"/>
              <a:gd name="T19" fmla="*/ 0 h 2153"/>
              <a:gd name="T20" fmla="*/ 0 w 122"/>
              <a:gd name="T21" fmla="*/ 0 h 2153"/>
              <a:gd name="T22" fmla="*/ 0 w 122"/>
              <a:gd name="T23" fmla="*/ 0 h 2153"/>
              <a:gd name="T24" fmla="*/ 0 w 122"/>
              <a:gd name="T25" fmla="*/ 0 h 2153"/>
              <a:gd name="T26" fmla="*/ 0 w 122"/>
              <a:gd name="T27" fmla="*/ 0 h 2153"/>
              <a:gd name="T28" fmla="*/ 0 w 122"/>
              <a:gd name="T29" fmla="*/ 0 h 2153"/>
              <a:gd name="T30" fmla="*/ 0 w 122"/>
              <a:gd name="T31" fmla="*/ 0 h 2153"/>
              <a:gd name="T32" fmla="*/ 0 w 122"/>
              <a:gd name="T33" fmla="*/ 0 h 2153"/>
              <a:gd name="T34" fmla="*/ 0 w 122"/>
              <a:gd name="T35" fmla="*/ 0 h 2153"/>
              <a:gd name="T36" fmla="*/ 0 w 122"/>
              <a:gd name="T37" fmla="*/ 0 h 2153"/>
              <a:gd name="T38" fmla="*/ 0 w 122"/>
              <a:gd name="T39" fmla="*/ 0 h 2153"/>
              <a:gd name="T40" fmla="*/ 0 w 122"/>
              <a:gd name="T41" fmla="*/ 0 h 21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2153"/>
              <a:gd name="T65" fmla="*/ 122 w 122"/>
              <a:gd name="T66" fmla="*/ 2153 h 21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2153">
                <a:moveTo>
                  <a:pt x="69" y="97"/>
                </a:moveTo>
                <a:lnTo>
                  <a:pt x="69" y="2052"/>
                </a:lnTo>
                <a:lnTo>
                  <a:pt x="69" y="2056"/>
                </a:lnTo>
                <a:lnTo>
                  <a:pt x="65" y="2060"/>
                </a:lnTo>
                <a:lnTo>
                  <a:pt x="61" y="2060"/>
                </a:lnTo>
                <a:lnTo>
                  <a:pt x="57" y="2060"/>
                </a:lnTo>
                <a:lnTo>
                  <a:pt x="53" y="2056"/>
                </a:lnTo>
                <a:lnTo>
                  <a:pt x="53" y="2052"/>
                </a:lnTo>
                <a:lnTo>
                  <a:pt x="53" y="97"/>
                </a:lnTo>
                <a:lnTo>
                  <a:pt x="57" y="93"/>
                </a:lnTo>
                <a:lnTo>
                  <a:pt x="61" y="89"/>
                </a:lnTo>
                <a:lnTo>
                  <a:pt x="65" y="93"/>
                </a:lnTo>
                <a:lnTo>
                  <a:pt x="69" y="97"/>
                </a:lnTo>
                <a:close/>
                <a:moveTo>
                  <a:pt x="0" y="118"/>
                </a:moveTo>
                <a:lnTo>
                  <a:pt x="61" y="0"/>
                </a:lnTo>
                <a:lnTo>
                  <a:pt x="122" y="118"/>
                </a:lnTo>
                <a:lnTo>
                  <a:pt x="0" y="118"/>
                </a:lnTo>
                <a:close/>
                <a:moveTo>
                  <a:pt x="122" y="2031"/>
                </a:moveTo>
                <a:lnTo>
                  <a:pt x="61" y="2153"/>
                </a:lnTo>
                <a:lnTo>
                  <a:pt x="0" y="2031"/>
                </a:lnTo>
                <a:lnTo>
                  <a:pt x="122" y="2031"/>
                </a:lnTo>
                <a:close/>
              </a:path>
            </a:pathLst>
          </a:custGeom>
          <a:solidFill>
            <a:srgbClr val="000000"/>
          </a:solidFill>
          <a:ln w="2540">
            <a:solidFill>
              <a:srgbClr val="000000"/>
            </a:solidFill>
            <a:round/>
            <a:headEnd/>
            <a:tailEnd/>
          </a:ln>
        </p:spPr>
        <p:txBody>
          <a:bodyPr>
            <a:prstTxWarp prst="textNoShape">
              <a:avLst/>
            </a:prstTxWarp>
          </a:bodyPr>
          <a:lstStyle/>
          <a:p>
            <a:pPr eaLnBrk="0" hangingPunct="0"/>
            <a:endParaRPr lang="it-IT">
              <a:latin typeface="Calibri" pitchFamily="-83" charset="0"/>
            </a:endParaRPr>
          </a:p>
        </p:txBody>
      </p:sp>
      <p:sp>
        <p:nvSpPr>
          <p:cNvPr id="282632" name="Line 7"/>
          <p:cNvSpPr>
            <a:spLocks noChangeShapeType="1"/>
          </p:cNvSpPr>
          <p:nvPr/>
        </p:nvSpPr>
        <p:spPr bwMode="auto">
          <a:xfrm>
            <a:off x="1022350" y="3800475"/>
            <a:ext cx="239713" cy="0"/>
          </a:xfrm>
          <a:prstGeom prst="line">
            <a:avLst/>
          </a:prstGeom>
          <a:noFill/>
          <a:ln w="10160">
            <a:solidFill>
              <a:srgbClr val="000000"/>
            </a:solidFill>
            <a:round/>
            <a:headEnd/>
            <a:tailEnd/>
          </a:ln>
        </p:spPr>
        <p:txBody>
          <a:bodyPr>
            <a:prstTxWarp prst="textNoShape">
              <a:avLst/>
            </a:prstTxWarp>
          </a:bodyPr>
          <a:lstStyle/>
          <a:p>
            <a:endParaRPr lang="it-IT"/>
          </a:p>
        </p:txBody>
      </p:sp>
      <p:sp>
        <p:nvSpPr>
          <p:cNvPr id="282633" name="Line 8"/>
          <p:cNvSpPr>
            <a:spLocks noChangeShapeType="1"/>
          </p:cNvSpPr>
          <p:nvPr/>
        </p:nvSpPr>
        <p:spPr bwMode="auto">
          <a:xfrm>
            <a:off x="1022350" y="5357813"/>
            <a:ext cx="239713" cy="0"/>
          </a:xfrm>
          <a:prstGeom prst="line">
            <a:avLst/>
          </a:prstGeom>
          <a:noFill/>
          <a:ln w="10160">
            <a:solidFill>
              <a:srgbClr val="000000"/>
            </a:solidFill>
            <a:round/>
            <a:headEnd/>
            <a:tailEnd/>
          </a:ln>
        </p:spPr>
        <p:txBody>
          <a:bodyPr>
            <a:prstTxWarp prst="textNoShape">
              <a:avLst/>
            </a:prstTxWarp>
          </a:bodyPr>
          <a:lstStyle/>
          <a:p>
            <a:endParaRPr lang="it-IT"/>
          </a:p>
        </p:txBody>
      </p:sp>
      <p:sp>
        <p:nvSpPr>
          <p:cNvPr id="282634" name="Freeform 9"/>
          <p:cNvSpPr>
            <a:spLocks/>
          </p:cNvSpPr>
          <p:nvPr/>
        </p:nvSpPr>
        <p:spPr bwMode="auto">
          <a:xfrm>
            <a:off x="900113" y="2703513"/>
            <a:ext cx="1166812" cy="382587"/>
          </a:xfrm>
          <a:custGeom>
            <a:avLst/>
            <a:gdLst>
              <a:gd name="T0" fmla="*/ 0 w 1742"/>
              <a:gd name="T1" fmla="*/ 0 h 538"/>
              <a:gd name="T2" fmla="*/ 0 w 1742"/>
              <a:gd name="T3" fmla="*/ 0 h 538"/>
              <a:gd name="T4" fmla="*/ 0 w 1742"/>
              <a:gd name="T5" fmla="*/ 0 h 538"/>
              <a:gd name="T6" fmla="*/ 0 w 1742"/>
              <a:gd name="T7" fmla="*/ 0 h 538"/>
              <a:gd name="T8" fmla="*/ 0 w 1742"/>
              <a:gd name="T9" fmla="*/ 0 h 538"/>
              <a:gd name="T10" fmla="*/ 0 w 1742"/>
              <a:gd name="T11" fmla="*/ 0 h 538"/>
              <a:gd name="T12" fmla="*/ 0 w 1742"/>
              <a:gd name="T13" fmla="*/ 0 h 538"/>
              <a:gd name="T14" fmla="*/ 0 w 1742"/>
              <a:gd name="T15" fmla="*/ 0 h 538"/>
              <a:gd name="T16" fmla="*/ 0 w 1742"/>
              <a:gd name="T17" fmla="*/ 0 h 538"/>
              <a:gd name="T18" fmla="*/ 0 w 1742"/>
              <a:gd name="T19" fmla="*/ 0 h 538"/>
              <a:gd name="T20" fmla="*/ 0 w 1742"/>
              <a:gd name="T21" fmla="*/ 0 h 538"/>
              <a:gd name="T22" fmla="*/ 0 w 1742"/>
              <a:gd name="T23" fmla="*/ 0 h 538"/>
              <a:gd name="T24" fmla="*/ 0 w 1742"/>
              <a:gd name="T25" fmla="*/ 0 h 538"/>
              <a:gd name="T26" fmla="*/ 0 w 1742"/>
              <a:gd name="T27" fmla="*/ 0 h 538"/>
              <a:gd name="T28" fmla="*/ 0 w 1742"/>
              <a:gd name="T29" fmla="*/ 0 h 538"/>
              <a:gd name="T30" fmla="*/ 0 w 1742"/>
              <a:gd name="T31" fmla="*/ 0 h 538"/>
              <a:gd name="T32" fmla="*/ 0 w 1742"/>
              <a:gd name="T33" fmla="*/ 0 h 538"/>
              <a:gd name="T34" fmla="*/ 0 w 1742"/>
              <a:gd name="T35" fmla="*/ 0 h 538"/>
              <a:gd name="T36" fmla="*/ 0 w 1742"/>
              <a:gd name="T37" fmla="*/ 0 h 538"/>
              <a:gd name="T38" fmla="*/ 0 w 1742"/>
              <a:gd name="T39" fmla="*/ 0 h 538"/>
              <a:gd name="T40" fmla="*/ 0 w 1742"/>
              <a:gd name="T41" fmla="*/ 0 h 538"/>
              <a:gd name="T42" fmla="*/ 0 w 1742"/>
              <a:gd name="T43" fmla="*/ 0 h 538"/>
              <a:gd name="T44" fmla="*/ 0 w 1742"/>
              <a:gd name="T45" fmla="*/ 0 h 538"/>
              <a:gd name="T46" fmla="*/ 0 w 1742"/>
              <a:gd name="T47" fmla="*/ 0 h 538"/>
              <a:gd name="T48" fmla="*/ 0 w 1742"/>
              <a:gd name="T49" fmla="*/ 0 h 538"/>
              <a:gd name="T50" fmla="*/ 0 w 1742"/>
              <a:gd name="T51" fmla="*/ 0 h 538"/>
              <a:gd name="T52" fmla="*/ 0 w 1742"/>
              <a:gd name="T53" fmla="*/ 0 h 538"/>
              <a:gd name="T54" fmla="*/ 0 w 1742"/>
              <a:gd name="T55" fmla="*/ 0 h 538"/>
              <a:gd name="T56" fmla="*/ 0 w 1742"/>
              <a:gd name="T57" fmla="*/ 0 h 538"/>
              <a:gd name="T58" fmla="*/ 0 w 1742"/>
              <a:gd name="T59" fmla="*/ 0 h 538"/>
              <a:gd name="T60" fmla="*/ 0 w 1742"/>
              <a:gd name="T61" fmla="*/ 0 h 538"/>
              <a:gd name="T62" fmla="*/ 0 w 1742"/>
              <a:gd name="T63" fmla="*/ 0 h 538"/>
              <a:gd name="T64" fmla="*/ 0 w 1742"/>
              <a:gd name="T65" fmla="*/ 0 h 538"/>
              <a:gd name="T66" fmla="*/ 0 w 1742"/>
              <a:gd name="T67" fmla="*/ 0 h 538"/>
              <a:gd name="T68" fmla="*/ 0 w 1742"/>
              <a:gd name="T69" fmla="*/ 0 h 538"/>
              <a:gd name="T70" fmla="*/ 0 w 1742"/>
              <a:gd name="T71" fmla="*/ 0 h 538"/>
              <a:gd name="T72" fmla="*/ 0 w 1742"/>
              <a:gd name="T73" fmla="*/ 0 h 538"/>
              <a:gd name="T74" fmla="*/ 0 w 1742"/>
              <a:gd name="T75" fmla="*/ 0 h 538"/>
              <a:gd name="T76" fmla="*/ 0 w 1742"/>
              <a:gd name="T77" fmla="*/ 0 h 538"/>
              <a:gd name="T78" fmla="*/ 0 w 1742"/>
              <a:gd name="T79" fmla="*/ 0 h 538"/>
              <a:gd name="T80" fmla="*/ 0 w 1742"/>
              <a:gd name="T81" fmla="*/ 0 h 538"/>
              <a:gd name="T82" fmla="*/ 0 w 1742"/>
              <a:gd name="T83" fmla="*/ 0 h 538"/>
              <a:gd name="T84" fmla="*/ 0 w 1742"/>
              <a:gd name="T85" fmla="*/ 0 h 538"/>
              <a:gd name="T86" fmla="*/ 0 w 1742"/>
              <a:gd name="T87" fmla="*/ 0 h 538"/>
              <a:gd name="T88" fmla="*/ 0 w 1742"/>
              <a:gd name="T89" fmla="*/ 0 h 538"/>
              <a:gd name="T90" fmla="*/ 0 w 1742"/>
              <a:gd name="T91" fmla="*/ 0 h 538"/>
              <a:gd name="T92" fmla="*/ 0 w 1742"/>
              <a:gd name="T93" fmla="*/ 0 h 538"/>
              <a:gd name="T94" fmla="*/ 0 w 1742"/>
              <a:gd name="T95" fmla="*/ 0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2"/>
              <a:gd name="T145" fmla="*/ 0 h 538"/>
              <a:gd name="T146" fmla="*/ 1742 w 1742"/>
              <a:gd name="T147" fmla="*/ 538 h 5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2" h="538">
                <a:moveTo>
                  <a:pt x="0" y="538"/>
                </a:moveTo>
                <a:lnTo>
                  <a:pt x="0" y="510"/>
                </a:lnTo>
                <a:lnTo>
                  <a:pt x="4" y="486"/>
                </a:lnTo>
                <a:lnTo>
                  <a:pt x="9" y="457"/>
                </a:lnTo>
                <a:lnTo>
                  <a:pt x="17" y="433"/>
                </a:lnTo>
                <a:lnTo>
                  <a:pt x="21" y="405"/>
                </a:lnTo>
                <a:lnTo>
                  <a:pt x="33" y="380"/>
                </a:lnTo>
                <a:lnTo>
                  <a:pt x="41" y="356"/>
                </a:lnTo>
                <a:lnTo>
                  <a:pt x="53" y="332"/>
                </a:lnTo>
                <a:lnTo>
                  <a:pt x="65" y="307"/>
                </a:lnTo>
                <a:lnTo>
                  <a:pt x="82" y="283"/>
                </a:lnTo>
                <a:lnTo>
                  <a:pt x="98" y="259"/>
                </a:lnTo>
                <a:lnTo>
                  <a:pt x="114" y="239"/>
                </a:lnTo>
                <a:lnTo>
                  <a:pt x="130" y="218"/>
                </a:lnTo>
                <a:lnTo>
                  <a:pt x="151" y="198"/>
                </a:lnTo>
                <a:lnTo>
                  <a:pt x="171" y="178"/>
                </a:lnTo>
                <a:lnTo>
                  <a:pt x="191" y="158"/>
                </a:lnTo>
                <a:lnTo>
                  <a:pt x="216" y="142"/>
                </a:lnTo>
                <a:lnTo>
                  <a:pt x="240" y="125"/>
                </a:lnTo>
                <a:lnTo>
                  <a:pt x="289" y="93"/>
                </a:lnTo>
                <a:lnTo>
                  <a:pt x="317" y="77"/>
                </a:lnTo>
                <a:lnTo>
                  <a:pt x="345" y="65"/>
                </a:lnTo>
                <a:lnTo>
                  <a:pt x="374" y="53"/>
                </a:lnTo>
                <a:lnTo>
                  <a:pt x="402" y="45"/>
                </a:lnTo>
                <a:lnTo>
                  <a:pt x="431" y="32"/>
                </a:lnTo>
                <a:lnTo>
                  <a:pt x="459" y="24"/>
                </a:lnTo>
                <a:lnTo>
                  <a:pt x="492" y="16"/>
                </a:lnTo>
                <a:lnTo>
                  <a:pt x="524" y="12"/>
                </a:lnTo>
                <a:lnTo>
                  <a:pt x="556" y="8"/>
                </a:lnTo>
                <a:lnTo>
                  <a:pt x="589" y="4"/>
                </a:lnTo>
                <a:lnTo>
                  <a:pt x="621" y="0"/>
                </a:lnTo>
                <a:lnTo>
                  <a:pt x="654" y="0"/>
                </a:lnTo>
                <a:lnTo>
                  <a:pt x="804" y="0"/>
                </a:lnTo>
                <a:lnTo>
                  <a:pt x="853" y="4"/>
                </a:lnTo>
                <a:lnTo>
                  <a:pt x="901" y="8"/>
                </a:lnTo>
                <a:lnTo>
                  <a:pt x="946" y="12"/>
                </a:lnTo>
                <a:lnTo>
                  <a:pt x="991" y="24"/>
                </a:lnTo>
                <a:lnTo>
                  <a:pt x="1035" y="36"/>
                </a:lnTo>
                <a:lnTo>
                  <a:pt x="1076" y="49"/>
                </a:lnTo>
                <a:lnTo>
                  <a:pt x="1121" y="65"/>
                </a:lnTo>
                <a:lnTo>
                  <a:pt x="1157" y="85"/>
                </a:lnTo>
                <a:lnTo>
                  <a:pt x="1198" y="109"/>
                </a:lnTo>
                <a:lnTo>
                  <a:pt x="1230" y="129"/>
                </a:lnTo>
                <a:lnTo>
                  <a:pt x="1267" y="158"/>
                </a:lnTo>
                <a:lnTo>
                  <a:pt x="1299" y="186"/>
                </a:lnTo>
                <a:lnTo>
                  <a:pt x="1328" y="214"/>
                </a:lnTo>
                <a:lnTo>
                  <a:pt x="1352" y="247"/>
                </a:lnTo>
                <a:lnTo>
                  <a:pt x="1376" y="279"/>
                </a:lnTo>
                <a:lnTo>
                  <a:pt x="1401" y="316"/>
                </a:lnTo>
                <a:lnTo>
                  <a:pt x="1742" y="316"/>
                </a:lnTo>
                <a:lnTo>
                  <a:pt x="1384" y="538"/>
                </a:lnTo>
                <a:lnTo>
                  <a:pt x="906" y="316"/>
                </a:lnTo>
                <a:lnTo>
                  <a:pt x="1250" y="316"/>
                </a:lnTo>
                <a:lnTo>
                  <a:pt x="1230" y="283"/>
                </a:lnTo>
                <a:lnTo>
                  <a:pt x="1210" y="251"/>
                </a:lnTo>
                <a:lnTo>
                  <a:pt x="1186" y="223"/>
                </a:lnTo>
                <a:lnTo>
                  <a:pt x="1161" y="198"/>
                </a:lnTo>
                <a:lnTo>
                  <a:pt x="1133" y="170"/>
                </a:lnTo>
                <a:lnTo>
                  <a:pt x="1104" y="146"/>
                </a:lnTo>
                <a:lnTo>
                  <a:pt x="1072" y="125"/>
                </a:lnTo>
                <a:lnTo>
                  <a:pt x="1039" y="105"/>
                </a:lnTo>
                <a:lnTo>
                  <a:pt x="1003" y="85"/>
                </a:lnTo>
                <a:lnTo>
                  <a:pt x="970" y="69"/>
                </a:lnTo>
                <a:lnTo>
                  <a:pt x="934" y="53"/>
                </a:lnTo>
                <a:lnTo>
                  <a:pt x="893" y="36"/>
                </a:lnTo>
                <a:lnTo>
                  <a:pt x="853" y="28"/>
                </a:lnTo>
                <a:lnTo>
                  <a:pt x="812" y="16"/>
                </a:lnTo>
                <a:lnTo>
                  <a:pt x="772" y="8"/>
                </a:lnTo>
                <a:lnTo>
                  <a:pt x="731" y="4"/>
                </a:lnTo>
                <a:lnTo>
                  <a:pt x="699" y="8"/>
                </a:lnTo>
                <a:lnTo>
                  <a:pt x="670" y="12"/>
                </a:lnTo>
                <a:lnTo>
                  <a:pt x="642" y="20"/>
                </a:lnTo>
                <a:lnTo>
                  <a:pt x="609" y="24"/>
                </a:lnTo>
                <a:lnTo>
                  <a:pt x="581" y="32"/>
                </a:lnTo>
                <a:lnTo>
                  <a:pt x="556" y="40"/>
                </a:lnTo>
                <a:lnTo>
                  <a:pt x="500" y="65"/>
                </a:lnTo>
                <a:lnTo>
                  <a:pt x="451" y="89"/>
                </a:lnTo>
                <a:lnTo>
                  <a:pt x="402" y="117"/>
                </a:lnTo>
                <a:lnTo>
                  <a:pt x="358" y="146"/>
                </a:lnTo>
                <a:lnTo>
                  <a:pt x="317" y="182"/>
                </a:lnTo>
                <a:lnTo>
                  <a:pt x="301" y="198"/>
                </a:lnTo>
                <a:lnTo>
                  <a:pt x="280" y="218"/>
                </a:lnTo>
                <a:lnTo>
                  <a:pt x="264" y="239"/>
                </a:lnTo>
                <a:lnTo>
                  <a:pt x="248" y="259"/>
                </a:lnTo>
                <a:lnTo>
                  <a:pt x="232" y="279"/>
                </a:lnTo>
                <a:lnTo>
                  <a:pt x="220" y="299"/>
                </a:lnTo>
                <a:lnTo>
                  <a:pt x="207" y="324"/>
                </a:lnTo>
                <a:lnTo>
                  <a:pt x="195" y="344"/>
                </a:lnTo>
                <a:lnTo>
                  <a:pt x="187" y="368"/>
                </a:lnTo>
                <a:lnTo>
                  <a:pt x="179" y="392"/>
                </a:lnTo>
                <a:lnTo>
                  <a:pt x="171" y="417"/>
                </a:lnTo>
                <a:lnTo>
                  <a:pt x="163" y="441"/>
                </a:lnTo>
                <a:lnTo>
                  <a:pt x="159" y="465"/>
                </a:lnTo>
                <a:lnTo>
                  <a:pt x="155" y="490"/>
                </a:lnTo>
                <a:lnTo>
                  <a:pt x="155" y="514"/>
                </a:lnTo>
                <a:lnTo>
                  <a:pt x="151" y="538"/>
                </a:lnTo>
                <a:lnTo>
                  <a:pt x="0" y="538"/>
                </a:lnTo>
                <a:close/>
              </a:path>
            </a:pathLst>
          </a:custGeom>
          <a:solidFill>
            <a:srgbClr val="FFFFFF"/>
          </a:solidFill>
          <a:ln w="9525">
            <a:noFill/>
            <a:round/>
            <a:headEnd/>
            <a:tailEnd/>
          </a:ln>
        </p:spPr>
        <p:txBody>
          <a:bodyPr>
            <a:prstTxWarp prst="textNoShape">
              <a:avLst/>
            </a:prstTxWarp>
          </a:bodyPr>
          <a:lstStyle/>
          <a:p>
            <a:pPr eaLnBrk="0" hangingPunct="0"/>
            <a:endParaRPr lang="it-IT">
              <a:latin typeface="Calibri" pitchFamily="-83" charset="0"/>
            </a:endParaRPr>
          </a:p>
        </p:txBody>
      </p:sp>
      <p:sp>
        <p:nvSpPr>
          <p:cNvPr id="282635" name="Freeform 10"/>
          <p:cNvSpPr>
            <a:spLocks/>
          </p:cNvSpPr>
          <p:nvPr/>
        </p:nvSpPr>
        <p:spPr bwMode="auto">
          <a:xfrm>
            <a:off x="1336675" y="2703513"/>
            <a:ext cx="52388" cy="3175"/>
          </a:xfrm>
          <a:custGeom>
            <a:avLst/>
            <a:gdLst>
              <a:gd name="T0" fmla="*/ 0 w 31"/>
              <a:gd name="T1" fmla="*/ 0 h 1"/>
              <a:gd name="T2" fmla="*/ 2147483647 w 31"/>
              <a:gd name="T3" fmla="*/ 0 h 1"/>
              <a:gd name="T4" fmla="*/ 2147483647 w 31"/>
              <a:gd name="T5" fmla="*/ 2147483647 h 1"/>
              <a:gd name="T6" fmla="*/ 0 60000 65536"/>
              <a:gd name="T7" fmla="*/ 0 60000 65536"/>
              <a:gd name="T8" fmla="*/ 0 60000 65536"/>
              <a:gd name="T9" fmla="*/ 0 w 31"/>
              <a:gd name="T10" fmla="*/ 0 h 1"/>
              <a:gd name="T11" fmla="*/ 31 w 31"/>
              <a:gd name="T12" fmla="*/ 1 h 1"/>
            </a:gdLst>
            <a:ahLst/>
            <a:cxnLst>
              <a:cxn ang="T6">
                <a:pos x="T0" y="T1"/>
              </a:cxn>
              <a:cxn ang="T7">
                <a:pos x="T2" y="T3"/>
              </a:cxn>
              <a:cxn ang="T8">
                <a:pos x="T4" y="T5"/>
              </a:cxn>
            </a:cxnLst>
            <a:rect l="T9" t="T10" r="T11" b="T12"/>
            <a:pathLst>
              <a:path w="31" h="1">
                <a:moveTo>
                  <a:pt x="0" y="0"/>
                </a:moveTo>
                <a:lnTo>
                  <a:pt x="16" y="0"/>
                </a:lnTo>
                <a:lnTo>
                  <a:pt x="31" y="1"/>
                </a:lnTo>
              </a:path>
            </a:pathLst>
          </a:custGeom>
          <a:noFill/>
          <a:ln w="10160">
            <a:solidFill>
              <a:srgbClr val="000000"/>
            </a:solidFill>
            <a:round/>
            <a:headEnd/>
            <a:tailEnd/>
          </a:ln>
        </p:spPr>
        <p:txBody>
          <a:bodyPr>
            <a:prstTxWarp prst="textNoShape">
              <a:avLst/>
            </a:prstTxWarp>
          </a:bodyPr>
          <a:lstStyle/>
          <a:p>
            <a:pPr eaLnBrk="0" hangingPunct="0"/>
            <a:endParaRPr lang="it-IT">
              <a:latin typeface="Calibri" pitchFamily="-83" charset="0"/>
            </a:endParaRPr>
          </a:p>
        </p:txBody>
      </p:sp>
      <p:sp>
        <p:nvSpPr>
          <p:cNvPr id="282636" name="Rectangle 11"/>
          <p:cNvSpPr>
            <a:spLocks noChangeArrowheads="1"/>
          </p:cNvSpPr>
          <p:nvPr/>
        </p:nvSpPr>
        <p:spPr bwMode="auto">
          <a:xfrm>
            <a:off x="827088" y="4149725"/>
            <a:ext cx="185737" cy="365125"/>
          </a:xfrm>
          <a:prstGeom prst="rect">
            <a:avLst/>
          </a:prstGeom>
          <a:noFill/>
          <a:ln w="9525">
            <a:noFill/>
            <a:miter lim="800000"/>
            <a:headEnd/>
            <a:tailEnd/>
          </a:ln>
        </p:spPr>
        <p:txBody>
          <a:bodyPr wrap="none" lIns="0" tIns="0" rIns="0" bIns="0">
            <a:prstTxWarp prst="textNoShape">
              <a:avLst/>
            </a:prstTxWarp>
            <a:spAutoFit/>
          </a:bodyPr>
          <a:lstStyle/>
          <a:p>
            <a:r>
              <a:rPr lang="en-US" b="1" i="1">
                <a:solidFill>
                  <a:srgbClr val="333399"/>
                </a:solidFill>
                <a:latin typeface="Calibri" pitchFamily="-83" charset="0"/>
                <a:ea typeface="Times New Roman" pitchFamily="-83" charset="0"/>
                <a:cs typeface="Times New Roman" pitchFamily="-83" charset="0"/>
              </a:rPr>
              <a:t>h</a:t>
            </a:r>
            <a:endParaRPr lang="en-US" sz="3200">
              <a:latin typeface="Calibri" pitchFamily="-83" charset="0"/>
              <a:ea typeface="Times New Roman" pitchFamily="-83" charset="0"/>
              <a:cs typeface="Times New Roman" pitchFamily="-83" charset="0"/>
            </a:endParaRPr>
          </a:p>
        </p:txBody>
      </p:sp>
      <p:sp>
        <p:nvSpPr>
          <p:cNvPr id="282637" name="Rectangle 12"/>
          <p:cNvSpPr>
            <a:spLocks noChangeArrowheads="1"/>
          </p:cNvSpPr>
          <p:nvPr/>
        </p:nvSpPr>
        <p:spPr bwMode="auto">
          <a:xfrm>
            <a:off x="2298700" y="3003550"/>
            <a:ext cx="42863" cy="182563"/>
          </a:xfrm>
          <a:prstGeom prst="rect">
            <a:avLst/>
          </a:prstGeom>
          <a:noFill/>
          <a:ln w="9525">
            <a:noFill/>
            <a:miter lim="800000"/>
            <a:headEnd/>
            <a:tailEnd/>
          </a:ln>
        </p:spPr>
        <p:txBody>
          <a:bodyPr wrap="none" lIns="0" tIns="0" rIns="0" bIns="0">
            <a:prstTxWarp prst="textNoShape">
              <a:avLst/>
            </a:prstTxWarp>
            <a:spAutoFit/>
          </a:bodyPr>
          <a:lstStyle/>
          <a:p>
            <a:endParaRPr lang="en-US">
              <a:latin typeface="Calibri" pitchFamily="-83" charset="0"/>
            </a:endParaRPr>
          </a:p>
        </p:txBody>
      </p:sp>
      <p:sp>
        <p:nvSpPr>
          <p:cNvPr id="282638" name="Freeform 13"/>
          <p:cNvSpPr>
            <a:spLocks/>
          </p:cNvSpPr>
          <p:nvPr/>
        </p:nvSpPr>
        <p:spPr bwMode="auto">
          <a:xfrm>
            <a:off x="1227138" y="2640013"/>
            <a:ext cx="363537" cy="306387"/>
          </a:xfrm>
          <a:custGeom>
            <a:avLst/>
            <a:gdLst>
              <a:gd name="T0" fmla="*/ 2147483647 w 365"/>
              <a:gd name="T1" fmla="*/ 0 h 360"/>
              <a:gd name="T2" fmla="*/ 2147483647 w 365"/>
              <a:gd name="T3" fmla="*/ 0 h 360"/>
              <a:gd name="T4" fmla="*/ 2147483647 w 365"/>
              <a:gd name="T5" fmla="*/ 0 h 360"/>
              <a:gd name="T6" fmla="*/ 2147483647 w 365"/>
              <a:gd name="T7" fmla="*/ 0 h 360"/>
              <a:gd name="T8" fmla="*/ 2147483647 w 365"/>
              <a:gd name="T9" fmla="*/ 0 h 360"/>
              <a:gd name="T10" fmla="*/ 0 w 365"/>
              <a:gd name="T11" fmla="*/ 0 h 360"/>
              <a:gd name="T12" fmla="*/ 2147483647 w 365"/>
              <a:gd name="T13" fmla="*/ 0 h 360"/>
              <a:gd name="T14" fmla="*/ 2147483647 w 365"/>
              <a:gd name="T15" fmla="*/ 0 h 360"/>
              <a:gd name="T16" fmla="*/ 2147483647 w 365"/>
              <a:gd name="T17" fmla="*/ 0 h 360"/>
              <a:gd name="T18" fmla="*/ 2147483647 w 365"/>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360"/>
              <a:gd name="T32" fmla="*/ 365 w 365"/>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360">
                <a:moveTo>
                  <a:pt x="268" y="360"/>
                </a:moveTo>
                <a:lnTo>
                  <a:pt x="162" y="242"/>
                </a:lnTo>
                <a:lnTo>
                  <a:pt x="211" y="238"/>
                </a:lnTo>
                <a:lnTo>
                  <a:pt x="207" y="121"/>
                </a:lnTo>
                <a:lnTo>
                  <a:pt x="4" y="129"/>
                </a:lnTo>
                <a:lnTo>
                  <a:pt x="0" y="8"/>
                </a:lnTo>
                <a:lnTo>
                  <a:pt x="308" y="0"/>
                </a:lnTo>
                <a:lnTo>
                  <a:pt x="317" y="238"/>
                </a:lnTo>
                <a:lnTo>
                  <a:pt x="365" y="234"/>
                </a:lnTo>
                <a:lnTo>
                  <a:pt x="268" y="360"/>
                </a:lnTo>
                <a:close/>
              </a:path>
            </a:pathLst>
          </a:custGeom>
          <a:solidFill>
            <a:srgbClr val="3366FF"/>
          </a:solidFill>
          <a:ln w="10160">
            <a:solidFill>
              <a:srgbClr val="000000"/>
            </a:solidFill>
            <a:round/>
            <a:headEnd/>
            <a:tailEnd/>
          </a:ln>
        </p:spPr>
        <p:txBody>
          <a:bodyPr>
            <a:prstTxWarp prst="textNoShape">
              <a:avLst/>
            </a:prstTxWarp>
          </a:bodyPr>
          <a:lstStyle/>
          <a:p>
            <a:pPr eaLnBrk="0" hangingPunct="0"/>
            <a:endParaRPr lang="it-IT">
              <a:latin typeface="Calibri" pitchFamily="-83" charset="0"/>
            </a:endParaRPr>
          </a:p>
        </p:txBody>
      </p:sp>
      <p:sp>
        <p:nvSpPr>
          <p:cNvPr id="282639" name="Text Box 14"/>
          <p:cNvSpPr txBox="1">
            <a:spLocks noChangeArrowheads="1"/>
          </p:cNvSpPr>
          <p:nvPr/>
        </p:nvSpPr>
        <p:spPr bwMode="auto">
          <a:xfrm>
            <a:off x="1703388" y="2636838"/>
            <a:ext cx="852487" cy="390525"/>
          </a:xfrm>
          <a:prstGeom prst="rect">
            <a:avLst/>
          </a:prstGeom>
          <a:noFill/>
          <a:ln w="9525">
            <a:noFill/>
            <a:miter lim="800000"/>
            <a:headEnd/>
            <a:tailEnd/>
          </a:ln>
        </p:spPr>
        <p:txBody>
          <a:bodyPr>
            <a:prstTxWarp prst="textNoShape">
              <a:avLst/>
            </a:prstTxWarp>
          </a:bodyPr>
          <a:lstStyle/>
          <a:p>
            <a:r>
              <a:rPr lang="en-US" b="1" i="1">
                <a:solidFill>
                  <a:srgbClr val="333399"/>
                </a:solidFill>
                <a:latin typeface="Calibri" pitchFamily="-83" charset="0"/>
                <a:ea typeface="Times New Roman" pitchFamily="-83" charset="0"/>
                <a:cs typeface="Times New Roman" pitchFamily="-83" charset="0"/>
              </a:rPr>
              <a:t>q</a:t>
            </a:r>
            <a:r>
              <a:rPr lang="en-US" b="1" i="1" baseline="-30000">
                <a:solidFill>
                  <a:srgbClr val="333399"/>
                </a:solidFill>
                <a:latin typeface="Calibri" pitchFamily="-83" charset="0"/>
                <a:ea typeface="Times New Roman" pitchFamily="-83" charset="0"/>
                <a:cs typeface="Times New Roman" pitchFamily="-83" charset="0"/>
              </a:rPr>
              <a:t>i</a:t>
            </a:r>
            <a:r>
              <a:rPr lang="en-US" b="1" i="1">
                <a:solidFill>
                  <a:srgbClr val="333399"/>
                </a:solidFill>
                <a:latin typeface="Calibri" pitchFamily="-83" charset="0"/>
                <a:ea typeface="Times New Roman" pitchFamily="-83" charset="0"/>
                <a:cs typeface="Times New Roman" pitchFamily="-83" charset="0"/>
              </a:rPr>
              <a:t>(t)</a:t>
            </a:r>
            <a:endParaRPr lang="en-US" sz="3200">
              <a:latin typeface="Calibri" pitchFamily="-83" charset="0"/>
              <a:ea typeface="Times New Roman" pitchFamily="-83" charset="0"/>
              <a:cs typeface="Times New Roman" pitchFamily="-83" charset="0"/>
            </a:endParaRPr>
          </a:p>
        </p:txBody>
      </p:sp>
      <p:sp>
        <p:nvSpPr>
          <p:cNvPr id="282640" name="Rectangle 15"/>
          <p:cNvSpPr>
            <a:spLocks noChangeArrowheads="1"/>
          </p:cNvSpPr>
          <p:nvPr/>
        </p:nvSpPr>
        <p:spPr bwMode="auto">
          <a:xfrm>
            <a:off x="1416050" y="3829050"/>
            <a:ext cx="2239963" cy="1479550"/>
          </a:xfrm>
          <a:prstGeom prst="rect">
            <a:avLst/>
          </a:prstGeom>
          <a:solidFill>
            <a:srgbClr val="3366FF">
              <a:alpha val="30196"/>
            </a:srgbClr>
          </a:solidFill>
          <a:ln w="9525">
            <a:solidFill>
              <a:srgbClr val="3366FF"/>
            </a:solidFill>
            <a:miter lim="800000"/>
            <a:headEnd/>
            <a:tailEnd/>
          </a:ln>
        </p:spPr>
        <p:txBody>
          <a:bodyPr>
            <a:prstTxWarp prst="textNoShape">
              <a:avLst/>
            </a:prstTxWarp>
          </a:bodyPr>
          <a:lstStyle/>
          <a:p>
            <a:pPr eaLnBrk="0" hangingPunct="0"/>
            <a:endParaRPr lang="it-IT">
              <a:latin typeface="Calibri" pitchFamily="-83" charset="0"/>
            </a:endParaRPr>
          </a:p>
        </p:txBody>
      </p:sp>
      <p:sp>
        <p:nvSpPr>
          <p:cNvPr id="282641" name="Rectangle 16"/>
          <p:cNvSpPr>
            <a:spLocks noChangeArrowheads="1"/>
          </p:cNvSpPr>
          <p:nvPr/>
        </p:nvSpPr>
        <p:spPr bwMode="auto">
          <a:xfrm>
            <a:off x="0" y="11461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it-IT">
              <a:latin typeface="Calibri" pitchFamily="-83" charset="0"/>
            </a:endParaRPr>
          </a:p>
        </p:txBody>
      </p:sp>
      <p:sp>
        <p:nvSpPr>
          <p:cNvPr id="282642" name="Rectangle 17"/>
          <p:cNvSpPr>
            <a:spLocks noChangeArrowheads="1"/>
          </p:cNvSpPr>
          <p:nvPr/>
        </p:nvSpPr>
        <p:spPr bwMode="auto">
          <a:xfrm>
            <a:off x="0" y="11461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it-IT">
              <a:latin typeface="Calibri" pitchFamily="-83" charset="0"/>
            </a:endParaRPr>
          </a:p>
        </p:txBody>
      </p:sp>
      <p:sp>
        <p:nvSpPr>
          <p:cNvPr id="282643" name="Rectangle 18"/>
          <p:cNvSpPr>
            <a:spLocks noChangeArrowheads="1"/>
          </p:cNvSpPr>
          <p:nvPr/>
        </p:nvSpPr>
        <p:spPr bwMode="auto">
          <a:xfrm>
            <a:off x="0" y="917575"/>
            <a:ext cx="227013" cy="457200"/>
          </a:xfrm>
          <a:prstGeom prst="rect">
            <a:avLst/>
          </a:prstGeom>
          <a:noFill/>
          <a:ln w="9525">
            <a:noFill/>
            <a:miter lim="800000"/>
            <a:headEnd/>
            <a:tailEnd/>
          </a:ln>
        </p:spPr>
        <p:txBody>
          <a:bodyPr wrap="none" anchor="ctr">
            <a:prstTxWarp prst="textNoShape">
              <a:avLst/>
            </a:prstTxWarp>
            <a:spAutoFit/>
          </a:bodyPr>
          <a:lstStyle/>
          <a:p>
            <a:endParaRPr lang="en-US" sz="1200">
              <a:solidFill>
                <a:srgbClr val="000000"/>
              </a:solidFill>
              <a:latin typeface="Calibri" pitchFamily="-83" charset="0"/>
              <a:ea typeface="Times New Roman" pitchFamily="-83" charset="0"/>
              <a:cs typeface="Times New Roman" pitchFamily="-83" charset="0"/>
            </a:endParaRPr>
          </a:p>
          <a:p>
            <a:pPr eaLnBrk="0" hangingPunct="0"/>
            <a:endParaRPr lang="en-US">
              <a:latin typeface="Calibri" pitchFamily="-83" charset="0"/>
            </a:endParaRPr>
          </a:p>
        </p:txBody>
      </p:sp>
      <p:graphicFrame>
        <p:nvGraphicFramePr>
          <p:cNvPr id="477203" name="Group 19"/>
          <p:cNvGraphicFramePr>
            <a:graphicFrameLocks noGrp="1"/>
          </p:cNvGraphicFramePr>
          <p:nvPr/>
        </p:nvGraphicFramePr>
        <p:xfrm>
          <a:off x="0" y="1146175"/>
          <a:ext cx="9144000" cy="518159"/>
        </p:xfrm>
        <a:graphic>
          <a:graphicData uri="http://schemas.openxmlformats.org/drawingml/2006/table">
            <a:tbl>
              <a:tblPr/>
              <a:tblGrid>
                <a:gridCol w="91440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82646" name="Rectangle 25"/>
          <p:cNvSpPr>
            <a:spLocks noChangeArrowheads="1"/>
          </p:cNvSpPr>
          <p:nvPr/>
        </p:nvSpPr>
        <p:spPr bwMode="auto">
          <a:xfrm>
            <a:off x="0" y="16637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it-IT">
              <a:latin typeface="Calibri" pitchFamily="-83" charset="0"/>
            </a:endParaRPr>
          </a:p>
        </p:txBody>
      </p:sp>
      <p:graphicFrame>
        <p:nvGraphicFramePr>
          <p:cNvPr id="477210" name="Group 26"/>
          <p:cNvGraphicFramePr>
            <a:graphicFrameLocks noGrp="1"/>
          </p:cNvGraphicFramePr>
          <p:nvPr/>
        </p:nvGraphicFramePr>
        <p:xfrm>
          <a:off x="0" y="1663700"/>
          <a:ext cx="208280" cy="518159"/>
        </p:xfrm>
        <a:graphic>
          <a:graphicData uri="http://schemas.openxmlformats.org/drawingml/2006/table">
            <a:tbl>
              <a:tblPr/>
              <a:tblGrid>
                <a:gridCol w="20828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128"/>
                        <a:cs typeface="ＭＳ Ｐゴシック" charset="-12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282649" name="Rectangle 40"/>
          <p:cNvSpPr>
            <a:spLocks noChangeArrowheads="1"/>
          </p:cNvSpPr>
          <p:nvPr/>
        </p:nvSpPr>
        <p:spPr bwMode="auto">
          <a:xfrm>
            <a:off x="611188" y="993775"/>
            <a:ext cx="8396287" cy="1476375"/>
          </a:xfrm>
          <a:prstGeom prst="rect">
            <a:avLst/>
          </a:prstGeom>
          <a:noFill/>
          <a:ln w="9525">
            <a:noFill/>
            <a:miter lim="800000"/>
            <a:headEnd/>
            <a:tailEnd/>
          </a:ln>
        </p:spPr>
        <p:txBody>
          <a:bodyPr anchor="ctr">
            <a:prstTxWarp prst="textNoShape">
              <a:avLst/>
            </a:prstTxWarp>
            <a:spAutoFit/>
          </a:bodyPr>
          <a:lstStyle/>
          <a:p>
            <a:pPr>
              <a:tabLst>
                <a:tab pos="679450" algn="l"/>
              </a:tabLst>
            </a:pPr>
            <a:r>
              <a:rPr lang="it-IT">
                <a:latin typeface="Verdana" pitchFamily="-83" charset="0"/>
              </a:rPr>
              <a:t>Il serbatoio in figura è caratterizzato dalla </a:t>
            </a:r>
            <a:r>
              <a:rPr lang="it-IT" b="1">
                <a:solidFill>
                  <a:schemeClr val="accent2"/>
                </a:solidFill>
                <a:latin typeface="Verdana" pitchFamily="-83" charset="0"/>
              </a:rPr>
              <a:t>portata d’ingresso</a:t>
            </a:r>
            <a:r>
              <a:rPr lang="it-IT" i="1">
                <a:latin typeface="Verdana" pitchFamily="-83" charset="0"/>
              </a:rPr>
              <a:t>q</a:t>
            </a:r>
            <a:r>
              <a:rPr lang="it-IT" i="1" baseline="-25000">
                <a:latin typeface="Verdana" pitchFamily="-83" charset="0"/>
              </a:rPr>
              <a:t>i</a:t>
            </a:r>
            <a:r>
              <a:rPr lang="it-IT">
                <a:latin typeface="Verdana" pitchFamily="-83" charset="0"/>
              </a:rPr>
              <a:t>e dall’</a:t>
            </a:r>
            <a:r>
              <a:rPr lang="it-IT" b="1">
                <a:solidFill>
                  <a:schemeClr val="accent2"/>
                </a:solidFill>
                <a:latin typeface="Verdana" pitchFamily="-83" charset="0"/>
              </a:rPr>
              <a:t>altezza del battente</a:t>
            </a:r>
            <a:r>
              <a:rPr lang="it-IT">
                <a:latin typeface="Verdana" pitchFamily="-83" charset="0"/>
              </a:rPr>
              <a:t>idrico </a:t>
            </a:r>
            <a:r>
              <a:rPr lang="it-IT" i="1">
                <a:latin typeface="Verdana" pitchFamily="-83" charset="0"/>
              </a:rPr>
              <a:t>h</a:t>
            </a:r>
            <a:r>
              <a:rPr lang="it-IT">
                <a:latin typeface="Verdana" pitchFamily="-83" charset="0"/>
              </a:rPr>
              <a:t> che rappresenta la variabile d’uscita. </a:t>
            </a:r>
          </a:p>
          <a:p>
            <a:pPr>
              <a:tabLst>
                <a:tab pos="679450" algn="l"/>
              </a:tabLst>
            </a:pPr>
            <a:r>
              <a:rPr lang="it-IT" b="1">
                <a:solidFill>
                  <a:schemeClr val="accent2"/>
                </a:solidFill>
                <a:latin typeface="Verdana" pitchFamily="-83" charset="0"/>
              </a:rPr>
              <a:t>Assumendo un serbatoio di sezione costante</a:t>
            </a:r>
            <a:r>
              <a:rPr lang="it-IT" i="1">
                <a:latin typeface="Verdana" pitchFamily="-83" charset="0"/>
              </a:rPr>
              <a:t>A</a:t>
            </a:r>
            <a:r>
              <a:rPr lang="it-IT">
                <a:latin typeface="Verdana" pitchFamily="-83" charset="0"/>
              </a:rPr>
              <a:t>, il volume di liquido risulta: </a:t>
            </a:r>
            <a:r>
              <a:rPr lang="it-IT" i="1">
                <a:latin typeface="Verdana" pitchFamily="-83" charset="0"/>
              </a:rPr>
              <a:t>V </a:t>
            </a:r>
            <a:r>
              <a:rPr lang="it-IT">
                <a:latin typeface="Verdana" pitchFamily="-83" charset="0"/>
              </a:rPr>
              <a:t>= </a:t>
            </a:r>
            <a:r>
              <a:rPr lang="it-IT" i="1">
                <a:latin typeface="Verdana" pitchFamily="-83" charset="0"/>
              </a:rPr>
              <a:t>Ah.</a:t>
            </a:r>
          </a:p>
        </p:txBody>
      </p:sp>
      <p:pic>
        <p:nvPicPr>
          <p:cNvPr id="282650" name="Picture 42"/>
          <p:cNvPicPr>
            <a:picLocks noChangeAspect="1" noChangeArrowheads="1"/>
          </p:cNvPicPr>
          <p:nvPr/>
        </p:nvPicPr>
        <p:blipFill>
          <a:blip r:embed="rId3"/>
          <a:srcRect/>
          <a:stretch>
            <a:fillRect/>
          </a:stretch>
        </p:blipFill>
        <p:spPr bwMode="auto">
          <a:xfrm>
            <a:off x="4500563" y="3475038"/>
            <a:ext cx="3205162" cy="1455737"/>
          </a:xfrm>
          <a:prstGeom prst="rect">
            <a:avLst/>
          </a:prstGeom>
          <a:noFill/>
          <a:ln w="9525">
            <a:noFill/>
            <a:miter lim="800000"/>
            <a:headEnd/>
            <a:tailEnd/>
          </a:ln>
        </p:spPr>
      </p:pic>
      <p:sp>
        <p:nvSpPr>
          <p:cNvPr id="282651" name="Rectangle 44"/>
          <p:cNvSpPr>
            <a:spLocks noChangeArrowheads="1"/>
          </p:cNvSpPr>
          <p:nvPr/>
        </p:nvSpPr>
        <p:spPr bwMode="auto">
          <a:xfrm>
            <a:off x="4391025" y="2424113"/>
            <a:ext cx="3997325" cy="922337"/>
          </a:xfrm>
          <a:prstGeom prst="rect">
            <a:avLst/>
          </a:prstGeom>
          <a:noFill/>
          <a:ln w="9525">
            <a:noFill/>
            <a:miter lim="800000"/>
            <a:headEnd/>
            <a:tailEnd/>
          </a:ln>
        </p:spPr>
        <p:txBody>
          <a:bodyPr anchor="ctr">
            <a:prstTxWarp prst="textNoShape">
              <a:avLst/>
            </a:prstTxWarp>
            <a:spAutoFit/>
          </a:bodyPr>
          <a:lstStyle/>
          <a:p>
            <a:pPr algn="just">
              <a:tabLst>
                <a:tab pos="679450" algn="l"/>
              </a:tabLst>
            </a:pPr>
            <a:r>
              <a:rPr lang="it-IT">
                <a:latin typeface="Verdana" pitchFamily="-83" charset="0"/>
              </a:rPr>
              <a:t>Per la legge di conservazione della massa (legge di continuità) si ha che:</a:t>
            </a:r>
          </a:p>
        </p:txBody>
      </p:sp>
      <p:sp>
        <p:nvSpPr>
          <p:cNvPr id="282652" name="Rectangle 35"/>
          <p:cNvSpPr>
            <a:spLocks noChangeArrowheads="1"/>
          </p:cNvSpPr>
          <p:nvPr/>
        </p:nvSpPr>
        <p:spPr bwMode="auto">
          <a:xfrm>
            <a:off x="611188" y="0"/>
            <a:ext cx="7851775" cy="461963"/>
          </a:xfrm>
          <a:prstGeom prst="rect">
            <a:avLst/>
          </a:prstGeom>
          <a:noFill/>
          <a:ln w="9525">
            <a:noFill/>
            <a:miter lim="800000"/>
            <a:headEnd/>
            <a:tailEnd/>
          </a:ln>
        </p:spPr>
        <p:txBody>
          <a:bodyPr>
            <a:prstTxWarp prst="textNoShape">
              <a:avLst/>
            </a:prstTxWarp>
            <a:spAutoFit/>
          </a:bodyPr>
          <a:lstStyle/>
          <a:p>
            <a:r>
              <a:rPr lang="it-IT">
                <a:latin typeface="Calibri" pitchFamily="-83" charset="0"/>
              </a:rPr>
              <a:t>Esempio: </a:t>
            </a:r>
            <a:r>
              <a:rPr lang="it-IT" b="1">
                <a:latin typeface="Calibri" pitchFamily="-83" charset="0"/>
              </a:rPr>
              <a:t>Modello matematico di un sistema idraulico</a:t>
            </a:r>
          </a:p>
        </p:txBody>
      </p:sp>
      <p:sp>
        <p:nvSpPr>
          <p:cNvPr id="282653" name="Rettangolo 28"/>
          <p:cNvSpPr>
            <a:spLocks noChangeArrowheads="1"/>
          </p:cNvSpPr>
          <p:nvPr/>
        </p:nvSpPr>
        <p:spPr bwMode="auto">
          <a:xfrm>
            <a:off x="2286000" y="3105150"/>
            <a:ext cx="4572000" cy="369888"/>
          </a:xfrm>
          <a:prstGeom prst="rect">
            <a:avLst/>
          </a:prstGeom>
          <a:noFill/>
          <a:ln w="9525">
            <a:noFill/>
            <a:miter lim="800000"/>
            <a:headEnd/>
            <a:tailEnd/>
          </a:ln>
        </p:spPr>
        <p:txBody>
          <a:bodyPr>
            <a:prstTxWarp prst="textNoShape">
              <a:avLst/>
            </a:prstTxWarp>
            <a:spAutoFit/>
          </a:bodyPr>
          <a:lstStyle/>
          <a:p>
            <a:pPr algn="just">
              <a:tabLst>
                <a:tab pos="679450" algn="l"/>
              </a:tabLst>
            </a:pPr>
            <a:endParaRPr lang="it-IT">
              <a:latin typeface="Verdana" pitchFamily="-83"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egnaposto numero diapositiva 3"/>
          <p:cNvSpPr>
            <a:spLocks noGrp="1"/>
          </p:cNvSpPr>
          <p:nvPr>
            <p:ph type="sldNum" sz="quarter" idx="12"/>
          </p:nvPr>
        </p:nvSpPr>
        <p:spPr/>
        <p:txBody>
          <a:bodyPr/>
          <a:lstStyle/>
          <a:p>
            <a:pPr>
              <a:defRPr/>
            </a:pPr>
            <a:fld id="{471113FD-EA32-C14A-A832-6CD46B902F17}" type="slidenum">
              <a:rPr lang="it-IT"/>
              <a:pPr>
                <a:defRPr/>
              </a:pPr>
              <a:t>125</a:t>
            </a:fld>
            <a:endParaRPr lang="it-IT"/>
          </a:p>
        </p:txBody>
      </p:sp>
      <p:sp>
        <p:nvSpPr>
          <p:cNvPr id="284675" name="Rectangle 2"/>
          <p:cNvSpPr>
            <a:spLocks noChangeArrowheads="1"/>
          </p:cNvSpPr>
          <p:nvPr/>
        </p:nvSpPr>
        <p:spPr bwMode="auto">
          <a:xfrm>
            <a:off x="395288" y="2058988"/>
            <a:ext cx="8351837" cy="3889375"/>
          </a:xfrm>
          <a:prstGeom prst="rect">
            <a:avLst/>
          </a:prstGeom>
          <a:solidFill>
            <a:srgbClr val="FFFFCC">
              <a:alpha val="29019"/>
            </a:srgbClr>
          </a:solidFill>
          <a:ln w="9525" cap="rnd">
            <a:solidFill>
              <a:schemeClr val="tx1"/>
            </a:solidFill>
            <a:prstDash val="sysDot"/>
            <a:miter lim="800000"/>
            <a:headEnd/>
            <a:tailEnd/>
          </a:ln>
        </p:spPr>
        <p:txBody>
          <a:bodyPr wrap="none" anchor="ctr">
            <a:prstTxWarp prst="textNoShape">
              <a:avLst/>
            </a:prstTxWarp>
          </a:bodyPr>
          <a:lstStyle/>
          <a:p>
            <a:pPr eaLnBrk="0" hangingPunct="0"/>
            <a:endParaRPr lang="it-IT">
              <a:latin typeface="Calibri" pitchFamily="-83" charset="0"/>
            </a:endParaRPr>
          </a:p>
        </p:txBody>
      </p:sp>
      <p:sp>
        <p:nvSpPr>
          <p:cNvPr id="284676" name="Rectangle 3"/>
          <p:cNvSpPr>
            <a:spLocks noChangeArrowheads="1"/>
          </p:cNvSpPr>
          <p:nvPr/>
        </p:nvSpPr>
        <p:spPr bwMode="auto">
          <a:xfrm>
            <a:off x="3051175" y="1052513"/>
            <a:ext cx="3033713" cy="504825"/>
          </a:xfrm>
          <a:prstGeom prst="rect">
            <a:avLst/>
          </a:prstGeom>
          <a:solidFill>
            <a:srgbClr val="FFCC00">
              <a:alpha val="30980"/>
            </a:srgbClr>
          </a:solidFill>
          <a:ln w="9525" cap="rnd">
            <a:solidFill>
              <a:schemeClr val="tx1"/>
            </a:solidFill>
            <a:prstDash val="sysDot"/>
            <a:miter lim="800000"/>
            <a:headEnd/>
            <a:tailEnd/>
          </a:ln>
        </p:spPr>
        <p:txBody>
          <a:bodyPr wrap="none" anchor="ctr">
            <a:prstTxWarp prst="textNoShape">
              <a:avLst/>
            </a:prstTxWarp>
          </a:bodyPr>
          <a:lstStyle/>
          <a:p>
            <a:pPr algn="ctr"/>
            <a:r>
              <a:rPr lang="it-IT" sz="2000" b="1">
                <a:latin typeface="Verdana" pitchFamily="-83" charset="0"/>
              </a:rPr>
              <a:t>Problema reale</a:t>
            </a:r>
          </a:p>
        </p:txBody>
      </p:sp>
      <p:sp>
        <p:nvSpPr>
          <p:cNvPr id="395268" name="AutoShape 4"/>
          <p:cNvSpPr>
            <a:spLocks noChangeArrowheads="1"/>
          </p:cNvSpPr>
          <p:nvPr/>
        </p:nvSpPr>
        <p:spPr bwMode="auto">
          <a:xfrm>
            <a:off x="4005263" y="1627188"/>
            <a:ext cx="1081087" cy="720725"/>
          </a:xfrm>
          <a:prstGeom prst="downArrow">
            <a:avLst>
              <a:gd name="adj1" fmla="val 42435"/>
              <a:gd name="adj2" fmla="val 50222"/>
            </a:avLst>
          </a:prstGeom>
          <a:gradFill rotWithShape="1">
            <a:gsLst>
              <a:gs pos="0">
                <a:srgbClr val="761800"/>
              </a:gs>
              <a:gs pos="100000">
                <a:srgbClr val="FF3300">
                  <a:alpha val="90999"/>
                </a:srgbClr>
              </a:gs>
            </a:gsLst>
            <a:lin ang="5400000" scaled="1"/>
          </a:gradFill>
          <a:ln w="9525" cap="rnd">
            <a:solidFill>
              <a:schemeClr val="tx1"/>
            </a:solidFill>
            <a:prstDash val="sysDot"/>
            <a:miter lim="800000"/>
            <a:headEnd/>
            <a:tailEnd/>
          </a:ln>
          <a:effectLst>
            <a:outerShdw blurRad="63500" dist="38099" dir="2700000" algn="ctr" rotWithShape="0">
              <a:srgbClr val="000000">
                <a:alpha val="74997"/>
              </a:srgbClr>
            </a:outerShdw>
          </a:effectLst>
        </p:spPr>
        <p:txBody>
          <a:bodyPr wrap="none" anchor="ctr">
            <a:prstTxWarp prst="textNoShape">
              <a:avLst/>
            </a:prstTxWarp>
          </a:bodyPr>
          <a:lstStyle/>
          <a:p>
            <a:pPr eaLnBrk="0" fontAlgn="auto" hangingPunct="0">
              <a:spcBef>
                <a:spcPts val="0"/>
              </a:spcBef>
              <a:spcAft>
                <a:spcPts val="0"/>
              </a:spcAft>
              <a:defRPr/>
            </a:pPr>
            <a:endParaRPr lang="it-IT">
              <a:latin typeface="+mn-lt"/>
              <a:ea typeface="+mn-ea"/>
              <a:cs typeface="+mn-cs"/>
            </a:endParaRPr>
          </a:p>
        </p:txBody>
      </p:sp>
      <p:sp>
        <p:nvSpPr>
          <p:cNvPr id="284678" name="Rectangle 5"/>
          <p:cNvSpPr>
            <a:spLocks noChangeArrowheads="1"/>
          </p:cNvSpPr>
          <p:nvPr/>
        </p:nvSpPr>
        <p:spPr bwMode="auto">
          <a:xfrm>
            <a:off x="3492500" y="2417763"/>
            <a:ext cx="2160588" cy="865187"/>
          </a:xfrm>
          <a:prstGeom prst="rect">
            <a:avLst/>
          </a:prstGeom>
          <a:solidFill>
            <a:srgbClr val="99CCFF">
              <a:alpha val="50980"/>
            </a:srgbClr>
          </a:solidFill>
          <a:ln w="9525" cap="rnd">
            <a:solidFill>
              <a:schemeClr val="tx1"/>
            </a:solidFill>
            <a:prstDash val="sysDot"/>
            <a:miter lim="800000"/>
            <a:headEnd/>
            <a:tailEnd/>
          </a:ln>
        </p:spPr>
        <p:txBody>
          <a:bodyPr wrap="none" anchor="ctr">
            <a:prstTxWarp prst="textNoShape">
              <a:avLst/>
            </a:prstTxWarp>
          </a:bodyPr>
          <a:lstStyle/>
          <a:p>
            <a:pPr algn="ctr"/>
            <a:r>
              <a:rPr lang="it-IT" b="1">
                <a:latin typeface="Verdana" pitchFamily="-83" charset="0"/>
              </a:rPr>
              <a:t>Modello </a:t>
            </a:r>
          </a:p>
          <a:p>
            <a:pPr algn="ctr"/>
            <a:r>
              <a:rPr lang="it-IT" b="1">
                <a:latin typeface="Verdana" pitchFamily="-83" charset="0"/>
              </a:rPr>
              <a:t>matematico</a:t>
            </a:r>
          </a:p>
        </p:txBody>
      </p:sp>
      <p:sp>
        <p:nvSpPr>
          <p:cNvPr id="284679" name="Line 6"/>
          <p:cNvSpPr>
            <a:spLocks noChangeShapeType="1"/>
          </p:cNvSpPr>
          <p:nvPr/>
        </p:nvSpPr>
        <p:spPr bwMode="auto">
          <a:xfrm>
            <a:off x="1908175" y="4292600"/>
            <a:ext cx="0" cy="576263"/>
          </a:xfrm>
          <a:prstGeom prst="line">
            <a:avLst/>
          </a:prstGeom>
          <a:noFill/>
          <a:ln w="38100">
            <a:solidFill>
              <a:schemeClr val="tx1"/>
            </a:solidFill>
            <a:prstDash val="sysDot"/>
            <a:round/>
            <a:headEnd/>
            <a:tailEnd type="triangle" w="lg" len="lg"/>
          </a:ln>
        </p:spPr>
        <p:txBody>
          <a:bodyPr wrap="none" anchor="ctr">
            <a:prstTxWarp prst="textNoShape">
              <a:avLst/>
            </a:prstTxWarp>
          </a:bodyPr>
          <a:lstStyle/>
          <a:p>
            <a:endParaRPr lang="it-IT"/>
          </a:p>
        </p:txBody>
      </p:sp>
      <p:sp>
        <p:nvSpPr>
          <p:cNvPr id="284680" name="Rectangle 7"/>
          <p:cNvSpPr>
            <a:spLocks noChangeArrowheads="1"/>
          </p:cNvSpPr>
          <p:nvPr/>
        </p:nvSpPr>
        <p:spPr bwMode="auto">
          <a:xfrm>
            <a:off x="793750" y="3370263"/>
            <a:ext cx="2222500" cy="865187"/>
          </a:xfrm>
          <a:prstGeom prst="rect">
            <a:avLst/>
          </a:prstGeom>
          <a:solidFill>
            <a:srgbClr val="99CCFF">
              <a:alpha val="50980"/>
            </a:srgbClr>
          </a:solidFill>
          <a:ln w="9525" cap="rnd">
            <a:solidFill>
              <a:schemeClr val="tx1"/>
            </a:solidFill>
            <a:prstDash val="sysDot"/>
            <a:miter lim="800000"/>
            <a:headEnd/>
            <a:tailEnd/>
          </a:ln>
        </p:spPr>
        <p:txBody>
          <a:bodyPr wrap="none" anchor="ctr">
            <a:prstTxWarp prst="textNoShape">
              <a:avLst/>
            </a:prstTxWarp>
          </a:bodyPr>
          <a:lstStyle/>
          <a:p>
            <a:pPr algn="ctr"/>
            <a:r>
              <a:rPr lang="it-IT" b="1">
                <a:latin typeface="Verdana" pitchFamily="-83" charset="0"/>
              </a:rPr>
              <a:t>Analisi </a:t>
            </a:r>
            <a:endParaRPr b="1" noProof="1">
              <a:latin typeface="Verdana" pitchFamily="-83" charset="0"/>
            </a:endParaRPr>
          </a:p>
          <a:p>
            <a:pPr algn="ctr"/>
            <a:r>
              <a:rPr lang="it-IT" b="1">
                <a:latin typeface="Verdana" pitchFamily="-83" charset="0"/>
              </a:rPr>
              <a:t>qualitativa</a:t>
            </a:r>
          </a:p>
        </p:txBody>
      </p:sp>
      <p:sp>
        <p:nvSpPr>
          <p:cNvPr id="284681" name="Line 8"/>
          <p:cNvSpPr>
            <a:spLocks noChangeShapeType="1"/>
          </p:cNvSpPr>
          <p:nvPr/>
        </p:nvSpPr>
        <p:spPr bwMode="auto">
          <a:xfrm>
            <a:off x="2997200" y="5300663"/>
            <a:ext cx="2808288" cy="0"/>
          </a:xfrm>
          <a:prstGeom prst="line">
            <a:avLst/>
          </a:prstGeom>
          <a:noFill/>
          <a:ln w="38100">
            <a:solidFill>
              <a:schemeClr val="tx1"/>
            </a:solidFill>
            <a:prstDash val="sysDot"/>
            <a:round/>
            <a:headEnd/>
            <a:tailEnd type="triangle" w="lg" len="lg"/>
          </a:ln>
        </p:spPr>
        <p:txBody>
          <a:bodyPr wrap="none" anchor="ctr">
            <a:prstTxWarp prst="textNoShape">
              <a:avLst/>
            </a:prstTxWarp>
          </a:bodyPr>
          <a:lstStyle/>
          <a:p>
            <a:endParaRPr lang="it-IT"/>
          </a:p>
        </p:txBody>
      </p:sp>
      <p:sp>
        <p:nvSpPr>
          <p:cNvPr id="284682" name="Rectangle 9"/>
          <p:cNvSpPr>
            <a:spLocks noChangeArrowheads="1"/>
          </p:cNvSpPr>
          <p:nvPr/>
        </p:nvSpPr>
        <p:spPr bwMode="auto">
          <a:xfrm>
            <a:off x="6156325" y="4868863"/>
            <a:ext cx="2160588" cy="865187"/>
          </a:xfrm>
          <a:prstGeom prst="rect">
            <a:avLst/>
          </a:prstGeom>
          <a:solidFill>
            <a:srgbClr val="99CCFF">
              <a:alpha val="50980"/>
            </a:srgbClr>
          </a:solidFill>
          <a:ln w="9525" cap="rnd">
            <a:solidFill>
              <a:schemeClr val="tx1"/>
            </a:solidFill>
            <a:prstDash val="sysDot"/>
            <a:miter lim="800000"/>
            <a:headEnd/>
            <a:tailEnd/>
          </a:ln>
        </p:spPr>
        <p:txBody>
          <a:bodyPr wrap="none" anchor="ctr">
            <a:prstTxWarp prst="textNoShape">
              <a:avLst/>
            </a:prstTxWarp>
          </a:bodyPr>
          <a:lstStyle/>
          <a:p>
            <a:pPr algn="ctr"/>
            <a:r>
              <a:rPr lang="it-IT" b="1">
                <a:latin typeface="Verdana" pitchFamily="-83" charset="0"/>
              </a:rPr>
              <a:t>Algoritmi</a:t>
            </a:r>
          </a:p>
        </p:txBody>
      </p:sp>
      <p:sp>
        <p:nvSpPr>
          <p:cNvPr id="284683" name="Line 10"/>
          <p:cNvSpPr>
            <a:spLocks noChangeShapeType="1"/>
          </p:cNvSpPr>
          <p:nvPr/>
        </p:nvSpPr>
        <p:spPr bwMode="auto">
          <a:xfrm>
            <a:off x="1917700" y="2781300"/>
            <a:ext cx="0" cy="576263"/>
          </a:xfrm>
          <a:prstGeom prst="line">
            <a:avLst/>
          </a:prstGeom>
          <a:noFill/>
          <a:ln w="38100">
            <a:solidFill>
              <a:schemeClr val="tx1"/>
            </a:solidFill>
            <a:prstDash val="sysDot"/>
            <a:round/>
            <a:headEnd/>
            <a:tailEnd type="triangle" w="lg" len="lg"/>
          </a:ln>
        </p:spPr>
        <p:txBody>
          <a:bodyPr wrap="none" anchor="ctr">
            <a:prstTxWarp prst="textNoShape">
              <a:avLst/>
            </a:prstTxWarp>
          </a:bodyPr>
          <a:lstStyle/>
          <a:p>
            <a:endParaRPr lang="it-IT"/>
          </a:p>
        </p:txBody>
      </p:sp>
      <p:sp>
        <p:nvSpPr>
          <p:cNvPr id="284684" name="Rectangle 11"/>
          <p:cNvSpPr>
            <a:spLocks noChangeArrowheads="1"/>
          </p:cNvSpPr>
          <p:nvPr/>
        </p:nvSpPr>
        <p:spPr bwMode="auto">
          <a:xfrm>
            <a:off x="774700" y="4941888"/>
            <a:ext cx="2222500" cy="865187"/>
          </a:xfrm>
          <a:prstGeom prst="rect">
            <a:avLst/>
          </a:prstGeom>
          <a:solidFill>
            <a:srgbClr val="99CCFF">
              <a:alpha val="50980"/>
            </a:srgbClr>
          </a:solidFill>
          <a:ln w="9525" cap="rnd">
            <a:solidFill>
              <a:schemeClr val="tx1"/>
            </a:solidFill>
            <a:prstDash val="sysDot"/>
            <a:miter lim="800000"/>
            <a:headEnd/>
            <a:tailEnd/>
          </a:ln>
        </p:spPr>
        <p:txBody>
          <a:bodyPr wrap="none" anchor="ctr">
            <a:prstTxWarp prst="textNoShape">
              <a:avLst/>
            </a:prstTxWarp>
          </a:bodyPr>
          <a:lstStyle/>
          <a:p>
            <a:pPr algn="ctr"/>
            <a:r>
              <a:rPr lang="it-IT" b="1">
                <a:latin typeface="Verdana" pitchFamily="-83" charset="0"/>
              </a:rPr>
              <a:t>Modellistica</a:t>
            </a:r>
          </a:p>
          <a:p>
            <a:pPr algn="ctr"/>
            <a:r>
              <a:rPr lang="it-IT" b="1">
                <a:latin typeface="Verdana" pitchFamily="-83" charset="0"/>
              </a:rPr>
              <a:t>numerica</a:t>
            </a:r>
          </a:p>
        </p:txBody>
      </p:sp>
      <p:sp>
        <p:nvSpPr>
          <p:cNvPr id="284685" name="Line 12"/>
          <p:cNvSpPr>
            <a:spLocks noChangeShapeType="1"/>
          </p:cNvSpPr>
          <p:nvPr/>
        </p:nvSpPr>
        <p:spPr bwMode="auto">
          <a:xfrm flipH="1">
            <a:off x="1917700" y="2781300"/>
            <a:ext cx="1501775" cy="0"/>
          </a:xfrm>
          <a:prstGeom prst="line">
            <a:avLst/>
          </a:prstGeom>
          <a:noFill/>
          <a:ln w="38100">
            <a:solidFill>
              <a:schemeClr val="tx1"/>
            </a:solidFill>
            <a:prstDash val="sysDot"/>
            <a:round/>
            <a:headEnd/>
            <a:tailEnd type="none" w="lg" len="lg"/>
          </a:ln>
        </p:spPr>
        <p:txBody>
          <a:bodyPr wrap="none" anchor="ctr">
            <a:prstTxWarp prst="textNoShape">
              <a:avLst/>
            </a:prstTxWarp>
          </a:bodyPr>
          <a:lstStyle/>
          <a:p>
            <a:endParaRPr lang="it-IT"/>
          </a:p>
        </p:txBody>
      </p:sp>
      <p:sp>
        <p:nvSpPr>
          <p:cNvPr id="284686" name="Rectangle 13"/>
          <p:cNvSpPr>
            <a:spLocks noChangeArrowheads="1"/>
          </p:cNvSpPr>
          <p:nvPr/>
        </p:nvSpPr>
        <p:spPr bwMode="auto">
          <a:xfrm>
            <a:off x="6156325" y="3429000"/>
            <a:ext cx="2160588" cy="865188"/>
          </a:xfrm>
          <a:prstGeom prst="rect">
            <a:avLst/>
          </a:prstGeom>
          <a:solidFill>
            <a:srgbClr val="99CCFF">
              <a:alpha val="50980"/>
            </a:srgbClr>
          </a:solidFill>
          <a:ln w="9525" cap="rnd">
            <a:solidFill>
              <a:schemeClr val="tx1"/>
            </a:solidFill>
            <a:prstDash val="sysDot"/>
            <a:miter lim="800000"/>
            <a:headEnd/>
            <a:tailEnd/>
          </a:ln>
        </p:spPr>
        <p:txBody>
          <a:bodyPr wrap="none" anchor="ctr">
            <a:prstTxWarp prst="textNoShape">
              <a:avLst/>
            </a:prstTxWarp>
          </a:bodyPr>
          <a:lstStyle/>
          <a:p>
            <a:pPr algn="ctr"/>
            <a:r>
              <a:rPr lang="it-IT" b="1">
                <a:latin typeface="Verdana" pitchFamily="-83" charset="0"/>
              </a:rPr>
              <a:t>Risoluzione al </a:t>
            </a:r>
          </a:p>
          <a:p>
            <a:pPr algn="ctr"/>
            <a:r>
              <a:rPr lang="it-IT" b="1">
                <a:latin typeface="Verdana" pitchFamily="-83" charset="0"/>
              </a:rPr>
              <a:t>calcolatore</a:t>
            </a:r>
          </a:p>
        </p:txBody>
      </p:sp>
      <p:sp>
        <p:nvSpPr>
          <p:cNvPr id="284687" name="Text Box 14"/>
          <p:cNvSpPr txBox="1">
            <a:spLocks noChangeArrowheads="1"/>
          </p:cNvSpPr>
          <p:nvPr/>
        </p:nvSpPr>
        <p:spPr bwMode="auto">
          <a:xfrm>
            <a:off x="2057400" y="228600"/>
            <a:ext cx="4876800" cy="457200"/>
          </a:xfrm>
          <a:prstGeom prst="rect">
            <a:avLst/>
          </a:prstGeom>
          <a:noFill/>
          <a:ln w="9525" cap="rnd">
            <a:noFill/>
            <a:prstDash val="sysDot"/>
            <a:miter lim="800000"/>
            <a:headEnd/>
            <a:tailEnd/>
          </a:ln>
        </p:spPr>
        <p:txBody>
          <a:bodyPr wrap="none">
            <a:prstTxWarp prst="textNoShape">
              <a:avLst/>
            </a:prstTxWarp>
            <a:spAutoFit/>
          </a:bodyPr>
          <a:lstStyle/>
          <a:p>
            <a:r>
              <a:rPr lang="it-IT" b="1">
                <a:latin typeface="Verdana" pitchFamily="-83" charset="0"/>
              </a:rPr>
              <a:t>La modellistica matematica</a:t>
            </a:r>
          </a:p>
        </p:txBody>
      </p:sp>
      <p:sp>
        <p:nvSpPr>
          <p:cNvPr id="284688" name="Line 15"/>
          <p:cNvSpPr>
            <a:spLocks noChangeShapeType="1"/>
          </p:cNvSpPr>
          <p:nvPr/>
        </p:nvSpPr>
        <p:spPr bwMode="auto">
          <a:xfrm flipV="1">
            <a:off x="7235825" y="4294188"/>
            <a:ext cx="0" cy="574675"/>
          </a:xfrm>
          <a:prstGeom prst="line">
            <a:avLst/>
          </a:prstGeom>
          <a:noFill/>
          <a:ln w="38100">
            <a:solidFill>
              <a:schemeClr val="tx1"/>
            </a:solidFill>
            <a:prstDash val="sysDot"/>
            <a:round/>
            <a:headEnd/>
            <a:tailEnd type="triangle" w="lg" len="lg"/>
          </a:ln>
        </p:spPr>
        <p:txBody>
          <a:bodyPr wrap="none" anchor="ctr">
            <a:prstTxWarp prst="textNoShape">
              <a:avLst/>
            </a:prstTxWarp>
          </a:bodyPr>
          <a:lstStyle/>
          <a:p>
            <a:endParaRPr lang="it-IT"/>
          </a:p>
        </p:txBody>
      </p:sp>
      <p:sp>
        <p:nvSpPr>
          <p:cNvPr id="284689" name="Rectangle 16"/>
          <p:cNvSpPr>
            <a:spLocks noChangeArrowheads="1"/>
          </p:cNvSpPr>
          <p:nvPr/>
        </p:nvSpPr>
        <p:spPr bwMode="auto">
          <a:xfrm>
            <a:off x="6057900" y="55245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spTree>
  </p:cSld>
  <p:clrMapOvr>
    <a:masterClrMapping/>
  </p:clrMapOvr>
  <p:transition>
    <p:dissolv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1026"/>
          <p:cNvSpPr>
            <a:spLocks noChangeArrowheads="1"/>
          </p:cNvSpPr>
          <p:nvPr/>
        </p:nvSpPr>
        <p:spPr bwMode="auto">
          <a:xfrm>
            <a:off x="3624263" y="1524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sp>
        <p:nvSpPr>
          <p:cNvPr id="286723" name="Rectangle 1027"/>
          <p:cNvSpPr>
            <a:spLocks noChangeArrowheads="1"/>
          </p:cNvSpPr>
          <p:nvPr/>
        </p:nvSpPr>
        <p:spPr bwMode="auto">
          <a:xfrm>
            <a:off x="123825" y="0"/>
            <a:ext cx="8824913" cy="646113"/>
          </a:xfrm>
          <a:prstGeom prst="rect">
            <a:avLst/>
          </a:prstGeom>
          <a:noFill/>
          <a:ln w="9525">
            <a:noFill/>
            <a:miter lim="800000"/>
            <a:headEnd/>
            <a:tailEnd/>
          </a:ln>
        </p:spPr>
        <p:txBody>
          <a:bodyPr>
            <a:prstTxWarp prst="textNoShape">
              <a:avLst/>
            </a:prstTxWarp>
            <a:spAutoFit/>
          </a:bodyPr>
          <a:lstStyle/>
          <a:p>
            <a:pPr eaLnBrk="0" hangingPunct="0"/>
            <a:r>
              <a:rPr lang="it-IT" sz="3600" b="1" dirty="0" err="1"/>
              <a:t>     </a:t>
            </a:r>
            <a:r>
              <a:rPr lang="it-IT" sz="3600" b="1" dirty="0" err="1">
                <a:latin typeface="Arial"/>
              </a:rPr>
              <a:t>LA</a:t>
            </a:r>
            <a:r>
              <a:rPr lang="it-IT" sz="3600" b="1" dirty="0">
                <a:latin typeface="Arial"/>
              </a:rPr>
              <a:t> MODELLISTICA MATEMATICA</a:t>
            </a:r>
          </a:p>
        </p:txBody>
      </p:sp>
      <p:sp>
        <p:nvSpPr>
          <p:cNvPr id="286724" name="Rectangle 1028"/>
          <p:cNvSpPr>
            <a:spLocks noChangeArrowheads="1"/>
          </p:cNvSpPr>
          <p:nvPr/>
        </p:nvSpPr>
        <p:spPr bwMode="auto">
          <a:xfrm>
            <a:off x="0" y="742950"/>
            <a:ext cx="9144000" cy="4894263"/>
          </a:xfrm>
          <a:prstGeom prst="rect">
            <a:avLst/>
          </a:prstGeom>
          <a:noFill/>
          <a:ln w="9525">
            <a:noFill/>
            <a:miter lim="800000"/>
            <a:headEnd/>
            <a:tailEnd/>
          </a:ln>
        </p:spPr>
        <p:txBody>
          <a:bodyPr>
            <a:prstTxWarp prst="textNoShape">
              <a:avLst/>
            </a:prstTxWarp>
            <a:spAutoFit/>
          </a:bodyPr>
          <a:lstStyle/>
          <a:p>
            <a:pPr algn="just" eaLnBrk="0" hangingPunct="0"/>
            <a:r>
              <a:rPr lang="it-IT" sz="2400" dirty="0">
                <a:latin typeface="Arial"/>
              </a:rPr>
              <a:t>Con il termine modellistica matematica si intende dunque il processo che si sviluppa attraverso l'interpretazione di un determinato problema, la rappresentazione dello stesso problema mediante il linguaggio e le equazioni della matematica, l'analisi di tali equazioni, nonché l'individuazione di metodi di simulazione numerica idonei ad approssimarle, e infine, I'implementazione di tali metodi su calcolatore tramite opportuni algoritmi.</a:t>
            </a:r>
          </a:p>
          <a:p>
            <a:pPr algn="just" eaLnBrk="0" hangingPunct="0"/>
            <a:r>
              <a:rPr lang="it-IT" sz="2400" dirty="0">
                <a:latin typeface="Arial"/>
              </a:rPr>
              <a:t>Qualunque ne sia la motivazione, grazie alla modellistica matematica un problema del mondo reale viene trasferito dall'universo che gli è proprio in un altro habitat in cui può essere analizzato più convenientemente, risolto per via numerica, indi ricondotto al suo ambito originario previa visualizzazione e interpretazione dei risultati ottenuti.  </a:t>
            </a:r>
          </a:p>
        </p:txBody>
      </p:sp>
      <p:sp>
        <p:nvSpPr>
          <p:cNvPr id="286725" name="CasellaDiTesto 5"/>
          <p:cNvSpPr txBox="1">
            <a:spLocks noChangeArrowheads="1"/>
          </p:cNvSpPr>
          <p:nvPr/>
        </p:nvSpPr>
        <p:spPr bwMode="auto">
          <a:xfrm>
            <a:off x="0" y="5637213"/>
            <a:ext cx="9144000" cy="860425"/>
          </a:xfrm>
          <a:prstGeom prst="rect">
            <a:avLst/>
          </a:prstGeom>
          <a:noFill/>
          <a:ln w="9525">
            <a:noFill/>
            <a:miter lim="800000"/>
            <a:headEnd/>
            <a:tailEnd/>
          </a:ln>
        </p:spPr>
        <p:txBody>
          <a:bodyPr>
            <a:prstTxWarp prst="textNoShape">
              <a:avLst/>
            </a:prstTxWarp>
            <a:spAutoFit/>
          </a:bodyPr>
          <a:lstStyle/>
          <a:p>
            <a:r>
              <a:rPr lang="it-IT" dirty="0">
                <a:latin typeface="Arial"/>
              </a:rPr>
              <a:t>Fonte: A. Quarteroni, </a:t>
            </a:r>
            <a:r>
              <a:rPr lang="it-IT" i="1" dirty="0">
                <a:latin typeface="Arial"/>
              </a:rPr>
              <a:t>La modellistica matematica: una sintesi fra teoremi e mondo reale. </a:t>
            </a:r>
            <a:r>
              <a:rPr lang="it-IT" sz="1600" dirty="0">
                <a:latin typeface="Arial"/>
              </a:rPr>
              <a:t>Prolusione tenuta in occasione dell’inaugurazione del 136° anno accademico. Politecnico di Milano, </a:t>
            </a:r>
            <a:r>
              <a:rPr lang="it-IT" sz="1600" dirty="0" err="1">
                <a:latin typeface="Arial"/>
              </a:rPr>
              <a:t>3</a:t>
            </a:r>
            <a:r>
              <a:rPr lang="it-IT" sz="1600" dirty="0">
                <a:latin typeface="Arial"/>
              </a:rPr>
              <a:t> ottobre 1998</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026"/>
          <p:cNvSpPr>
            <a:spLocks noChangeArrowheads="1"/>
          </p:cNvSpPr>
          <p:nvPr/>
        </p:nvSpPr>
        <p:spPr bwMode="auto">
          <a:xfrm>
            <a:off x="0" y="157163"/>
            <a:ext cx="9144000" cy="461962"/>
          </a:xfrm>
          <a:prstGeom prst="rect">
            <a:avLst/>
          </a:prstGeom>
          <a:noFill/>
          <a:ln w="9525">
            <a:noFill/>
            <a:miter lim="800000"/>
            <a:headEnd/>
            <a:tailEnd/>
          </a:ln>
        </p:spPr>
        <p:txBody>
          <a:bodyPr>
            <a:prstTxWarp prst="textNoShape">
              <a:avLst/>
            </a:prstTxWarp>
            <a:spAutoFit/>
          </a:bodyPr>
          <a:lstStyle/>
          <a:p>
            <a:pPr algn="ctr" eaLnBrk="0" hangingPunct="0"/>
            <a:r>
              <a:rPr lang="it-IT" sz="2400" b="1" dirty="0">
                <a:latin typeface="Arial"/>
              </a:rPr>
              <a:t>RAPPORTO TRA IL MODELLO MATEMATICO E LA REALTÀ </a:t>
            </a:r>
          </a:p>
        </p:txBody>
      </p:sp>
      <p:sp>
        <p:nvSpPr>
          <p:cNvPr id="288771" name="Rectangle 1027"/>
          <p:cNvSpPr>
            <a:spLocks noChangeArrowheads="1"/>
          </p:cNvSpPr>
          <p:nvPr/>
        </p:nvSpPr>
        <p:spPr bwMode="auto">
          <a:xfrm>
            <a:off x="0" y="823913"/>
            <a:ext cx="9144000" cy="5264150"/>
          </a:xfrm>
          <a:prstGeom prst="rect">
            <a:avLst/>
          </a:prstGeom>
          <a:noFill/>
          <a:ln w="9525">
            <a:noFill/>
            <a:miter lim="800000"/>
            <a:headEnd/>
            <a:tailEnd/>
          </a:ln>
        </p:spPr>
        <p:txBody>
          <a:bodyPr>
            <a:prstTxWarp prst="textNoShape">
              <a:avLst/>
            </a:prstTxWarp>
            <a:spAutoFit/>
          </a:bodyPr>
          <a:lstStyle/>
          <a:p>
            <a:pPr algn="just" eaLnBrk="0" hangingPunct="0"/>
            <a:r>
              <a:rPr lang="it-IT" sz="2400" dirty="0">
                <a:latin typeface="Arial"/>
              </a:rPr>
              <a:t>Il modello non esprime necessariamente l'intima e reale essenza del problema (la realtà è spesso così complessa da non lasciarsi rappresentare in modo esaustivo con formule matematiche), ma deve fornirne una SINTESI UTILE.</a:t>
            </a:r>
          </a:p>
          <a:p>
            <a:pPr algn="just" eaLnBrk="0" hangingPunct="0"/>
            <a:r>
              <a:rPr lang="it-IT" sz="2400" dirty="0">
                <a:latin typeface="Arial"/>
              </a:rPr>
              <a:t>La matematica aiuta a vedere e a capire la natura intrinseca di un problema, a determinare quali caratteristiche sono rilevanti e quali non lo sono, e, di conseguenza, a sviluppare una rappresentazione che contiene l'essenza del problema stesso.Una caratteristica della sfera d'indagine matematica presente in questo processo è l'ASTRAZIONE, ovvero </a:t>
            </a:r>
            <a:r>
              <a:rPr lang="it-IT" sz="2400" b="1" dirty="0">
                <a:latin typeface="Arial"/>
              </a:rPr>
              <a:t>la capacità di identificare caratteristiche comuni in campi differenti</a:t>
            </a:r>
            <a:r>
              <a:rPr lang="it-IT" sz="2400" dirty="0">
                <a:latin typeface="Arial"/>
              </a:rPr>
              <a:t>, così che idee generali possano essere elaborate a priori e applicate di conseguenza a situazioni fra loro assai diverse.</a:t>
            </a:r>
          </a:p>
        </p:txBody>
      </p:sp>
      <p:sp>
        <p:nvSpPr>
          <p:cNvPr id="288772" name="CasellaDiTesto 3"/>
          <p:cNvSpPr txBox="1">
            <a:spLocks noChangeArrowheads="1"/>
          </p:cNvSpPr>
          <p:nvPr/>
        </p:nvSpPr>
        <p:spPr bwMode="auto">
          <a:xfrm>
            <a:off x="0" y="6088063"/>
            <a:ext cx="9144000" cy="368300"/>
          </a:xfrm>
          <a:prstGeom prst="rect">
            <a:avLst/>
          </a:prstGeom>
          <a:noFill/>
          <a:ln w="9525">
            <a:noFill/>
            <a:miter lim="800000"/>
            <a:headEnd/>
            <a:tailEnd/>
          </a:ln>
        </p:spPr>
        <p:txBody>
          <a:bodyPr>
            <a:prstTxWarp prst="textNoShape">
              <a:avLst/>
            </a:prstTxWarp>
            <a:spAutoFit/>
          </a:bodyPr>
          <a:lstStyle/>
          <a:p>
            <a:r>
              <a:rPr lang="it-IT" dirty="0">
                <a:latin typeface="Arial"/>
              </a:rPr>
              <a:t>Fonte: A. Quarteroni, </a:t>
            </a:r>
            <a:r>
              <a:rPr lang="it-IT" i="1" dirty="0">
                <a:latin typeface="Arial"/>
              </a:rPr>
              <a:t>La modellistica matematica: una sintesi fra teoremi e mondo reale. </a:t>
            </a:r>
            <a:endParaRPr lang="it-IT" dirty="0">
              <a:latin typeface="Aria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026"/>
          <p:cNvSpPr>
            <a:spLocks noChangeArrowheads="1"/>
          </p:cNvSpPr>
          <p:nvPr/>
        </p:nvSpPr>
        <p:spPr bwMode="auto">
          <a:xfrm>
            <a:off x="152400" y="304800"/>
            <a:ext cx="8991600" cy="400050"/>
          </a:xfrm>
          <a:prstGeom prst="rect">
            <a:avLst/>
          </a:prstGeom>
          <a:noFill/>
          <a:ln w="9525">
            <a:noFill/>
            <a:miter lim="800000"/>
            <a:headEnd/>
            <a:tailEnd/>
          </a:ln>
        </p:spPr>
        <p:txBody>
          <a:bodyPr>
            <a:prstTxWarp prst="textNoShape">
              <a:avLst/>
            </a:prstTxWarp>
            <a:spAutoFit/>
          </a:bodyPr>
          <a:lstStyle/>
          <a:p>
            <a:pPr algn="ctr" eaLnBrk="0" hangingPunct="0"/>
            <a:r>
              <a:rPr lang="it-IT" sz="2000" b="1" dirty="0">
                <a:latin typeface="Arial"/>
              </a:rPr>
              <a:t>CARATTERE INTERDISCIPLINARE DELLA MODELLISTICA MATEMATICA</a:t>
            </a:r>
          </a:p>
        </p:txBody>
      </p:sp>
      <p:sp>
        <p:nvSpPr>
          <p:cNvPr id="290819" name="Rectangle 1027"/>
          <p:cNvSpPr>
            <a:spLocks noChangeArrowheads="1"/>
          </p:cNvSpPr>
          <p:nvPr/>
        </p:nvSpPr>
        <p:spPr bwMode="auto">
          <a:xfrm>
            <a:off x="152400" y="989013"/>
            <a:ext cx="8991600" cy="4710112"/>
          </a:xfrm>
          <a:prstGeom prst="rect">
            <a:avLst/>
          </a:prstGeom>
          <a:noFill/>
          <a:ln w="9525">
            <a:noFill/>
            <a:miter lim="800000"/>
            <a:headEnd/>
            <a:tailEnd/>
          </a:ln>
        </p:spPr>
        <p:txBody>
          <a:bodyPr>
            <a:prstTxWarp prst="textNoShape">
              <a:avLst/>
            </a:prstTxWarp>
            <a:spAutoFit/>
          </a:bodyPr>
          <a:lstStyle/>
          <a:p>
            <a:pPr algn="just" eaLnBrk="0" hangingPunct="0"/>
            <a:r>
              <a:rPr lang="it-IT" sz="3000" dirty="0">
                <a:latin typeface="Arial"/>
              </a:rPr>
              <a:t>La presenza di laboratori sperimentali e di gallerie del vento, di specialisti nell’analisi teorica, nell’informatica e nelle scienze fondamentali, quali la fisica e la chimica, e nei settori più spiccatamente tecnologici, e anche nell’architettura, nella grafica avanzata e nel design, è l’elemento distintivo di una CULTURA POLITECNICA e può fungere da elemento catalizzatore e propulsivo di una DISCIPLINA INTERSETTORIALE quale è la modellistica matematica.</a:t>
            </a:r>
          </a:p>
        </p:txBody>
      </p:sp>
      <p:sp>
        <p:nvSpPr>
          <p:cNvPr id="290820" name="CasellaDiTesto 3"/>
          <p:cNvSpPr txBox="1">
            <a:spLocks noChangeArrowheads="1"/>
          </p:cNvSpPr>
          <p:nvPr/>
        </p:nvSpPr>
        <p:spPr bwMode="auto">
          <a:xfrm>
            <a:off x="0" y="5730875"/>
            <a:ext cx="9144000" cy="646113"/>
          </a:xfrm>
          <a:prstGeom prst="rect">
            <a:avLst/>
          </a:prstGeom>
          <a:noFill/>
          <a:ln w="9525">
            <a:noFill/>
            <a:miter lim="800000"/>
            <a:headEnd/>
            <a:tailEnd/>
          </a:ln>
        </p:spPr>
        <p:txBody>
          <a:bodyPr>
            <a:prstTxWarp prst="textNoShape">
              <a:avLst/>
            </a:prstTxWarp>
            <a:spAutoFit/>
          </a:bodyPr>
          <a:lstStyle/>
          <a:p>
            <a:r>
              <a:rPr lang="it-IT" dirty="0">
                <a:latin typeface="Arial"/>
              </a:rPr>
              <a:t>Fonte: A. Quarteroni, </a:t>
            </a:r>
            <a:r>
              <a:rPr lang="it-IT" i="1" dirty="0">
                <a:latin typeface="Arial"/>
              </a:rPr>
              <a:t>La modellistica matematica: una sintesi fra teoremi e mondo reale. </a:t>
            </a:r>
            <a:endParaRPr lang="it-IT" dirty="0">
              <a:latin typeface="Arial"/>
            </a:endParaRPr>
          </a:p>
          <a:p>
            <a:endParaRPr lang="it-IT" dirty="0">
              <a:latin typeface="Aria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9D16920F-4574-6F41-BA7B-295E920D0623}" type="slidenum">
              <a:rPr lang="it-IT"/>
              <a:pPr>
                <a:defRPr/>
              </a:pPr>
              <a:t>129</a:t>
            </a:fld>
            <a:endParaRPr lang="it-IT"/>
          </a:p>
        </p:txBody>
      </p:sp>
      <p:sp>
        <p:nvSpPr>
          <p:cNvPr id="67587" name="Rectangle 2"/>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107" charset="0"/>
            </a:endParaRPr>
          </a:p>
        </p:txBody>
      </p:sp>
      <p:sp>
        <p:nvSpPr>
          <p:cNvPr id="135171" name="Rectangle 3"/>
          <p:cNvSpPr>
            <a:spLocks noChangeArrowheads="1"/>
          </p:cNvSpPr>
          <p:nvPr/>
        </p:nvSpPr>
        <p:spPr bwMode="auto">
          <a:xfrm>
            <a:off x="611188" y="1628775"/>
            <a:ext cx="7923212" cy="2986088"/>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5400" b="1" dirty="0" err="1" smtClean="0">
                <a:solidFill>
                  <a:srgbClr val="FF3300"/>
                </a:solidFill>
                <a:effectLst>
                  <a:outerShdw blurRad="38100" dist="38100" dir="2700000" algn="tl">
                    <a:srgbClr val="DDDDDD"/>
                  </a:outerShdw>
                </a:effectLst>
                <a:latin typeface="Verdana" charset="0"/>
                <a:ea typeface="+mn-ea"/>
                <a:cs typeface="+mn-cs"/>
              </a:rPr>
              <a:t>7</a:t>
            </a:r>
            <a:endParaRPr lang="it-IT" sz="5400" b="1" dirty="0" smtClean="0">
              <a:solidFill>
                <a:srgbClr val="FF3300"/>
              </a:solidFill>
              <a:effectLst>
                <a:outerShdw blurRad="38100" dist="38100" dir="2700000" algn="tl">
                  <a:srgbClr val="DDDDDD"/>
                </a:outerShdw>
              </a:effectLst>
              <a:latin typeface="Verdana" charset="0"/>
              <a:ea typeface="+mn-ea"/>
              <a:cs typeface="+mn-cs"/>
            </a:endParaRPr>
          </a:p>
          <a:p>
            <a:pPr algn="ctr" fontAlgn="auto">
              <a:spcBef>
                <a:spcPts val="0"/>
              </a:spcBef>
              <a:spcAft>
                <a:spcPts val="0"/>
              </a:spcAft>
              <a:defRPr/>
            </a:pPr>
            <a:endParaRPr lang="it-IT" sz="4200" b="1" dirty="0">
              <a:effectLst>
                <a:outerShdw blurRad="38100" dist="38100" dir="2700000" algn="tl">
                  <a:srgbClr val="DDDDDD"/>
                </a:outerShdw>
              </a:effectLst>
              <a:latin typeface="Tahoma" charset="0"/>
              <a:ea typeface="+mn-ea"/>
              <a:cs typeface="+mn-cs"/>
            </a:endParaRPr>
          </a:p>
          <a:p>
            <a:pPr algn="ctr" fontAlgn="auto">
              <a:spcBef>
                <a:spcPts val="0"/>
              </a:spcBef>
              <a:spcAft>
                <a:spcPts val="0"/>
              </a:spcAft>
              <a:defRPr/>
            </a:pPr>
            <a:r>
              <a:rPr lang="it-IT" sz="6000" dirty="0" err="1">
                <a:latin typeface="Arial"/>
                <a:ea typeface="+mn-ea"/>
                <a:cs typeface="+mn-cs"/>
              </a:rPr>
              <a:t> </a:t>
            </a:r>
            <a:r>
              <a:rPr lang="it-IT" sz="3200" b="1" dirty="0" err="1">
                <a:latin typeface="Arial"/>
                <a:ea typeface="+mn-ea"/>
                <a:cs typeface="+mn-cs"/>
              </a:rPr>
              <a:t>INTERNET</a:t>
            </a:r>
            <a:r>
              <a:rPr lang="it-IT" sz="3200" b="1" dirty="0">
                <a:latin typeface="Arial"/>
                <a:ea typeface="+mn-ea"/>
                <a:cs typeface="+mn-cs"/>
              </a:rPr>
              <a:t>, </a:t>
            </a:r>
          </a:p>
          <a:p>
            <a:pPr algn="ctr" fontAlgn="auto">
              <a:spcBef>
                <a:spcPts val="0"/>
              </a:spcBef>
              <a:spcAft>
                <a:spcPts val="0"/>
              </a:spcAft>
              <a:defRPr/>
            </a:pPr>
            <a:r>
              <a:rPr lang="it-IT" sz="3200" b="1" dirty="0">
                <a:latin typeface="Arial"/>
                <a:ea typeface="+mn-ea"/>
                <a:cs typeface="+mn-cs"/>
              </a:rPr>
              <a:t>L’INTELLIGENZA E LA CREATIVITÀ</a:t>
            </a:r>
            <a:endParaRPr lang="it-IT" sz="3200" b="1" dirty="0">
              <a:effectLst>
                <a:outerShdw blurRad="38100" dist="38100" dir="2700000" algn="tl">
                  <a:srgbClr val="DDDDDD"/>
                </a:outerShdw>
              </a:effectLst>
              <a:latin typeface="Arial"/>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3"/>
          <p:cNvSpPr>
            <a:spLocks noGrp="1"/>
          </p:cNvSpPr>
          <p:nvPr>
            <p:ph type="sldNum" sz="quarter" idx="12"/>
          </p:nvPr>
        </p:nvSpPr>
        <p:spPr>
          <a:noFill/>
        </p:spPr>
        <p:txBody>
          <a:bodyPr/>
          <a:lstStyle/>
          <a:p>
            <a:fld id="{C846B425-18ED-4A42-ACA8-BC6D81076537}" type="slidenum">
              <a:rPr lang="it-IT"/>
              <a:pPr/>
              <a:t>13</a:t>
            </a:fld>
            <a:endParaRPr lang="it-IT"/>
          </a:p>
        </p:txBody>
      </p:sp>
      <p:sp>
        <p:nvSpPr>
          <p:cNvPr id="25603" name="Rectangle 2"/>
          <p:cNvSpPr>
            <a:spLocks noChangeArrowheads="1"/>
          </p:cNvSpPr>
          <p:nvPr/>
        </p:nvSpPr>
        <p:spPr bwMode="auto">
          <a:xfrm>
            <a:off x="152400" y="309563"/>
            <a:ext cx="8763000" cy="412750"/>
          </a:xfrm>
          <a:prstGeom prst="rect">
            <a:avLst/>
          </a:prstGeom>
          <a:noFill/>
          <a:ln w="9525">
            <a:noFill/>
            <a:miter lim="800000"/>
            <a:headEnd/>
            <a:tailEnd/>
          </a:ln>
        </p:spPr>
        <p:txBody>
          <a:bodyPr>
            <a:prstTxWarp prst="textNoShape">
              <a:avLst/>
            </a:prstTxWarp>
            <a:spAutoFit/>
          </a:bodyPr>
          <a:lstStyle/>
          <a:p>
            <a:pPr algn="ctr" eaLnBrk="0" hangingPunct="0"/>
            <a:r>
              <a:rPr lang="it-IT" sz="2100" b="1"/>
              <a:t>IL POSTO DEL COMPUTER TRA LE TECNOLOGIE DELLA MENTE</a:t>
            </a:r>
            <a:endParaRPr lang="it-IT" sz="2400"/>
          </a:p>
        </p:txBody>
      </p:sp>
      <p:sp>
        <p:nvSpPr>
          <p:cNvPr id="25604" name="Rectangle 3"/>
          <p:cNvSpPr>
            <a:spLocks noChangeArrowheads="1"/>
          </p:cNvSpPr>
          <p:nvPr/>
        </p:nvSpPr>
        <p:spPr bwMode="auto">
          <a:xfrm>
            <a:off x="323850" y="1484313"/>
            <a:ext cx="8208963" cy="3749675"/>
          </a:xfrm>
          <a:prstGeom prst="rect">
            <a:avLst/>
          </a:prstGeom>
          <a:noFill/>
          <a:ln w="9525">
            <a:noFill/>
            <a:miter lim="800000"/>
            <a:headEnd/>
            <a:tailEnd/>
          </a:ln>
        </p:spPr>
        <p:txBody>
          <a:bodyPr>
            <a:prstTxWarp prst="textNoShape">
              <a:avLst/>
            </a:prstTxWarp>
            <a:spAutoFit/>
          </a:bodyPr>
          <a:lstStyle/>
          <a:p>
            <a:pPr algn="just" eaLnBrk="0" hangingPunct="0"/>
            <a:r>
              <a:rPr lang="it-IT" sz="2000"/>
              <a:t>Oltre al calcolo </a:t>
            </a:r>
            <a:r>
              <a:rPr lang="it-IT" sz="2000" b="1"/>
              <a:t>il computer supporta e potenzia anche memoria e comunicazione</a:t>
            </a:r>
            <a:r>
              <a:rPr lang="it-IT" sz="2000" i="1"/>
              <a:t>(basta pensare, ad esempio, alla capacità di conservare, ordinare e ricercare quei depositi della memoria che sono gli archivi quando sono organizzati elettronicamente, a quella di comunicare via Internet)</a:t>
            </a:r>
          </a:p>
          <a:p>
            <a:pPr algn="ctr" eaLnBrk="0" hangingPunct="0"/>
            <a:r>
              <a:rPr lang="it-IT" sz="2000"/>
              <a:t>e non solo </a:t>
            </a:r>
          </a:p>
          <a:p>
            <a:pPr algn="ctr" eaLnBrk="0" hangingPunct="0"/>
            <a:endParaRPr lang="it-IT" sz="2000"/>
          </a:p>
          <a:p>
            <a:pPr algn="just" eaLnBrk="0" hangingPunct="0"/>
            <a:r>
              <a:rPr lang="it-IT" sz="2000"/>
              <a:t>lo fa </a:t>
            </a:r>
            <a:r>
              <a:rPr lang="it-IT" sz="2000" b="1"/>
              <a:t>più e meglio delle tecnologie precedenti</a:t>
            </a:r>
            <a:r>
              <a:rPr lang="it-IT" sz="2000"/>
              <a:t>, ma lo fa, altresì, orientando verso </a:t>
            </a:r>
            <a:r>
              <a:rPr lang="it-IT" sz="2000" b="1">
                <a:solidFill>
                  <a:srgbClr val="FF3300"/>
                </a:solidFill>
              </a:rPr>
              <a:t>un’idea di mente alternativa</a:t>
            </a:r>
            <a:r>
              <a:rPr lang="it-IT" sz="2000"/>
              <a:t> rispetto a quelle precedenti, in cui, rispetto alla dimensione puramente soggettiva, ne prevale una di tipo più marcatamente intersoggettivo, una </a:t>
            </a:r>
            <a:r>
              <a:rPr lang="it-IT" sz="2000" b="1"/>
              <a:t>mente collettiva</a:t>
            </a:r>
            <a:r>
              <a:rPr lang="it-IT" sz="2000"/>
              <a:t> o, come molti preferiscono dire, </a:t>
            </a:r>
            <a:r>
              <a:rPr lang="it-IT" sz="2000" b="1"/>
              <a:t>connettiva</a:t>
            </a:r>
            <a:r>
              <a:rPr lang="it-IT" sz="2000"/>
              <a:t>.</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7EA6C08C-7F38-E44F-9D3B-9D116CE3F184}" type="slidenum">
              <a:rPr lang="it-IT"/>
              <a:pPr>
                <a:defRPr/>
              </a:pPr>
              <a:t>130</a:t>
            </a:fld>
            <a:endParaRPr lang="it-IT"/>
          </a:p>
        </p:txBody>
      </p:sp>
      <p:sp>
        <p:nvSpPr>
          <p:cNvPr id="69635" name="Rectangle 1026"/>
          <p:cNvSpPr>
            <a:spLocks noChangeArrowheads="1"/>
          </p:cNvSpPr>
          <p:nvPr/>
        </p:nvSpPr>
        <p:spPr bwMode="auto">
          <a:xfrm>
            <a:off x="0" y="762000"/>
            <a:ext cx="8969375" cy="6001642"/>
          </a:xfrm>
          <a:prstGeom prst="rect">
            <a:avLst/>
          </a:prstGeom>
          <a:noFill/>
          <a:ln w="9525">
            <a:noFill/>
            <a:miter lim="800000"/>
            <a:headEnd/>
            <a:tailEnd/>
          </a:ln>
        </p:spPr>
        <p:txBody>
          <a:bodyPr>
            <a:prstTxWarp prst="textNoShape">
              <a:avLst/>
            </a:prstTxWarp>
            <a:spAutoFit/>
          </a:bodyPr>
          <a:lstStyle/>
          <a:p>
            <a:pPr algn="just"/>
            <a:r>
              <a:rPr lang="it-IT" sz="2400" dirty="0">
                <a:latin typeface="Arial"/>
              </a:rPr>
              <a:t>La questione di una valutazione delle influenze che intercorrono tra web e psiche è tema di un dibattito accesissimo, che, sin dal suo originarsi, ha determinato correnti di pensiero contrapposte, tese a mettere in evidenza pregi o difetti di un sistema ormai troppo complesso per prese di posizione assolute. </a:t>
            </a:r>
            <a:endParaRPr lang="it-IT" sz="2400" b="1" dirty="0">
              <a:latin typeface="Arial"/>
            </a:endParaRPr>
          </a:p>
          <a:p>
            <a:pPr algn="just"/>
            <a:r>
              <a:rPr lang="it-IT" sz="2400" dirty="0">
                <a:latin typeface="Arial"/>
              </a:rPr>
              <a:t>Gli sviluppi del World Wide Web, in questo ventennio successivo alla sua comparsa, sono stati tali da rendere questo spazio digitale un mondo in continua evoluzione, </a:t>
            </a:r>
            <a:r>
              <a:rPr lang="it-IT" sz="2400" dirty="0" err="1">
                <a:latin typeface="Arial"/>
              </a:rPr>
              <a:t>acentrico</a:t>
            </a:r>
            <a:r>
              <a:rPr lang="it-IT" sz="2400" dirty="0">
                <a:latin typeface="Arial"/>
              </a:rPr>
              <a:t> e sconfinato, caratterizzato da una pluralità di linguaggi, in grado di veicolare contenuti espressi attraverso l’intreccio tra i differenti sistemi con cui l’essere umano è solito comunicare.</a:t>
            </a:r>
            <a:endParaRPr lang="it-IT" sz="2400" b="1" dirty="0">
              <a:latin typeface="Arial"/>
            </a:endParaRPr>
          </a:p>
          <a:p>
            <a:pPr algn="just"/>
            <a:r>
              <a:rPr lang="it-IT" sz="2400" dirty="0">
                <a:latin typeface="Arial"/>
              </a:rPr>
              <a:t>In tal modo testi, immagini statiche o in movimento, suoni, si connettono tra loro fornendo strumenti espressivi facilmente disponibili in quanto fruibili da chiunque sia collegato alla rete, che consentono infinite possibilità di esprimersi e infiniti stili di comunicazione.</a:t>
            </a:r>
            <a:endParaRPr lang="it-IT" sz="2400" b="1" dirty="0">
              <a:latin typeface="Arial"/>
            </a:endParaRPr>
          </a:p>
        </p:txBody>
      </p:sp>
      <p:sp>
        <p:nvSpPr>
          <p:cNvPr id="69636" name="Rectangle 1027"/>
          <p:cNvSpPr>
            <a:spLocks noChangeArrowheads="1"/>
          </p:cNvSpPr>
          <p:nvPr/>
        </p:nvSpPr>
        <p:spPr bwMode="auto">
          <a:xfrm>
            <a:off x="173038" y="76200"/>
            <a:ext cx="8675687" cy="708025"/>
          </a:xfrm>
          <a:prstGeom prst="rect">
            <a:avLst/>
          </a:prstGeom>
          <a:noFill/>
          <a:ln w="9525">
            <a:noFill/>
            <a:miter lim="800000"/>
            <a:headEnd/>
            <a:tailEnd/>
          </a:ln>
        </p:spPr>
        <p:txBody>
          <a:bodyPr>
            <a:prstTxWarp prst="textNoShape">
              <a:avLst/>
            </a:prstTxWarp>
            <a:spAutoFit/>
          </a:bodyPr>
          <a:lstStyle/>
          <a:p>
            <a:pPr algn="ctr"/>
            <a:r>
              <a:rPr lang="it-IT" sz="4000" b="1" dirty="0">
                <a:latin typeface="Arial"/>
              </a:rPr>
              <a:t>WEB E PSICHE</a:t>
            </a:r>
            <a:endParaRPr lang="it-IT" sz="4000" dirty="0">
              <a:latin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835D919B-45E7-4F45-AF44-FD287682A864}" type="slidenum">
              <a:rPr lang="it-IT"/>
              <a:pPr>
                <a:defRPr/>
              </a:pPr>
              <a:t>131</a:t>
            </a:fld>
            <a:endParaRPr lang="it-IT"/>
          </a:p>
        </p:txBody>
      </p:sp>
      <p:sp>
        <p:nvSpPr>
          <p:cNvPr id="71683" name="Rectangle 1026"/>
          <p:cNvSpPr>
            <a:spLocks noChangeArrowheads="1"/>
          </p:cNvSpPr>
          <p:nvPr/>
        </p:nvSpPr>
        <p:spPr bwMode="auto">
          <a:xfrm>
            <a:off x="0" y="762000"/>
            <a:ext cx="8969375" cy="5632312"/>
          </a:xfrm>
          <a:prstGeom prst="rect">
            <a:avLst/>
          </a:prstGeom>
          <a:noFill/>
          <a:ln w="9525">
            <a:noFill/>
            <a:miter lim="800000"/>
            <a:headEnd/>
            <a:tailEnd/>
          </a:ln>
        </p:spPr>
        <p:txBody>
          <a:bodyPr>
            <a:prstTxWarp prst="textNoShape">
              <a:avLst/>
            </a:prstTxWarp>
            <a:spAutoFit/>
          </a:bodyPr>
          <a:lstStyle/>
          <a:p>
            <a:pPr algn="just"/>
            <a:endParaRPr lang="it-IT" sz="2200" dirty="0"/>
          </a:p>
          <a:p>
            <a:pPr algn="just"/>
            <a:r>
              <a:rPr lang="it-IT" sz="2600" dirty="0">
                <a:latin typeface="Arial"/>
              </a:rPr>
              <a:t>È questa la domanda che si fanno oggi diversi studiosi, che basano questo loro timore sul fatto che “il web combina la tecnologia dell’ipertesto con la multimedialità per arrivare a quello che viene definito «</a:t>
            </a:r>
            <a:r>
              <a:rPr lang="it-IT" sz="2600" dirty="0" err="1">
                <a:latin typeface="Arial"/>
              </a:rPr>
              <a:t>ipermedia</a:t>
            </a:r>
            <a:r>
              <a:rPr lang="it-IT" sz="2600" dirty="0">
                <a:latin typeface="Arial"/>
              </a:rPr>
              <a:t>». </a:t>
            </a:r>
            <a:r>
              <a:rPr lang="it-IT" sz="2600" dirty="0">
                <a:latin typeface="Arial"/>
                <a:sym typeface="Symbol" pitchFamily="-107" charset="2"/>
              </a:rPr>
              <a:t></a:t>
            </a:r>
            <a:r>
              <a:rPr lang="it-IT" sz="2600" dirty="0">
                <a:latin typeface="Arial"/>
              </a:rPr>
              <a:t>…</a:t>
            </a:r>
            <a:r>
              <a:rPr lang="it-IT" sz="2600" dirty="0">
                <a:latin typeface="Arial"/>
                <a:sym typeface="Symbol" pitchFamily="-107" charset="2"/>
              </a:rPr>
              <a:t></a:t>
            </a:r>
            <a:r>
              <a:rPr lang="it-IT" sz="2600" dirty="0">
                <a:latin typeface="Arial"/>
              </a:rPr>
              <a:t> La divisione dell’attenzione richiesta dai prodotti multimediali affatica ulteriormente le nostre facoltà cognitive, riducendo le capacità di apprendimento e indebolendo la comprensione”. E ancora: “Quando facciamo </a:t>
            </a:r>
            <a:r>
              <a:rPr lang="it-IT" sz="2600" dirty="0" err="1">
                <a:latin typeface="Arial"/>
              </a:rPr>
              <a:t>multitasking</a:t>
            </a:r>
            <a:r>
              <a:rPr lang="it-IT" sz="2600" dirty="0">
                <a:latin typeface="Arial"/>
              </a:rPr>
              <a:t>, impariamo a essere abili a un livello superficiale. Seneca lo aveva già capito duemila anni fa: ‘Essere ovunque è non essere da alcuna parte’”.</a:t>
            </a:r>
            <a:endParaRPr lang="it-IT" sz="2600" b="1" dirty="0">
              <a:latin typeface="Arial"/>
            </a:endParaRPr>
          </a:p>
          <a:p>
            <a:r>
              <a:rPr lang="it-IT" sz="2600" dirty="0">
                <a:latin typeface="Arial"/>
              </a:rPr>
              <a:t>N. </a:t>
            </a:r>
            <a:r>
              <a:rPr lang="it-IT" sz="2600" dirty="0" err="1">
                <a:latin typeface="Arial"/>
              </a:rPr>
              <a:t>Carr</a:t>
            </a:r>
            <a:r>
              <a:rPr lang="it-IT" sz="2600" dirty="0">
                <a:latin typeface="Arial"/>
              </a:rPr>
              <a:t>, </a:t>
            </a:r>
            <a:r>
              <a:rPr lang="it-IT" sz="2600" i="1" dirty="0">
                <a:latin typeface="Arial"/>
              </a:rPr>
              <a:t>Internet ci rende stupidi? Come la rete sta cambiando il nostro cervello</a:t>
            </a:r>
            <a:r>
              <a:rPr lang="it-IT" sz="2600" dirty="0">
                <a:latin typeface="Arial"/>
              </a:rPr>
              <a:t>, </a:t>
            </a:r>
            <a:r>
              <a:rPr lang="it-IT" sz="2600" dirty="0" err="1">
                <a:latin typeface="Arial"/>
              </a:rPr>
              <a:t>Raffello</a:t>
            </a:r>
            <a:r>
              <a:rPr lang="it-IT" sz="2600" dirty="0">
                <a:latin typeface="Arial"/>
              </a:rPr>
              <a:t> Cortina, Milano, 2011.</a:t>
            </a:r>
            <a:endParaRPr lang="it-IT" sz="2600" b="1" dirty="0">
              <a:latin typeface="Arial"/>
            </a:endParaRPr>
          </a:p>
        </p:txBody>
      </p:sp>
      <p:sp>
        <p:nvSpPr>
          <p:cNvPr id="71684" name="Rectangle 1027"/>
          <p:cNvSpPr>
            <a:spLocks noChangeArrowheads="1"/>
          </p:cNvSpPr>
          <p:nvPr/>
        </p:nvSpPr>
        <p:spPr bwMode="auto">
          <a:xfrm>
            <a:off x="173038" y="76200"/>
            <a:ext cx="8675687" cy="708025"/>
          </a:xfrm>
          <a:prstGeom prst="rect">
            <a:avLst/>
          </a:prstGeom>
          <a:noFill/>
          <a:ln w="9525">
            <a:noFill/>
            <a:miter lim="800000"/>
            <a:headEnd/>
            <a:tailEnd/>
          </a:ln>
        </p:spPr>
        <p:txBody>
          <a:bodyPr>
            <a:prstTxWarp prst="textNoShape">
              <a:avLst/>
            </a:prstTxWarp>
            <a:spAutoFit/>
          </a:bodyPr>
          <a:lstStyle/>
          <a:p>
            <a:pPr algn="ctr"/>
            <a:r>
              <a:rPr lang="it-IT" sz="4000" b="1" dirty="0">
                <a:latin typeface="Arial"/>
              </a:rPr>
              <a:t>INTERNET </a:t>
            </a:r>
            <a:r>
              <a:rPr lang="it-IT" sz="4000" b="1" dirty="0" err="1">
                <a:latin typeface="Arial"/>
              </a:rPr>
              <a:t>CI</a:t>
            </a:r>
            <a:r>
              <a:rPr lang="it-IT" sz="4000" b="1" dirty="0">
                <a:latin typeface="Arial"/>
              </a:rPr>
              <a:t> RENDE STUPIDI?</a:t>
            </a:r>
            <a:endParaRPr lang="it-IT" sz="4000" dirty="0">
              <a:latin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FAE13664-C811-A04B-8A35-6C7DEE443879}" type="slidenum">
              <a:rPr lang="it-IT"/>
              <a:pPr>
                <a:defRPr/>
              </a:pPr>
              <a:t>132</a:t>
            </a:fld>
            <a:endParaRPr lang="it-IT"/>
          </a:p>
        </p:txBody>
      </p:sp>
      <p:sp>
        <p:nvSpPr>
          <p:cNvPr id="73731" name="Rectangle 1026"/>
          <p:cNvSpPr>
            <a:spLocks noChangeArrowheads="1"/>
          </p:cNvSpPr>
          <p:nvPr/>
        </p:nvSpPr>
        <p:spPr bwMode="auto">
          <a:xfrm>
            <a:off x="0" y="762000"/>
            <a:ext cx="8969375" cy="5232400"/>
          </a:xfrm>
          <a:prstGeom prst="rect">
            <a:avLst/>
          </a:prstGeom>
          <a:noFill/>
          <a:ln w="9525">
            <a:noFill/>
            <a:miter lim="800000"/>
            <a:headEnd/>
            <a:tailEnd/>
          </a:ln>
        </p:spPr>
        <p:txBody>
          <a:bodyPr>
            <a:prstTxWarp prst="textNoShape">
              <a:avLst/>
            </a:prstTxWarp>
            <a:spAutoFit/>
          </a:bodyPr>
          <a:lstStyle/>
          <a:p>
            <a:pPr algn="just"/>
            <a:endParaRPr lang="it-IT" sz="2200" dirty="0"/>
          </a:p>
          <a:p>
            <a:pPr algn="just"/>
            <a:r>
              <a:rPr lang="it-IT" sz="2400" dirty="0">
                <a:latin typeface="Arial"/>
              </a:rPr>
              <a:t>Le conclusioni di queste argomentazioni sono tratte da Patricia </a:t>
            </a:r>
            <a:r>
              <a:rPr lang="it-IT" sz="2400" dirty="0" err="1">
                <a:latin typeface="Arial"/>
              </a:rPr>
              <a:t>Greenfield</a:t>
            </a:r>
            <a:r>
              <a:rPr lang="it-IT" sz="2400" dirty="0">
                <a:latin typeface="Arial"/>
              </a:rPr>
              <a:t>, psicologa dell’età evolutiva e docente alla UCLA, che in un articolo pubblicato su Science all’inizio del 2009, sostiene che  il nostro crescente utilizzo di Internet ha portato a “un significativo e ampio sviluppo delle abilità </a:t>
            </a:r>
            <a:r>
              <a:rPr lang="it-IT" sz="2400" dirty="0" err="1">
                <a:latin typeface="Arial"/>
              </a:rPr>
              <a:t>visivo-spaziali</a:t>
            </a:r>
            <a:r>
              <a:rPr lang="it-IT" sz="2400" dirty="0">
                <a:latin typeface="Arial"/>
              </a:rPr>
              <a:t>”. L’incremento di queste abilità cognitive va però di pari passo con un indebolimento della predisposizione per quel tipo di “elaborazione profonda” che è alla base della “acquisizione attenta di conoscenze, dell’analisi induttiva, del pensiero critico, dell’immaginazione e della riflessione”. </a:t>
            </a:r>
          </a:p>
          <a:p>
            <a:pPr algn="just"/>
            <a:r>
              <a:rPr lang="it-IT" sz="2400" dirty="0">
                <a:latin typeface="Arial"/>
              </a:rPr>
              <a:t>P.M. </a:t>
            </a:r>
            <a:r>
              <a:rPr lang="it-IT" sz="2400" dirty="0" err="1">
                <a:latin typeface="Arial"/>
              </a:rPr>
              <a:t>Greenfield</a:t>
            </a:r>
            <a:r>
              <a:rPr lang="it-IT" sz="2400" dirty="0">
                <a:latin typeface="Arial"/>
              </a:rPr>
              <a:t>, “</a:t>
            </a:r>
            <a:r>
              <a:rPr lang="it-IT" sz="2400" dirty="0" err="1">
                <a:latin typeface="Arial"/>
              </a:rPr>
              <a:t>Technology</a:t>
            </a:r>
            <a:r>
              <a:rPr lang="it-IT" sz="2400" dirty="0">
                <a:latin typeface="Arial"/>
              </a:rPr>
              <a:t> and </a:t>
            </a:r>
            <a:r>
              <a:rPr lang="it-IT" sz="2400" dirty="0" err="1">
                <a:latin typeface="Arial"/>
              </a:rPr>
              <a:t>informaleducation</a:t>
            </a:r>
            <a:r>
              <a:rPr lang="it-IT" sz="2400" dirty="0">
                <a:latin typeface="Arial"/>
              </a:rPr>
              <a:t>: </a:t>
            </a:r>
            <a:r>
              <a:rPr lang="it-IT" sz="2400" dirty="0" err="1">
                <a:latin typeface="Arial"/>
              </a:rPr>
              <a:t>Whathistaught</a:t>
            </a:r>
            <a:r>
              <a:rPr lang="it-IT" sz="2400" dirty="0">
                <a:latin typeface="Arial"/>
              </a:rPr>
              <a:t>, </a:t>
            </a:r>
            <a:r>
              <a:rPr lang="it-IT" sz="2400" dirty="0" err="1">
                <a:latin typeface="Arial"/>
              </a:rPr>
              <a:t>whatislearned</a:t>
            </a:r>
            <a:r>
              <a:rPr lang="it-IT" sz="2400" dirty="0">
                <a:latin typeface="Arial"/>
              </a:rPr>
              <a:t>”, in </a:t>
            </a:r>
            <a:r>
              <a:rPr lang="it-IT" sz="2400" i="1" dirty="0">
                <a:latin typeface="Arial"/>
              </a:rPr>
              <a:t>Science</a:t>
            </a:r>
            <a:r>
              <a:rPr lang="it-IT" sz="2400" dirty="0">
                <a:latin typeface="Arial"/>
              </a:rPr>
              <a:t>, 323, 5910, </a:t>
            </a:r>
            <a:r>
              <a:rPr lang="it-IT" sz="2400" dirty="0" err="1">
                <a:latin typeface="Arial"/>
              </a:rPr>
              <a:t>2</a:t>
            </a:r>
            <a:r>
              <a:rPr lang="it-IT" sz="2400" dirty="0">
                <a:latin typeface="Arial"/>
              </a:rPr>
              <a:t> gennaio 2009, pp. 69-71.</a:t>
            </a:r>
            <a:endParaRPr lang="it-IT" sz="2400" b="1" dirty="0">
              <a:latin typeface="Arial"/>
            </a:endParaRPr>
          </a:p>
        </p:txBody>
      </p:sp>
      <p:sp>
        <p:nvSpPr>
          <p:cNvPr id="73732" name="Rectangle 1027"/>
          <p:cNvSpPr>
            <a:spLocks noChangeArrowheads="1"/>
          </p:cNvSpPr>
          <p:nvPr/>
        </p:nvSpPr>
        <p:spPr bwMode="auto">
          <a:xfrm>
            <a:off x="173038" y="76200"/>
            <a:ext cx="8675687" cy="708025"/>
          </a:xfrm>
          <a:prstGeom prst="rect">
            <a:avLst/>
          </a:prstGeom>
          <a:noFill/>
          <a:ln w="9525">
            <a:noFill/>
            <a:miter lim="800000"/>
            <a:headEnd/>
            <a:tailEnd/>
          </a:ln>
        </p:spPr>
        <p:txBody>
          <a:bodyPr>
            <a:prstTxWarp prst="textNoShape">
              <a:avLst/>
            </a:prstTxWarp>
            <a:spAutoFit/>
          </a:bodyPr>
          <a:lstStyle/>
          <a:p>
            <a:pPr algn="ctr"/>
            <a:r>
              <a:rPr lang="it-IT" sz="4000" b="1" dirty="0">
                <a:latin typeface="Arial"/>
              </a:rPr>
              <a:t>INTERNET </a:t>
            </a:r>
            <a:r>
              <a:rPr lang="it-IT" sz="4000" b="1" dirty="0" err="1">
                <a:latin typeface="Arial"/>
              </a:rPr>
              <a:t>CI</a:t>
            </a:r>
            <a:r>
              <a:rPr lang="it-IT" sz="4000" b="1" dirty="0">
                <a:latin typeface="Arial"/>
              </a:rPr>
              <a:t> RENDE STUPIDI?</a:t>
            </a:r>
            <a:endParaRPr lang="it-IT" sz="4000" dirty="0">
              <a:latin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2EACFEDB-7420-0F44-92A0-2C51D94D6509}" type="slidenum">
              <a:rPr lang="it-IT"/>
              <a:pPr>
                <a:defRPr/>
              </a:pPr>
              <a:t>133</a:t>
            </a:fld>
            <a:endParaRPr lang="it-IT"/>
          </a:p>
        </p:txBody>
      </p:sp>
      <p:sp>
        <p:nvSpPr>
          <p:cNvPr id="75779" name="Rectangle 1026"/>
          <p:cNvSpPr>
            <a:spLocks noChangeArrowheads="1"/>
          </p:cNvSpPr>
          <p:nvPr/>
        </p:nvSpPr>
        <p:spPr bwMode="auto">
          <a:xfrm>
            <a:off x="0" y="784225"/>
            <a:ext cx="8969375" cy="5983288"/>
          </a:xfrm>
          <a:prstGeom prst="rect">
            <a:avLst/>
          </a:prstGeom>
          <a:noFill/>
          <a:ln w="9525">
            <a:noFill/>
            <a:miter lim="800000"/>
            <a:headEnd/>
            <a:tailEnd/>
          </a:ln>
        </p:spPr>
        <p:txBody>
          <a:bodyPr>
            <a:prstTxWarp prst="textNoShape">
              <a:avLst/>
            </a:prstTxWarp>
            <a:spAutoFit/>
          </a:bodyPr>
          <a:lstStyle/>
          <a:p>
            <a:pPr algn="just"/>
            <a:r>
              <a:rPr lang="it-IT" sz="2200" dirty="0">
                <a:latin typeface="Arial"/>
              </a:rPr>
              <a:t>Le conclusioni di queste argomentazioni sono tratte da Patricia </a:t>
            </a:r>
            <a:r>
              <a:rPr lang="it-IT" sz="2200" dirty="0" err="1">
                <a:latin typeface="Arial"/>
              </a:rPr>
              <a:t>Greenfield</a:t>
            </a:r>
            <a:r>
              <a:rPr lang="it-IT" sz="2200" dirty="0">
                <a:latin typeface="Arial"/>
              </a:rPr>
              <a:t>, psicologa dell’età evolutiva e docente alla UCLA, che in un articolo pubblicato su Science all’inizio del 2009, sostiene che  il nostro crescente utilizzo di Internet ha portato a “un significativo e ampio sviluppo delle abilità </a:t>
            </a:r>
            <a:r>
              <a:rPr lang="it-IT" sz="2200" dirty="0" err="1">
                <a:latin typeface="Arial"/>
              </a:rPr>
              <a:t>visivo-spaziali</a:t>
            </a:r>
            <a:r>
              <a:rPr lang="it-IT" sz="2200" dirty="0">
                <a:latin typeface="Arial"/>
              </a:rPr>
              <a:t>”. L’incremento di queste abilità cognitive va però di pari passo con un indebolimento della predisposizione per quel tipo di “elaborazione profonda” che è alla base della “acquisizione attenta di conoscenze, dell’analisi induttiva, del pensiero critico, dell’immaginazione e della riflessione”. </a:t>
            </a:r>
          </a:p>
          <a:p>
            <a:pPr algn="just"/>
            <a:r>
              <a:rPr lang="it-IT" sz="2200" dirty="0">
                <a:latin typeface="Arial"/>
              </a:rPr>
              <a:t>Il problema, insomma, è la competizione tra le abilità cognitive, considerata un gioco a somma zero, per cui lo sviluppo e il potenziamento di alcune di esse non può che avvenire a discapito di altre. Ma è proprio così? È proprio vero che il gioco tra le abilità cognitive rappresenta una situazione in cui se alcune vincono altre necessariamente devono perdere?</a:t>
            </a:r>
            <a:endParaRPr lang="it-IT" sz="2400" dirty="0">
              <a:latin typeface="Arial"/>
            </a:endParaRPr>
          </a:p>
          <a:p>
            <a:pPr algn="just"/>
            <a:r>
              <a:rPr lang="it-IT" sz="2000" dirty="0">
                <a:latin typeface="Arial"/>
              </a:rPr>
              <a:t>P.M. </a:t>
            </a:r>
            <a:r>
              <a:rPr lang="it-IT" sz="2000" dirty="0" err="1">
                <a:latin typeface="Arial"/>
              </a:rPr>
              <a:t>Greenfield</a:t>
            </a:r>
            <a:r>
              <a:rPr lang="it-IT" sz="2000" dirty="0">
                <a:latin typeface="Arial"/>
              </a:rPr>
              <a:t>, “</a:t>
            </a:r>
            <a:r>
              <a:rPr lang="it-IT" sz="2000" dirty="0" err="1">
                <a:latin typeface="Arial"/>
              </a:rPr>
              <a:t>Technology</a:t>
            </a:r>
            <a:r>
              <a:rPr lang="it-IT" sz="2000" dirty="0">
                <a:latin typeface="Arial"/>
              </a:rPr>
              <a:t> and </a:t>
            </a:r>
            <a:r>
              <a:rPr lang="it-IT" sz="2000" dirty="0" err="1">
                <a:latin typeface="Arial"/>
              </a:rPr>
              <a:t>informaleducation</a:t>
            </a:r>
            <a:r>
              <a:rPr lang="it-IT" sz="2000" dirty="0">
                <a:latin typeface="Arial"/>
              </a:rPr>
              <a:t>: </a:t>
            </a:r>
            <a:r>
              <a:rPr lang="it-IT" sz="2000" dirty="0" err="1">
                <a:latin typeface="Arial"/>
              </a:rPr>
              <a:t>Whathistaught</a:t>
            </a:r>
            <a:r>
              <a:rPr lang="it-IT" sz="2000" dirty="0">
                <a:latin typeface="Arial"/>
              </a:rPr>
              <a:t>, </a:t>
            </a:r>
            <a:r>
              <a:rPr lang="it-IT" sz="2000" dirty="0" err="1">
                <a:latin typeface="Arial"/>
              </a:rPr>
              <a:t>whatislearned</a:t>
            </a:r>
            <a:r>
              <a:rPr lang="it-IT" sz="2000" dirty="0">
                <a:latin typeface="Arial"/>
              </a:rPr>
              <a:t>”, in </a:t>
            </a:r>
            <a:r>
              <a:rPr lang="it-IT" sz="2000" i="1" dirty="0">
                <a:latin typeface="Arial"/>
              </a:rPr>
              <a:t>Science</a:t>
            </a:r>
            <a:r>
              <a:rPr lang="it-IT" sz="2000" dirty="0">
                <a:latin typeface="Arial"/>
              </a:rPr>
              <a:t>, 323, 5910, </a:t>
            </a:r>
            <a:r>
              <a:rPr lang="it-IT" sz="2000" dirty="0" err="1">
                <a:latin typeface="Arial"/>
              </a:rPr>
              <a:t>2</a:t>
            </a:r>
            <a:r>
              <a:rPr lang="it-IT" sz="2000" dirty="0">
                <a:latin typeface="Arial"/>
              </a:rPr>
              <a:t> gennaio 2009, pp. 69-71.</a:t>
            </a:r>
            <a:endParaRPr lang="it-IT" sz="2000" b="1" dirty="0">
              <a:latin typeface="Arial"/>
            </a:endParaRPr>
          </a:p>
        </p:txBody>
      </p:sp>
      <p:sp>
        <p:nvSpPr>
          <p:cNvPr id="75780" name="Rectangle 1027"/>
          <p:cNvSpPr>
            <a:spLocks noChangeArrowheads="1"/>
          </p:cNvSpPr>
          <p:nvPr/>
        </p:nvSpPr>
        <p:spPr bwMode="auto">
          <a:xfrm>
            <a:off x="173038" y="76200"/>
            <a:ext cx="8675687" cy="708025"/>
          </a:xfrm>
          <a:prstGeom prst="rect">
            <a:avLst/>
          </a:prstGeom>
          <a:noFill/>
          <a:ln w="9525">
            <a:noFill/>
            <a:miter lim="800000"/>
            <a:headEnd/>
            <a:tailEnd/>
          </a:ln>
        </p:spPr>
        <p:txBody>
          <a:bodyPr>
            <a:prstTxWarp prst="textNoShape">
              <a:avLst/>
            </a:prstTxWarp>
            <a:spAutoFit/>
          </a:bodyPr>
          <a:lstStyle/>
          <a:p>
            <a:pPr algn="ctr"/>
            <a:r>
              <a:rPr lang="it-IT" sz="4000" b="1" dirty="0">
                <a:latin typeface="Arial"/>
              </a:rPr>
              <a:t>INTERNET </a:t>
            </a:r>
            <a:r>
              <a:rPr lang="it-IT" sz="4000" b="1" dirty="0" err="1">
                <a:latin typeface="Arial"/>
              </a:rPr>
              <a:t>CI</a:t>
            </a:r>
            <a:r>
              <a:rPr lang="it-IT" sz="4000" b="1" dirty="0">
                <a:latin typeface="Arial"/>
              </a:rPr>
              <a:t> RENDE STUPIDI?</a:t>
            </a:r>
            <a:endParaRPr lang="it-IT" sz="4000" dirty="0">
              <a:latin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BC72ED7D-2EA1-5D4D-B162-2C4AA3290BD7}" type="slidenum">
              <a:rPr lang="it-IT">
                <a:latin typeface="Arial" pitchFamily="-84" charset="0"/>
                <a:ea typeface="ＭＳ Ｐゴシック" pitchFamily="-84" charset="-128"/>
                <a:cs typeface="ＭＳ Ｐゴシック" pitchFamily="-84" charset="-128"/>
              </a:rPr>
              <a:pPr>
                <a:defRPr/>
              </a:pPr>
              <a:t>134</a:t>
            </a:fld>
            <a:endParaRPr lang="it-IT">
              <a:latin typeface="Arial" pitchFamily="-84" charset="0"/>
              <a:ea typeface="ＭＳ Ｐゴシック" pitchFamily="-84" charset="-128"/>
              <a:cs typeface="ＭＳ Ｐゴシック" pitchFamily="-84" charset="-128"/>
            </a:endParaRPr>
          </a:p>
        </p:txBody>
      </p:sp>
      <p:sp>
        <p:nvSpPr>
          <p:cNvPr id="77827" name="Rectangle 2"/>
          <p:cNvSpPr>
            <a:spLocks noChangeArrowheads="1"/>
          </p:cNvSpPr>
          <p:nvPr/>
        </p:nvSpPr>
        <p:spPr bwMode="auto">
          <a:xfrm>
            <a:off x="0" y="463550"/>
            <a:ext cx="9144000" cy="6096000"/>
          </a:xfrm>
          <a:prstGeom prst="rect">
            <a:avLst/>
          </a:prstGeom>
          <a:noFill/>
          <a:ln w="9525">
            <a:noFill/>
            <a:miter lim="800000"/>
            <a:headEnd/>
            <a:tailEnd/>
          </a:ln>
        </p:spPr>
        <p:txBody>
          <a:bodyPr>
            <a:prstTxWarp prst="textNoShape">
              <a:avLst/>
            </a:prstTxWarp>
          </a:bodyPr>
          <a:lstStyle/>
          <a:p>
            <a:pPr algn="just"/>
            <a:r>
              <a:rPr lang="it-IT" sz="2200" dirty="0">
                <a:latin typeface="Arial"/>
              </a:rPr>
              <a:t>Quello che sta accadendo oggi in seguito allo sviluppo delle tecnologie dell’informazione e della comunicazione, anziché essere considerato un qualcosa di inedito e a sé stante, va legato a una domanda di fondo che è stata di recente posta da </a:t>
            </a:r>
            <a:r>
              <a:rPr lang="it-IT" sz="2200" dirty="0" err="1">
                <a:latin typeface="Arial"/>
              </a:rPr>
              <a:t>StanislasDehaene</a:t>
            </a:r>
            <a:r>
              <a:rPr lang="it-IT" sz="2200" dirty="0">
                <a:latin typeface="Arial"/>
              </a:rPr>
              <a:t>, un matematico, diventato una delle massime autorità nel campo della psicologia cognitiva sperimentale, materia che insegna al Collège de France: com’è possibile che il cervello dell’homo sapiens si sia adattato a un’attività cognitiva come la lettura, troppo recente per poter esercitare pressione selettiva sulla sua evoluzione? Circuiti cerebrali specifici non possono essere stati selezionati in appena cinquemila anni. La risposta avanzata è che per comprendere il fenomeno esclusivamente umano della lettura è necessario considerare i sistemi dei neuroni che nei primati sono legati alla visione. Questi circuiti non sono diversi nell’uomo e nell’animale: tuttavia, quando impariamo a leggere noi li “ricicliamo” per un uso differente, utilizzando il “vecchio” per il “nuovo”. Le medesime regioni cerebrali sarebbero dunque all’opera sia quando leggiamo che quando riconosciamo contorni di superfici.</a:t>
            </a:r>
            <a:endParaRPr lang="it-IT" sz="2200" b="1" dirty="0">
              <a:latin typeface="Arial"/>
            </a:endParaRPr>
          </a:p>
          <a:p>
            <a:pPr algn="just"/>
            <a:r>
              <a:rPr lang="it-IT" dirty="0">
                <a:latin typeface="Arial"/>
              </a:rPr>
              <a:t>S. </a:t>
            </a:r>
            <a:r>
              <a:rPr lang="it-IT" dirty="0" err="1">
                <a:latin typeface="Arial"/>
              </a:rPr>
              <a:t>Dehaene</a:t>
            </a:r>
            <a:r>
              <a:rPr lang="it-IT" dirty="0">
                <a:latin typeface="Arial"/>
              </a:rPr>
              <a:t>, </a:t>
            </a:r>
            <a:r>
              <a:rPr lang="it-IT" i="1" dirty="0" err="1">
                <a:latin typeface="Arial"/>
              </a:rPr>
              <a:t>Lesneurones</a:t>
            </a:r>
            <a:r>
              <a:rPr lang="it-IT" i="1" dirty="0">
                <a:latin typeface="Arial"/>
              </a:rPr>
              <a:t> de la </a:t>
            </a:r>
            <a:r>
              <a:rPr lang="it-IT" i="1" dirty="0" err="1">
                <a:latin typeface="Arial"/>
              </a:rPr>
              <a:t>lecture</a:t>
            </a:r>
            <a:r>
              <a:rPr lang="it-IT" dirty="0">
                <a:latin typeface="Arial"/>
              </a:rPr>
              <a:t>, </a:t>
            </a:r>
            <a:r>
              <a:rPr lang="it-IT" dirty="0" err="1">
                <a:latin typeface="Arial"/>
              </a:rPr>
              <a:t>Odile</a:t>
            </a:r>
            <a:r>
              <a:rPr lang="it-IT" dirty="0">
                <a:latin typeface="Arial"/>
              </a:rPr>
              <a:t> Jacob, </a:t>
            </a:r>
            <a:r>
              <a:rPr lang="it-IT" dirty="0" err="1">
                <a:latin typeface="Arial"/>
              </a:rPr>
              <a:t>Paris</a:t>
            </a:r>
            <a:r>
              <a:rPr lang="it-IT" dirty="0">
                <a:latin typeface="Arial"/>
              </a:rPr>
              <a:t>, 2007.</a:t>
            </a:r>
            <a:endParaRPr lang="it-IT"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A34EB9F1-D114-0B41-BD3E-B2D199F935F1}" type="slidenum">
              <a:rPr lang="it-IT">
                <a:latin typeface="Arial" pitchFamily="-84" charset="0"/>
                <a:ea typeface="ＭＳ Ｐゴシック" pitchFamily="-84" charset="-128"/>
                <a:cs typeface="ＭＳ Ｐゴシック" pitchFamily="-84" charset="-128"/>
              </a:rPr>
              <a:pPr>
                <a:defRPr/>
              </a:pPr>
              <a:t>135</a:t>
            </a:fld>
            <a:endParaRPr lang="it-IT">
              <a:latin typeface="Arial" pitchFamily="-84" charset="0"/>
              <a:ea typeface="ＭＳ Ｐゴシック" pitchFamily="-84" charset="-128"/>
              <a:cs typeface="ＭＳ Ｐゴシック" pitchFamily="-84" charset="-128"/>
            </a:endParaRPr>
          </a:p>
        </p:txBody>
      </p:sp>
      <p:sp>
        <p:nvSpPr>
          <p:cNvPr id="79875"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200" dirty="0">
                <a:latin typeface="Arial"/>
              </a:rPr>
              <a:t>È la scrittura che, come nuova tecnologia, si è pertanto adattata alle nostre possibilità, e non l’inverso: non è il nostro cervello che si è evoluto per essere in grado di leggere, bensì sono certe capacità già presenti e disponibili in determinate regioni del nostro cervello a essere state riutilizzate per riconoscere elementi scritturali e perciò rendere possibile la lettura. Non è un caso che s’insegni a leggere a un’età in cui il cervello è molto plastico.  La nostra corteccia cerebrale non è né una lavagna vergine o la famosa tavoletta di cera sulla quale si può imprimere qualsiasi sigillo, né un organo rigido che, nel corso dell’evoluzione, sarebbe pervenuto a dedicare uno specifico suo “modulo” alla lettura. Essa assomiglia piuttosto a un “kit” di bricolage. Il concetto che viene subito in mente a questo proposito è quello di “</a:t>
            </a:r>
            <a:r>
              <a:rPr lang="it-IT" sz="2200" dirty="0" err="1">
                <a:latin typeface="Arial"/>
              </a:rPr>
              <a:t>exattamento</a:t>
            </a:r>
            <a:r>
              <a:rPr lang="it-IT" sz="2200" dirty="0">
                <a:latin typeface="Arial"/>
              </a:rPr>
              <a:t>” (</a:t>
            </a:r>
            <a:r>
              <a:rPr lang="it-IT" sz="2200" i="1" dirty="0" err="1">
                <a:latin typeface="Arial"/>
              </a:rPr>
              <a:t>exaptation</a:t>
            </a:r>
            <a:r>
              <a:rPr lang="it-IT" sz="2200" dirty="0">
                <a:latin typeface="Arial"/>
              </a:rPr>
              <a:t>), coniato da Steven Jay Gould, che designa, appunto, la riutilizzazione, nel corso dell’evoluzione delle specie, d’un meccanismo biologico già disponibile e operante in una funzione completamente diversa da quella alla quale esso era adibito inizialmente. </a:t>
            </a:r>
            <a:endParaRPr lang="it-IT" sz="22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F0DCCF5B-6C4B-A74B-A38D-55EF844CA0BB}" type="slidenum">
              <a:rPr lang="it-IT">
                <a:latin typeface="Arial" pitchFamily="-84" charset="0"/>
                <a:ea typeface="ＭＳ Ｐゴシック" pitchFamily="-84" charset="-128"/>
                <a:cs typeface="ＭＳ Ｐゴシック" pitchFamily="-84" charset="-128"/>
              </a:rPr>
              <a:pPr>
                <a:defRPr/>
              </a:pPr>
              <a:t>136</a:t>
            </a:fld>
            <a:endParaRPr lang="it-IT">
              <a:latin typeface="Arial" pitchFamily="-84" charset="0"/>
              <a:ea typeface="ＭＳ Ｐゴシック" pitchFamily="-84" charset="-128"/>
              <a:cs typeface="ＭＳ Ｐゴシック" pitchFamily="-84" charset="-128"/>
            </a:endParaRPr>
          </a:p>
        </p:txBody>
      </p:sp>
      <p:sp>
        <p:nvSpPr>
          <p:cNvPr id="81923"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400" dirty="0">
                <a:latin typeface="Arial"/>
              </a:rPr>
              <a:t>Il concetto di «</a:t>
            </a:r>
            <a:r>
              <a:rPr lang="it-IT" sz="2400" dirty="0" err="1">
                <a:latin typeface="Arial"/>
              </a:rPr>
              <a:t>exaptation</a:t>
            </a:r>
            <a:r>
              <a:rPr lang="it-IT" sz="2400" dirty="0">
                <a:latin typeface="Arial"/>
              </a:rPr>
              <a:t>» è stato poi ulteriormente sviluppato da François Jacob, che ha proposto la celebre immagine dell’evoluzione quale “</a:t>
            </a:r>
            <a:r>
              <a:rPr lang="it-IT" sz="2400" dirty="0" err="1">
                <a:latin typeface="Arial"/>
              </a:rPr>
              <a:t>bricoleur</a:t>
            </a:r>
            <a:r>
              <a:rPr lang="it-IT" sz="2400" dirty="0">
                <a:latin typeface="Arial"/>
              </a:rPr>
              <a:t>” dotato di grande inventiva che accumula nella sua officina una serie di cianfrusaglie fatte di pezzi di legno, di ferraglie e di vecchi ingranaggi, e li assembla per fare una macchina nuova. L’invenzione culturale sarebbe, in qualche modo, il risultato di un processo analogo, solo molto più veloce di quello dell’evoluzione naturale. </a:t>
            </a:r>
            <a:r>
              <a:rPr lang="it-IT" sz="2400" dirty="0" err="1">
                <a:latin typeface="Arial"/>
              </a:rPr>
              <a:t>Dehaene</a:t>
            </a:r>
            <a:r>
              <a:rPr lang="it-IT" sz="2400" dirty="0">
                <a:latin typeface="Arial"/>
              </a:rPr>
              <a:t> introduce il concetto di “riciclaggio neuronale”, che, a suo parere, svolge un ruolo essenziale nella stabilizzazione di ciò che noi chiamiamo cultura, vale a dire l’insieme delle rappresentazioni mentali condivise che caratterizzano un gruppo di uomini. </a:t>
            </a:r>
            <a:endParaRPr lang="it-IT" sz="22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8ACC2051-7C40-D242-8A98-C039DA360C5F}" type="slidenum">
              <a:rPr lang="it-IT">
                <a:latin typeface="Arial" pitchFamily="-84" charset="0"/>
                <a:ea typeface="ＭＳ Ｐゴシック" pitchFamily="-84" charset="-128"/>
                <a:cs typeface="ＭＳ Ｐゴシック" pitchFamily="-84" charset="-128"/>
              </a:rPr>
              <a:pPr>
                <a:defRPr/>
              </a:pPr>
              <a:t>137</a:t>
            </a:fld>
            <a:endParaRPr lang="it-IT">
              <a:latin typeface="Arial" pitchFamily="-84" charset="0"/>
              <a:ea typeface="ＭＳ Ｐゴシック" pitchFamily="-84" charset="-128"/>
              <a:cs typeface="ＭＳ Ｐゴシック" pitchFamily="-84" charset="-128"/>
            </a:endParaRPr>
          </a:p>
        </p:txBody>
      </p:sp>
      <p:sp>
        <p:nvSpPr>
          <p:cNvPr id="83971"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400" dirty="0">
                <a:latin typeface="Arial"/>
              </a:rPr>
              <a:t>Da questa prospettiva emerge dunque un «incrocio» o, meglio, un’«ibridazione» tra l’immagine, la parola e il pensiero che si estende anche al gesto e ai circuiti motori, in seguito al fatto, ben noto, che in alcune scritture, come ad esempio quella cinese, le espressioni non sono fatte solo di parole, ma anche di gesti: la mano dello scrivente si muove secondo procedure complesse e precise, lasciando sul foglio tracce che prendono la forma di pittogrammi e ideogrammi. Proprio il fatto che la scrittura e la lettura e gli alfabeti di cui esse si servono siano competenze che coinvolgono e mettono all’opera le medesime regioni cerebrali che intervengono nel riconoscimento di superfici ci può spiegare perché le parole in determinate circostanze sembrino contenere e racchiudere un «vedere» che a volte viene sprigionato, come accade in modo evidente nel caso della parola poetica,  delle figure retoriche usate nel linguaggio o, in modo ancora più pregnante, nei sogni.</a:t>
            </a:r>
            <a:endParaRPr lang="it-IT" sz="24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4A66F458-68A6-734C-9938-C6A567B9BB8A}" type="slidenum">
              <a:rPr lang="it-IT">
                <a:latin typeface="Arial" pitchFamily="-84" charset="0"/>
                <a:ea typeface="ＭＳ Ｐゴシック" pitchFamily="-84" charset="-128"/>
                <a:cs typeface="ＭＳ Ｐゴシック" pitchFamily="-84" charset="-128"/>
              </a:rPr>
              <a:pPr>
                <a:defRPr/>
              </a:pPr>
              <a:t>138</a:t>
            </a:fld>
            <a:endParaRPr lang="it-IT">
              <a:latin typeface="Arial" pitchFamily="-84" charset="0"/>
              <a:ea typeface="ＭＳ Ｐゴシック" pitchFamily="-84" charset="-128"/>
              <a:cs typeface="ＭＳ Ｐゴシック" pitchFamily="-84" charset="-128"/>
            </a:endParaRPr>
          </a:p>
        </p:txBody>
      </p:sp>
      <p:sp>
        <p:nvSpPr>
          <p:cNvPr id="86019"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300" dirty="0">
                <a:latin typeface="Arial"/>
              </a:rPr>
              <a:t>Seguendo questa pista, corroborata dall’evidenza che il cervello di un bambino intorno ai sei anni è preparato alle forme delle lettere perché conosce già proto-lettere, si ha la possibilità di problematizzare e mettere a fuoco la relazione tra il </a:t>
            </a:r>
            <a:r>
              <a:rPr lang="it-IT" sz="2300" i="1" dirty="0">
                <a:latin typeface="Arial"/>
              </a:rPr>
              <a:t>gesto raffigurante</a:t>
            </a:r>
            <a:r>
              <a:rPr lang="it-IT" sz="2300" dirty="0">
                <a:latin typeface="Arial"/>
              </a:rPr>
              <a:t> e il </a:t>
            </a:r>
            <a:r>
              <a:rPr lang="it-IT" sz="2300" i="1" dirty="0">
                <a:latin typeface="Arial"/>
              </a:rPr>
              <a:t>pensierologico</a:t>
            </a:r>
            <a:r>
              <a:rPr lang="it-IT" sz="2300" dirty="0">
                <a:latin typeface="Arial"/>
              </a:rPr>
              <a:t>, spingendola fino al confine tra evoluzione naturale ed evoluzione culturale. Questa esigenza, di cui </a:t>
            </a:r>
            <a:r>
              <a:rPr lang="it-IT" sz="2300" dirty="0" err="1">
                <a:latin typeface="Arial"/>
              </a:rPr>
              <a:t>Jung</a:t>
            </a:r>
            <a:r>
              <a:rPr lang="it-IT" sz="2300" dirty="0">
                <a:latin typeface="Arial"/>
              </a:rPr>
              <a:t> si era già fatto interprete, è oggi al centro dell’interesse di studiosi di diversa estrazione e matrice disciplinare, i quali ritengono troppo riduttiva e semplicistica, e soprattutto condizionata e compromessa da un circolo vizioso, la spiegazione dell’avvento del pensiero simbolico con l’invenzione e l’emergenza del sistema simbolico per eccellenza, ovvero il linguaggio. Ai modelli </a:t>
            </a:r>
            <a:r>
              <a:rPr lang="it-IT" sz="2300" i="1" dirty="0">
                <a:latin typeface="Arial"/>
              </a:rPr>
              <a:t>vocali</a:t>
            </a:r>
            <a:r>
              <a:rPr lang="it-IT" sz="2300" dirty="0">
                <a:latin typeface="Arial"/>
              </a:rPr>
              <a:t>, basati sull’idea che il linguaggio umano sia sorto prevalentemente dalle vocalizzazioni dei primati, appunto, cominciano così a subentrare i modelli </a:t>
            </a:r>
            <a:r>
              <a:rPr lang="it-IT" sz="2300" i="1" dirty="0">
                <a:latin typeface="Arial"/>
              </a:rPr>
              <a:t>gestuali, </a:t>
            </a:r>
            <a:r>
              <a:rPr lang="it-IT" sz="2300" dirty="0">
                <a:latin typeface="Arial"/>
              </a:rPr>
              <a:t>che rintracciano invece nei gesti dei nostri predecessori l’origine di modalità comunicative già efficaci.</a:t>
            </a:r>
            <a:endParaRPr lang="it-IT" sz="23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6481699C-55D3-3847-88E2-6A74E70C1E64}" type="slidenum">
              <a:rPr lang="it-IT">
                <a:latin typeface="Arial" pitchFamily="-84" charset="0"/>
                <a:ea typeface="ＭＳ Ｐゴシック" pitchFamily="-84" charset="-128"/>
                <a:cs typeface="ＭＳ Ｐゴシック" pitchFamily="-84" charset="-128"/>
              </a:rPr>
              <a:pPr>
                <a:defRPr/>
              </a:pPr>
              <a:t>139</a:t>
            </a:fld>
            <a:endParaRPr lang="it-IT">
              <a:latin typeface="Arial" pitchFamily="-84" charset="0"/>
              <a:ea typeface="ＭＳ Ｐゴシック" pitchFamily="-84" charset="-128"/>
              <a:cs typeface="ＭＳ Ｐゴシック" pitchFamily="-84" charset="-128"/>
            </a:endParaRPr>
          </a:p>
        </p:txBody>
      </p:sp>
      <p:sp>
        <p:nvSpPr>
          <p:cNvPr id="88067"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100" dirty="0">
                <a:latin typeface="Arial"/>
              </a:rPr>
              <a:t>Questa seconda opzione risulta tra l’altro corroborata, in modo significativamente convergente, dagli esiti ai quali è approdata di recente la ricerca nel campo delle neuroscienze e dalle evidenze provenienti dalla paleoantropologia e dall’archeologia.  Recenti studi di </a:t>
            </a:r>
            <a:r>
              <a:rPr lang="it-IT" sz="2100" i="1" dirty="0" err="1">
                <a:latin typeface="Arial"/>
              </a:rPr>
              <a:t>brainimagining</a:t>
            </a:r>
            <a:r>
              <a:rPr lang="it-IT" sz="2100" dirty="0">
                <a:latin typeface="Arial"/>
              </a:rPr>
              <a:t>hanno infatti mostrato l’esistenza di un substrato neuronale comune </a:t>
            </a:r>
            <a:r>
              <a:rPr lang="it-IT" sz="2100" dirty="0" err="1">
                <a:latin typeface="Arial"/>
              </a:rPr>
              <a:t>–</a:t>
            </a:r>
            <a:r>
              <a:rPr lang="it-IT" sz="2100" dirty="0">
                <a:latin typeface="Arial"/>
              </a:rPr>
              <a:t> i circuiti coinvolti nella pianificazione gerarchica delle sequenze di azioni </a:t>
            </a:r>
            <a:r>
              <a:rPr lang="it-IT" sz="2100" dirty="0" err="1">
                <a:latin typeface="Arial"/>
              </a:rPr>
              <a:t>–</a:t>
            </a:r>
            <a:r>
              <a:rPr lang="it-IT" sz="2100" dirty="0">
                <a:latin typeface="Arial"/>
              </a:rPr>
              <a:t> tra costruzione di strumenti ed elaborazione del linguaggio umano, accreditando così l’ipotesi che il linguaggio e la sintassi in particolare abbiano avuto origine dai sistemi d’azione legati alla coordinazione motoria e/o alla manipolazione degli oggetti. Come sottolineano Ferretti e </a:t>
            </a:r>
            <a:r>
              <a:rPr lang="it-IT" sz="2100" dirty="0" err="1">
                <a:latin typeface="Arial"/>
              </a:rPr>
              <a:t>Adornetti</a:t>
            </a:r>
            <a:r>
              <a:rPr lang="it-IT" sz="2100" dirty="0">
                <a:latin typeface="Arial"/>
              </a:rPr>
              <a:t> “l’analisi delle capacità alla base della produzione di strumenti litici è utilizzata da alcuni autori per spiegare l’origine e l’evoluzione di una delle caratteristiche essenziali del linguaggio umano: la sintassi. L’idea alla base di prospettive del genere è che la sintassi del linguaggio sfrutti (e amplifichi) gli stesi dispositivi ricorsivi alla base della costruzione di piani gerarchici di azione”.</a:t>
            </a:r>
            <a:endParaRPr lang="it-IT" sz="2100" b="1" dirty="0">
              <a:latin typeface="Arial"/>
            </a:endParaRPr>
          </a:p>
          <a:p>
            <a:r>
              <a:rPr lang="it-IT" dirty="0">
                <a:latin typeface="Arial"/>
              </a:rPr>
              <a:t>F. Ferretti, I, </a:t>
            </a:r>
            <a:r>
              <a:rPr lang="it-IT" dirty="0" err="1">
                <a:latin typeface="Arial"/>
              </a:rPr>
              <a:t>Adornetti</a:t>
            </a:r>
            <a:r>
              <a:rPr lang="it-IT" dirty="0">
                <a:latin typeface="Arial"/>
              </a:rPr>
              <a:t>, </a:t>
            </a:r>
            <a:r>
              <a:rPr lang="it-IT" i="1" dirty="0">
                <a:latin typeface="Arial"/>
              </a:rPr>
              <a:t>Dalla comunicazione al linguaggio. Scimmie, ominidi e umani in una prospettiva darwiniana</a:t>
            </a:r>
            <a:r>
              <a:rPr lang="it-IT" dirty="0">
                <a:latin typeface="Arial"/>
              </a:rPr>
              <a:t>, Mondadori, Milano, 2012, p. 85.</a:t>
            </a:r>
            <a:endParaRPr lang="it-IT"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71438" y="3860800"/>
            <a:ext cx="8964612" cy="2305050"/>
          </a:xfrm>
          <a:prstGeom prst="rect">
            <a:avLst/>
          </a:prstGeom>
          <a:solidFill>
            <a:srgbClr val="FFFF99">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p>
        </p:txBody>
      </p:sp>
      <p:sp>
        <p:nvSpPr>
          <p:cNvPr id="27651" name="Rectangle 7"/>
          <p:cNvSpPr>
            <a:spLocks noChangeArrowheads="1"/>
          </p:cNvSpPr>
          <p:nvPr/>
        </p:nvSpPr>
        <p:spPr bwMode="auto">
          <a:xfrm>
            <a:off x="71438" y="1484313"/>
            <a:ext cx="8964612" cy="2232025"/>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p>
        </p:txBody>
      </p:sp>
      <p:sp>
        <p:nvSpPr>
          <p:cNvPr id="27652" name="Segnaposto numero diapositiva 3"/>
          <p:cNvSpPr>
            <a:spLocks noGrp="1"/>
          </p:cNvSpPr>
          <p:nvPr>
            <p:ph type="sldNum" sz="quarter" idx="12"/>
          </p:nvPr>
        </p:nvSpPr>
        <p:spPr>
          <a:noFill/>
        </p:spPr>
        <p:txBody>
          <a:bodyPr/>
          <a:lstStyle/>
          <a:p>
            <a:fld id="{A58BB29B-7E6B-1544-8E63-73F7C6850FFF}" type="slidenum">
              <a:rPr lang="it-IT"/>
              <a:pPr/>
              <a:t>14</a:t>
            </a:fld>
            <a:endParaRPr lang="it-IT"/>
          </a:p>
        </p:txBody>
      </p:sp>
      <p:sp>
        <p:nvSpPr>
          <p:cNvPr id="27653" name="Rectangle 2"/>
          <p:cNvSpPr>
            <a:spLocks noChangeArrowheads="1"/>
          </p:cNvSpPr>
          <p:nvPr/>
        </p:nvSpPr>
        <p:spPr bwMode="auto">
          <a:xfrm>
            <a:off x="228600" y="1692275"/>
            <a:ext cx="8740775" cy="4664075"/>
          </a:xfrm>
          <a:prstGeom prst="rect">
            <a:avLst/>
          </a:prstGeom>
          <a:noFill/>
          <a:ln w="9525">
            <a:noFill/>
            <a:miter lim="800000"/>
            <a:headEnd/>
            <a:tailEnd/>
          </a:ln>
        </p:spPr>
        <p:txBody>
          <a:bodyPr>
            <a:prstTxWarp prst="textNoShape">
              <a:avLst/>
            </a:prstTxWarp>
            <a:spAutoFit/>
          </a:bodyPr>
          <a:lstStyle/>
          <a:p>
            <a:pPr algn="just" eaLnBrk="0" hangingPunct="0">
              <a:buFont typeface="Arial" charset="0"/>
              <a:buNone/>
            </a:pPr>
            <a:r>
              <a:rPr lang="it-IT" sz="2000"/>
              <a:t>"Ogni macchina costruita dall'uomo razionalizza e/o riduce alcuni suoi sforzi. I computer razionalizzano e/o riducono gli sforzi che egli compie nel fare </a:t>
            </a:r>
            <a:r>
              <a:rPr lang="it-IT" sz="2000" b="1">
                <a:solidFill>
                  <a:srgbClr val="FF3300"/>
                </a:solidFill>
              </a:rPr>
              <a:t>attività organizzate</a:t>
            </a:r>
            <a:r>
              <a:rPr lang="it-IT" sz="2000" i="1"/>
              <a:t>, </a:t>
            </a:r>
            <a:r>
              <a:rPr lang="it-IT" sz="2000"/>
              <a:t> di qualsiasi tipo. Parlo di </a:t>
            </a:r>
            <a:r>
              <a:rPr lang="it-IT" sz="2000" i="1"/>
              <a:t>attività organizzata</a:t>
            </a:r>
            <a:r>
              <a:rPr lang="it-IT" sz="2000"/>
              <a:t> nel suo significato più ampio e generale [...] </a:t>
            </a:r>
          </a:p>
          <a:p>
            <a:pPr algn="just" eaLnBrk="0" hangingPunct="0">
              <a:buFont typeface="Arial" charset="0"/>
              <a:buNone/>
            </a:pPr>
            <a:endParaRPr lang="it-IT" sz="2000"/>
          </a:p>
          <a:p>
            <a:pPr algn="just" eaLnBrk="0" hangingPunct="0">
              <a:buFont typeface="Arial" charset="0"/>
              <a:buNone/>
            </a:pPr>
            <a:endParaRPr lang="it-IT" sz="2000"/>
          </a:p>
          <a:p>
            <a:pPr algn="just" eaLnBrk="0" hangingPunct="0">
              <a:buFont typeface="Arial" charset="0"/>
              <a:buNone/>
            </a:pPr>
            <a:endParaRPr lang="it-IT" sz="2000"/>
          </a:p>
          <a:p>
            <a:pPr algn="just" eaLnBrk="0" hangingPunct="0">
              <a:buFont typeface="Arial" charset="0"/>
              <a:buNone/>
            </a:pPr>
            <a:r>
              <a:rPr lang="it-IT" sz="2000"/>
              <a:t>Generalmente le attività organizzate sono ripetibili un certo numero di volte, ma ogni loro realizzazione nel tempo ha tratti propri che la distinguono da qualsiasi altra. </a:t>
            </a:r>
          </a:p>
          <a:p>
            <a:pPr algn="just" eaLnBrk="0" hangingPunct="0">
              <a:buFont typeface="Arial" charset="0"/>
              <a:buNone/>
            </a:pPr>
            <a:r>
              <a:rPr lang="it-IT" sz="2000"/>
              <a:t>Esse implicano sempre </a:t>
            </a:r>
            <a:r>
              <a:rPr lang="it-IT" sz="2000" b="1">
                <a:solidFill>
                  <a:srgbClr val="FF3300"/>
                </a:solidFill>
              </a:rPr>
              <a:t>coordinazione</a:t>
            </a:r>
            <a:r>
              <a:rPr lang="it-IT" sz="2000"/>
              <a:t>; sia la coordinazione delle azioni di una singola persona, sia di quelle di più persone.</a:t>
            </a:r>
          </a:p>
          <a:p>
            <a:pPr algn="just" eaLnBrk="0" hangingPunct="0">
              <a:buFont typeface="Arial" charset="0"/>
              <a:buNone/>
            </a:pPr>
            <a:endParaRPr lang="it-IT" sz="2000"/>
          </a:p>
          <a:p>
            <a:pPr algn="just" eaLnBrk="0" hangingPunct="0">
              <a:buFont typeface="Arial" charset="0"/>
              <a:buNone/>
            </a:pPr>
            <a:r>
              <a:rPr lang="it-IT" sz="2000"/>
              <a:t>Ecco come la </a:t>
            </a:r>
            <a:r>
              <a:rPr lang="it-IT" sz="2000" b="1"/>
              <a:t>sincronizzazione si coniuga col calcolo</a:t>
            </a:r>
            <a:r>
              <a:rPr lang="it-IT" sz="2000"/>
              <a:t>.</a:t>
            </a:r>
          </a:p>
          <a:p>
            <a:pPr eaLnBrk="0" hangingPunct="0"/>
            <a:endParaRPr lang="it-IT" sz="2000"/>
          </a:p>
        </p:txBody>
      </p:sp>
      <p:sp>
        <p:nvSpPr>
          <p:cNvPr id="27654" name="Rectangle 3"/>
          <p:cNvSpPr>
            <a:spLocks noChangeArrowheads="1"/>
          </p:cNvSpPr>
          <p:nvPr/>
        </p:nvSpPr>
        <p:spPr bwMode="auto">
          <a:xfrm>
            <a:off x="609600" y="228600"/>
            <a:ext cx="8153400" cy="565150"/>
          </a:xfrm>
          <a:prstGeom prst="rect">
            <a:avLst/>
          </a:prstGeom>
          <a:noFill/>
          <a:ln w="9525">
            <a:noFill/>
            <a:miter lim="800000"/>
            <a:headEnd/>
            <a:tailEnd/>
          </a:ln>
        </p:spPr>
        <p:txBody>
          <a:bodyPr>
            <a:prstTxWarp prst="textNoShape">
              <a:avLst/>
            </a:prstTxWarp>
            <a:spAutoFit/>
          </a:bodyPr>
          <a:lstStyle/>
          <a:p>
            <a:pPr eaLnBrk="0" hangingPunct="0"/>
            <a:r>
              <a:rPr lang="it-IT" sz="3100" b="1"/>
              <a:t>COMPUTER E ATTIVITÀ ORGANIZZATE</a:t>
            </a:r>
          </a:p>
        </p:txBody>
      </p:sp>
      <p:sp>
        <p:nvSpPr>
          <p:cNvPr id="27655" name="CasellaDiTesto 4"/>
          <p:cNvSpPr txBox="1">
            <a:spLocks noChangeArrowheads="1"/>
          </p:cNvSpPr>
          <p:nvPr/>
        </p:nvSpPr>
        <p:spPr bwMode="auto">
          <a:xfrm>
            <a:off x="3419475" y="3284538"/>
            <a:ext cx="3744913" cy="396875"/>
          </a:xfrm>
          <a:prstGeom prst="rect">
            <a:avLst/>
          </a:prstGeom>
          <a:noFill/>
          <a:ln w="9525">
            <a:noFill/>
            <a:miter lim="800000"/>
            <a:headEnd/>
            <a:tailEnd/>
          </a:ln>
        </p:spPr>
        <p:txBody>
          <a:bodyPr>
            <a:prstTxWarp prst="textNoShape">
              <a:avLst/>
            </a:prstTxWarp>
            <a:spAutoFit/>
          </a:bodyPr>
          <a:lstStyle/>
          <a:p>
            <a:pPr marL="457200" indent="-457200" algn="just" eaLnBrk="0" hangingPunct="0">
              <a:buFont typeface="Arial" charset="0"/>
              <a:buAutoNum type="alphaUcPeriod"/>
            </a:pPr>
            <a:r>
              <a:rPr lang="it-IT" sz="2000" dirty="0" err="1"/>
              <a:t>Holt</a:t>
            </a:r>
            <a:r>
              <a:rPr lang="it-IT" sz="2000" dirty="0"/>
              <a:t>, </a:t>
            </a:r>
            <a:r>
              <a:rPr lang="it-IT" sz="2000" i="1" dirty="0"/>
              <a:t>Ripensare il mondo. </a:t>
            </a:r>
            <a:endParaRPr lang="it-IT" sz="2000" dirty="0"/>
          </a:p>
        </p:txBody>
      </p:sp>
      <p:sp>
        <p:nvSpPr>
          <p:cNvPr id="27656" name="Rectangle 6"/>
          <p:cNvSpPr>
            <a:spLocks noChangeArrowheads="1"/>
          </p:cNvSpPr>
          <p:nvPr/>
        </p:nvSpPr>
        <p:spPr bwMode="auto">
          <a:xfrm>
            <a:off x="2124075" y="836613"/>
            <a:ext cx="4727575" cy="457200"/>
          </a:xfrm>
          <a:prstGeom prst="rect">
            <a:avLst/>
          </a:prstGeom>
          <a:noFill/>
          <a:ln w="9525">
            <a:noFill/>
            <a:miter lim="800000"/>
            <a:headEnd/>
            <a:tailEnd/>
          </a:ln>
        </p:spPr>
        <p:txBody>
          <a:bodyPr wrap="none">
            <a:prstTxWarp prst="textNoShape">
              <a:avLst/>
            </a:prstTxWarp>
            <a:spAutoFit/>
          </a:bodyPr>
          <a:lstStyle/>
          <a:p>
            <a:r>
              <a:rPr lang="it-IT" sz="2400" i="1"/>
              <a:t>Il computer e i vincoli del sociale </a:t>
            </a:r>
            <a:r>
              <a:rPr lang="it-IT" sz="2400"/>
              <a:t>:</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593FF39E-D1A7-8348-A382-559274B8B52D}" type="slidenum">
              <a:rPr lang="it-IT">
                <a:latin typeface="Arial" pitchFamily="-84" charset="0"/>
                <a:ea typeface="ＭＳ Ｐゴシック" pitchFamily="-84" charset="-128"/>
                <a:cs typeface="ＭＳ Ｐゴシック" pitchFamily="-84" charset="-128"/>
              </a:rPr>
              <a:pPr>
                <a:defRPr/>
              </a:pPr>
              <a:t>140</a:t>
            </a:fld>
            <a:endParaRPr lang="it-IT">
              <a:latin typeface="Arial" pitchFamily="-84" charset="0"/>
              <a:ea typeface="ＭＳ Ｐゴシック" pitchFamily="-84" charset="-128"/>
              <a:cs typeface="ＭＳ Ｐゴシック" pitchFamily="-84" charset="-128"/>
            </a:endParaRPr>
          </a:p>
        </p:txBody>
      </p:sp>
      <p:sp>
        <p:nvSpPr>
          <p:cNvPr id="90115"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200" dirty="0">
                <a:latin typeface="Arial"/>
              </a:rPr>
              <a:t>Le recenti scoperte nel campo della paleoantropologia e dell’archeologia corroborano inoltre la tesi che il pensiero simbolico non sia emerso all’improvviso, attraverso un processo di sola acquisizione culturale, ma si sia invece evoluto gradualmente, in relazione diretta all’evoluzione anatomica di </a:t>
            </a:r>
            <a:r>
              <a:rPr lang="it-IT" sz="2200" i="1" dirty="0">
                <a:latin typeface="Arial"/>
              </a:rPr>
              <a:t>Homo sapiens</a:t>
            </a:r>
            <a:r>
              <a:rPr lang="it-IT" sz="2200" dirty="0">
                <a:latin typeface="Arial"/>
              </a:rPr>
              <a:t>, nel corso di un lungo arco temporale in cui è risultata determinante anche l’evoluzione biologica. “L’esistenza di forme primitive di comportamenti simbolici nei </a:t>
            </a:r>
            <a:r>
              <a:rPr lang="it-IT" sz="2200" i="1" dirty="0">
                <a:latin typeface="Arial"/>
              </a:rPr>
              <a:t>sapiens </a:t>
            </a:r>
            <a:r>
              <a:rPr lang="it-IT" sz="2200" dirty="0">
                <a:latin typeface="Arial"/>
              </a:rPr>
              <a:t>africani mostra che è possibile retrodatare a un periodo precedente a 50.000 anni fa l’avvento del simbolo e della modernità comportamentale e che, dunque, il presunto scarto temporale tra evoluzione anatomica ed evoluzione comportamentale non ha più ragione d’essere sostenuto. Nella filogenesi della nostra specie evoluzione biologica ed evoluzione </a:t>
            </a:r>
            <a:r>
              <a:rPr lang="it-IT" sz="2200" dirty="0" err="1">
                <a:latin typeface="Arial"/>
              </a:rPr>
              <a:t>comportamentale-culturale</a:t>
            </a:r>
            <a:r>
              <a:rPr lang="it-IT" sz="2200" dirty="0">
                <a:latin typeface="Arial"/>
              </a:rPr>
              <a:t> sono tratti convergenti e strettamente interconnessi: l’avvento del pensiero simbolico dipende (anche) dai processi dell’evoluzione biologica e non (esclusivamente) da quelli dell’evoluzione culturale”. </a:t>
            </a:r>
          </a:p>
          <a:p>
            <a:pPr algn="just"/>
            <a:r>
              <a:rPr lang="it-IT" sz="2200" dirty="0">
                <a:latin typeface="Arial"/>
              </a:rPr>
              <a:t>F. Ferretti, I, </a:t>
            </a:r>
            <a:r>
              <a:rPr lang="it-IT" sz="2200" dirty="0" err="1">
                <a:latin typeface="Arial"/>
              </a:rPr>
              <a:t>Adornetti</a:t>
            </a:r>
            <a:r>
              <a:rPr lang="it-IT" sz="2200" dirty="0">
                <a:latin typeface="Arial"/>
              </a:rPr>
              <a:t>, </a:t>
            </a:r>
            <a:r>
              <a:rPr lang="it-IT" sz="2200" i="1" dirty="0">
                <a:latin typeface="Arial"/>
              </a:rPr>
              <a:t>dalla comunicazione al linguaggio,</a:t>
            </a:r>
            <a:r>
              <a:rPr lang="it-IT" sz="2200" dirty="0">
                <a:latin typeface="Arial"/>
              </a:rPr>
              <a:t>cit., pp. 97-98.</a:t>
            </a:r>
            <a:endParaRPr lang="it-IT" sz="22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6E7B2963-890A-A84E-8259-C1BB9E53E2E9}" type="slidenum">
              <a:rPr lang="it-IT">
                <a:latin typeface="Arial" pitchFamily="-84" charset="0"/>
                <a:ea typeface="ＭＳ Ｐゴシック" pitchFamily="-84" charset="-128"/>
                <a:cs typeface="ＭＳ Ｐゴシック" pitchFamily="-84" charset="-128"/>
              </a:rPr>
              <a:pPr>
                <a:defRPr/>
              </a:pPr>
              <a:t>141</a:t>
            </a:fld>
            <a:endParaRPr lang="it-IT">
              <a:latin typeface="Arial" pitchFamily="-84" charset="0"/>
              <a:ea typeface="ＭＳ Ｐゴシック" pitchFamily="-84" charset="-128"/>
              <a:cs typeface="ＭＳ Ｐゴシック" pitchFamily="-84" charset="-128"/>
            </a:endParaRPr>
          </a:p>
        </p:txBody>
      </p:sp>
      <p:sp>
        <p:nvSpPr>
          <p:cNvPr id="92163"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200" dirty="0">
                <a:latin typeface="Arial"/>
              </a:rPr>
              <a:t>Questa «</a:t>
            </a:r>
            <a:r>
              <a:rPr lang="it-IT" sz="2200" dirty="0" err="1">
                <a:latin typeface="Arial"/>
              </a:rPr>
              <a:t>unidualità</a:t>
            </a:r>
            <a:r>
              <a:rPr lang="it-IT" sz="2200" dirty="0">
                <a:latin typeface="Arial"/>
              </a:rPr>
              <a:t>» tra evoluzione naturale ed evoluzione culturale, tra materia e pensiero, tra «</a:t>
            </a:r>
            <a:r>
              <a:rPr lang="it-IT" sz="2200" dirty="0" err="1">
                <a:latin typeface="Arial"/>
              </a:rPr>
              <a:t>resextensa</a:t>
            </a:r>
            <a:r>
              <a:rPr lang="it-IT" sz="2200" dirty="0">
                <a:latin typeface="Arial"/>
              </a:rPr>
              <a:t>» e «</a:t>
            </a:r>
            <a:r>
              <a:rPr lang="it-IT" sz="2200" dirty="0" err="1">
                <a:latin typeface="Arial"/>
              </a:rPr>
              <a:t>rescogitans</a:t>
            </a:r>
            <a:r>
              <a:rPr lang="it-IT" sz="2200" dirty="0">
                <a:latin typeface="Arial"/>
              </a:rPr>
              <a:t>», tra gesti manuali e suoni vocali, tra pianificazione gerarchica delle azioni e produzione linguistica, tra costruzione di strumenti ed elaborazione del linguaggio umano, tra attuazione di piani gerarchici di comportamenti e sintassi del linguaggio, è la chiave per la comprensione del simbolo in </a:t>
            </a:r>
            <a:r>
              <a:rPr lang="it-IT" sz="2200" dirty="0" err="1">
                <a:latin typeface="Arial"/>
              </a:rPr>
              <a:t>Jung</a:t>
            </a:r>
            <a:r>
              <a:rPr lang="it-IT" sz="2200" dirty="0">
                <a:latin typeface="Arial"/>
              </a:rPr>
              <a:t>, che si colloca in una sorta di «spazio intermedio» tra queste coppie di estremi. Questo significa che per poterne cogliere la natura e il significato occorre, prima di tutto, abbandonare ogni tentazione di ridurlo al solo simbolo linguistico, facendo partire la sua storia da ciò che avviene dopo la disponibilità del linguaggio. Tutta l’opera di </a:t>
            </a:r>
            <a:r>
              <a:rPr lang="it-IT" sz="2200" dirty="0" err="1">
                <a:latin typeface="Arial"/>
              </a:rPr>
              <a:t>Jung</a:t>
            </a:r>
            <a:r>
              <a:rPr lang="it-IT" sz="2200" dirty="0">
                <a:latin typeface="Arial"/>
              </a:rPr>
              <a:t> è dedicata all’indagine delle condizioni che precedono l’avvento del simbolo e che sono a fondamento della sua origine: condizioni che vanno rintracciate in una prospettiva che si richiama ai principi dell’evoluzione naturale e che, ovviamente, si intensificano e si potenziano nel momento in cui quest’ultima si salda e si integra con l’evoluzione culturale. </a:t>
            </a:r>
            <a:endParaRPr lang="it-IT" sz="22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A187DBB2-29A7-504C-94D8-BFBA7BA7682A}" type="slidenum">
              <a:rPr lang="it-IT">
                <a:latin typeface="Arial" pitchFamily="-84" charset="0"/>
                <a:ea typeface="ＭＳ Ｐゴシック" pitchFamily="-84" charset="-128"/>
                <a:cs typeface="ＭＳ Ｐゴシック" pitchFamily="-84" charset="-128"/>
              </a:rPr>
              <a:pPr>
                <a:defRPr/>
              </a:pPr>
              <a:t>142</a:t>
            </a:fld>
            <a:endParaRPr lang="it-IT">
              <a:latin typeface="Arial" pitchFamily="-84" charset="0"/>
              <a:ea typeface="ＭＳ Ｐゴシック" pitchFamily="-84" charset="-128"/>
              <a:cs typeface="ＭＳ Ｐゴシック" pitchFamily="-84" charset="-128"/>
            </a:endParaRPr>
          </a:p>
        </p:txBody>
      </p:sp>
      <p:sp>
        <p:nvSpPr>
          <p:cNvPr id="94211"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000" dirty="0">
                <a:latin typeface="Arial"/>
              </a:rPr>
              <a:t>La prospettiva diacronica, a partire dalla quale stiamo considerando la questione della relazione tra le diverse abilità cognitive, tra gli schemi motori e i livelli più elevati di prestazione della mente, pone in primo piano, come fattore decisivo per la nascita del linguaggio, quella predisposizione a esso sviluppatasi nell’</a:t>
            </a:r>
            <a:r>
              <a:rPr lang="it-IT" sz="2000" i="1" dirty="0">
                <a:latin typeface="Arial"/>
              </a:rPr>
              <a:t>Homo sapiens </a:t>
            </a:r>
            <a:r>
              <a:rPr lang="it-IT" sz="2000" dirty="0">
                <a:latin typeface="Arial"/>
              </a:rPr>
              <a:t>grazie all’«</a:t>
            </a:r>
            <a:r>
              <a:rPr lang="it-IT" sz="2000" b="1" dirty="0">
                <a:latin typeface="Arial"/>
              </a:rPr>
              <a:t>integrazione multimodale</a:t>
            </a:r>
            <a:r>
              <a:rPr lang="it-IT" sz="2000" dirty="0">
                <a:latin typeface="Arial"/>
              </a:rPr>
              <a:t>» di azioni manuali, facciali e vocali e quella sorta di “</a:t>
            </a:r>
            <a:r>
              <a:rPr lang="it-IT" sz="2000" b="1" dirty="0">
                <a:latin typeface="Arial"/>
              </a:rPr>
              <a:t>spirale in espansione</a:t>
            </a:r>
            <a:r>
              <a:rPr lang="it-IT" sz="2000" dirty="0">
                <a:latin typeface="Arial"/>
              </a:rPr>
              <a:t>“ (</a:t>
            </a:r>
            <a:r>
              <a:rPr lang="it-IT" sz="2000" i="1" dirty="0" err="1">
                <a:latin typeface="Arial"/>
              </a:rPr>
              <a:t>expandingspiral</a:t>
            </a:r>
            <a:r>
              <a:rPr lang="it-IT" sz="2000" dirty="0">
                <a:latin typeface="Arial"/>
              </a:rPr>
              <a:t> ) che si è avviata proprio in virtù dell’interazione  tra il </a:t>
            </a:r>
            <a:r>
              <a:rPr lang="it-IT" sz="2000" dirty="0" err="1">
                <a:latin typeface="Arial"/>
              </a:rPr>
              <a:t>protosegno</a:t>
            </a:r>
            <a:r>
              <a:rPr lang="it-IT" sz="2000" dirty="0">
                <a:latin typeface="Arial"/>
              </a:rPr>
              <a:t> e il </a:t>
            </a:r>
            <a:r>
              <a:rPr lang="it-IT" sz="2000" dirty="0" err="1">
                <a:latin typeface="Arial"/>
              </a:rPr>
              <a:t>protolinguaggio</a:t>
            </a:r>
            <a:r>
              <a:rPr lang="it-IT" sz="2000" dirty="0">
                <a:latin typeface="Arial"/>
              </a:rPr>
              <a:t> e del ponte, che ha così cominciato a prender forma e consistenza, tra il sistema motorio, il linguaggio e il ragionamento, tra il corpo, le parole e i concetti. Secondo questo approccio  a fornire l’impalcatura per il </a:t>
            </a:r>
            <a:r>
              <a:rPr lang="it-IT" sz="2000" dirty="0" err="1">
                <a:latin typeface="Arial"/>
              </a:rPr>
              <a:t>protolinguaggio</a:t>
            </a:r>
            <a:r>
              <a:rPr lang="it-IT" sz="2000" dirty="0">
                <a:latin typeface="Arial"/>
              </a:rPr>
              <a:t> vocale è stato il </a:t>
            </a:r>
            <a:r>
              <a:rPr lang="it-IT" sz="2000" dirty="0" err="1">
                <a:latin typeface="Arial"/>
              </a:rPr>
              <a:t>protolinguaggio</a:t>
            </a:r>
            <a:r>
              <a:rPr lang="it-IT" sz="2000" dirty="0">
                <a:latin typeface="Arial"/>
              </a:rPr>
              <a:t> manuale, che “ha permesso lo sviluppo della massa critica neurale necessaria ai </a:t>
            </a:r>
            <a:r>
              <a:rPr lang="it-IT" sz="2000" i="1" dirty="0">
                <a:latin typeface="Arial"/>
              </a:rPr>
              <a:t>sapiens </a:t>
            </a:r>
            <a:r>
              <a:rPr lang="it-IT" sz="2000" dirty="0">
                <a:latin typeface="Arial"/>
              </a:rPr>
              <a:t>per l’origine del linguaggio (della sintassi e della semantica composizionale) come risultato di un’innovazione culturale e non biologica”.  </a:t>
            </a:r>
          </a:p>
          <a:p>
            <a:pPr algn="just"/>
            <a:r>
              <a:rPr lang="it-IT" sz="2000" dirty="0">
                <a:latin typeface="Arial"/>
              </a:rPr>
              <a:t>M. </a:t>
            </a:r>
            <a:r>
              <a:rPr lang="it-IT" sz="2000" dirty="0" err="1">
                <a:latin typeface="Arial"/>
              </a:rPr>
              <a:t>Arbib</a:t>
            </a:r>
            <a:r>
              <a:rPr lang="it-IT" sz="2000" dirty="0">
                <a:latin typeface="Arial"/>
              </a:rPr>
              <a:t>, </a:t>
            </a:r>
            <a:r>
              <a:rPr lang="it-IT" sz="2000" dirty="0" err="1">
                <a:latin typeface="Arial"/>
              </a:rPr>
              <a:t>Interweavingprotosign</a:t>
            </a:r>
            <a:r>
              <a:rPr lang="it-IT" sz="2000" dirty="0">
                <a:latin typeface="Arial"/>
              </a:rPr>
              <a:t> and </a:t>
            </a:r>
            <a:r>
              <a:rPr lang="it-IT" sz="2000" dirty="0" err="1">
                <a:latin typeface="Arial"/>
              </a:rPr>
              <a:t>protospeech</a:t>
            </a:r>
            <a:r>
              <a:rPr lang="it-IT" sz="2000" dirty="0">
                <a:latin typeface="Arial"/>
              </a:rPr>
              <a:t>: </a:t>
            </a:r>
            <a:r>
              <a:rPr lang="it-IT" sz="2000" dirty="0" err="1">
                <a:latin typeface="Arial"/>
              </a:rPr>
              <a:t>Furtherdevelopmentsbeyond</a:t>
            </a:r>
            <a:r>
              <a:rPr lang="it-IT" sz="2000" dirty="0">
                <a:latin typeface="Arial"/>
              </a:rPr>
              <a:t> the </a:t>
            </a:r>
            <a:r>
              <a:rPr lang="it-IT" sz="2000" dirty="0" err="1">
                <a:latin typeface="Arial"/>
              </a:rPr>
              <a:t>mirror</a:t>
            </a:r>
            <a:r>
              <a:rPr lang="it-IT" sz="2000" dirty="0">
                <a:latin typeface="Arial"/>
              </a:rPr>
              <a:t>. </a:t>
            </a:r>
            <a:r>
              <a:rPr lang="it-IT" sz="2000" dirty="0" err="1">
                <a:latin typeface="Arial"/>
              </a:rPr>
              <a:t>InteractionStudies</a:t>
            </a:r>
            <a:r>
              <a:rPr lang="it-IT" sz="2000" dirty="0">
                <a:latin typeface="Arial"/>
              </a:rPr>
              <a:t>: Social </a:t>
            </a:r>
            <a:r>
              <a:rPr lang="it-IT" sz="2000" dirty="0" err="1">
                <a:latin typeface="Arial"/>
              </a:rPr>
              <a:t>Behavior</a:t>
            </a:r>
            <a:r>
              <a:rPr lang="it-IT" sz="2000" dirty="0">
                <a:latin typeface="Arial"/>
              </a:rPr>
              <a:t> and </a:t>
            </a:r>
            <a:r>
              <a:rPr lang="it-IT" sz="2000" dirty="0" err="1">
                <a:latin typeface="Arial"/>
              </a:rPr>
              <a:t>Communication</a:t>
            </a:r>
            <a:r>
              <a:rPr lang="it-IT" sz="2000" dirty="0">
                <a:latin typeface="Arial"/>
              </a:rPr>
              <a:t>, in ‘</a:t>
            </a:r>
            <a:r>
              <a:rPr lang="it-IT" sz="2000" dirty="0" err="1">
                <a:latin typeface="Arial"/>
              </a:rPr>
              <a:t>Bilogical</a:t>
            </a:r>
            <a:r>
              <a:rPr lang="it-IT" sz="2000" dirty="0">
                <a:latin typeface="Arial"/>
              </a:rPr>
              <a:t> and </a:t>
            </a:r>
            <a:r>
              <a:rPr lang="it-IT" sz="2000" dirty="0" err="1">
                <a:latin typeface="Arial"/>
              </a:rPr>
              <a:t>Artificial</a:t>
            </a:r>
            <a:r>
              <a:rPr lang="it-IT" sz="2000" dirty="0">
                <a:latin typeface="Arial"/>
              </a:rPr>
              <a:t> System’, </a:t>
            </a:r>
            <a:r>
              <a:rPr lang="it-IT" sz="2000" dirty="0" err="1">
                <a:latin typeface="Arial"/>
              </a:rPr>
              <a:t>6</a:t>
            </a:r>
            <a:r>
              <a:rPr lang="it-IT" sz="2000" dirty="0">
                <a:latin typeface="Arial"/>
              </a:rPr>
              <a:t>, 2005, pp. 145-171.</a:t>
            </a:r>
            <a:endParaRPr lang="it-IT" sz="20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5FDA1365-C93A-444F-BE99-7EF5831DD9FA}" type="slidenum">
              <a:rPr lang="it-IT">
                <a:latin typeface="Arial" pitchFamily="-84" charset="0"/>
                <a:ea typeface="ＭＳ Ｐゴシック" pitchFamily="-84" charset="-128"/>
                <a:cs typeface="ＭＳ Ｐゴシック" pitchFamily="-84" charset="-128"/>
              </a:rPr>
              <a:pPr>
                <a:defRPr/>
              </a:pPr>
              <a:t>143</a:t>
            </a:fld>
            <a:endParaRPr lang="it-IT">
              <a:latin typeface="Arial" pitchFamily="-84" charset="0"/>
              <a:ea typeface="ＭＳ Ｐゴシック" pitchFamily="-84" charset="-128"/>
              <a:cs typeface="ＭＳ Ｐゴシック" pitchFamily="-84" charset="-128"/>
            </a:endParaRPr>
          </a:p>
        </p:txBody>
      </p:sp>
      <p:sp>
        <p:nvSpPr>
          <p:cNvPr id="96259"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400" dirty="0">
                <a:latin typeface="Arial"/>
              </a:rPr>
              <a:t>È per questo che, oltre al già citato </a:t>
            </a:r>
            <a:r>
              <a:rPr lang="it-IT" sz="2400" dirty="0" err="1">
                <a:latin typeface="Arial"/>
              </a:rPr>
              <a:t>Dehaene</a:t>
            </a:r>
            <a:r>
              <a:rPr lang="it-IT" sz="2400" dirty="0">
                <a:latin typeface="Arial"/>
              </a:rPr>
              <a:t>, molti altri autori, come ad esempio </a:t>
            </a:r>
            <a:r>
              <a:rPr lang="it-IT" sz="2400" dirty="0" err="1">
                <a:latin typeface="Arial"/>
              </a:rPr>
              <a:t>Lakoff</a:t>
            </a:r>
            <a:r>
              <a:rPr lang="it-IT" sz="2400" dirty="0">
                <a:latin typeface="Arial"/>
              </a:rPr>
              <a:t>  e </a:t>
            </a:r>
            <a:r>
              <a:rPr lang="it-IT" sz="2400" dirty="0" err="1">
                <a:latin typeface="Arial"/>
              </a:rPr>
              <a:t>Núñez</a:t>
            </a:r>
            <a:r>
              <a:rPr lang="it-IT" sz="2400" dirty="0">
                <a:latin typeface="Arial"/>
              </a:rPr>
              <a:t>, Giuseppe Longo e tanti matematici e logici, anche immersi o prossimi al formalismo, ammettono i limiti di un approccio che, per essere perfettamente, meccanicamente rigoroso, ritiene di poter evitare ogni riferimento all’azione nello spazio e nel tempo e invitano di conseguenza a guardare al senso come atto radicato in </a:t>
            </a:r>
            <a:r>
              <a:rPr lang="it-IT" sz="2400" i="1" dirty="0">
                <a:latin typeface="Arial"/>
              </a:rPr>
              <a:t>gesti </a:t>
            </a:r>
            <a:r>
              <a:rPr lang="it-IT" sz="2400" dirty="0">
                <a:latin typeface="Arial"/>
              </a:rPr>
              <a:t>antichissimi, e per questo solidissimi, quali il contare qualcosa, l’ordinare, l’orientazione della linea numerica mentale e la pluralità di pratiche a essi collegate, che non sembrano dipendere né dal sistema di scrittura, né dall’educazione matematica. A questi gesti il linguaggio e la scrittura hanno dato l’«oggettività dell’intersoggettività», la stabilità della notazione comune, fornendo le strutture portanti del ponte di cui si parlava. </a:t>
            </a:r>
            <a:endParaRPr lang="it-IT" sz="24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EA00AC28-7871-8240-918D-B7BA6896482E}" type="slidenum">
              <a:rPr lang="it-IT">
                <a:latin typeface="Arial" pitchFamily="-84" charset="0"/>
                <a:ea typeface="ＭＳ Ｐゴシック" pitchFamily="-84" charset="-128"/>
                <a:cs typeface="ＭＳ Ｐゴシック" pitchFamily="-84" charset="-128"/>
              </a:rPr>
              <a:pPr>
                <a:defRPr/>
              </a:pPr>
              <a:t>144</a:t>
            </a:fld>
            <a:endParaRPr lang="it-IT">
              <a:latin typeface="Arial" pitchFamily="-84" charset="0"/>
              <a:ea typeface="ＭＳ Ｐゴシック" pitchFamily="-84" charset="-128"/>
              <a:cs typeface="ＭＳ Ｐゴシック" pitchFamily="-84" charset="-128"/>
            </a:endParaRPr>
          </a:p>
        </p:txBody>
      </p:sp>
      <p:sp>
        <p:nvSpPr>
          <p:cNvPr id="98307" name="Rectangle 2"/>
          <p:cNvSpPr>
            <a:spLocks noChangeArrowheads="1"/>
          </p:cNvSpPr>
          <p:nvPr/>
        </p:nvSpPr>
        <p:spPr bwMode="auto">
          <a:xfrm>
            <a:off x="0" y="989013"/>
            <a:ext cx="9144000" cy="5570537"/>
          </a:xfrm>
          <a:prstGeom prst="rect">
            <a:avLst/>
          </a:prstGeom>
          <a:noFill/>
          <a:ln w="9525">
            <a:noFill/>
            <a:miter lim="800000"/>
            <a:headEnd/>
            <a:tailEnd/>
          </a:ln>
        </p:spPr>
        <p:txBody>
          <a:bodyPr>
            <a:prstTxWarp prst="textNoShape">
              <a:avLst/>
            </a:prstTxWarp>
          </a:bodyPr>
          <a:lstStyle/>
          <a:p>
            <a:pPr algn="just"/>
            <a:r>
              <a:rPr lang="it-IT" sz="2800" dirty="0">
                <a:latin typeface="Arial"/>
              </a:rPr>
              <a:t>La multimedialità, l’integrazione e la contaminazione tra forme espressive e codici diversi, tra l’azione, la percezione, il linguaggio e il pensiero, che Internet pone in primo piano e contribuisce a rafforzare, e che oggi molti vedono come un attentato alla purezza del linguaggio verbale e una delle cause della sua degenerazione, risultano così essere la forza propulsiva determinante della sua nascita. Ne consegue che esse vanno considerate un’opportunità, e non una minaccia, per lo sviluppo della psiche e dello stesso linguaggio.  </a:t>
            </a:r>
            <a:endParaRPr lang="it-IT" sz="28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B47388C8-C886-9544-B922-D60F9EC60564}" type="slidenum">
              <a:rPr lang="it-IT">
                <a:latin typeface="Arial" pitchFamily="-84" charset="0"/>
                <a:ea typeface="ＭＳ Ｐゴシック" pitchFamily="-84" charset="-128"/>
                <a:cs typeface="ＭＳ Ｐゴシック" pitchFamily="-84" charset="-128"/>
              </a:rPr>
              <a:pPr>
                <a:defRPr/>
              </a:pPr>
              <a:t>145</a:t>
            </a:fld>
            <a:endParaRPr lang="it-IT">
              <a:latin typeface="Arial" pitchFamily="-84" charset="0"/>
              <a:ea typeface="ＭＳ Ｐゴシック" pitchFamily="-84" charset="-128"/>
              <a:cs typeface="ＭＳ Ｐゴシック" pitchFamily="-84" charset="-128"/>
            </a:endParaRPr>
          </a:p>
        </p:txBody>
      </p:sp>
      <p:sp>
        <p:nvSpPr>
          <p:cNvPr id="100355" name="Rectangle 2"/>
          <p:cNvSpPr>
            <a:spLocks noChangeArrowheads="1"/>
          </p:cNvSpPr>
          <p:nvPr/>
        </p:nvSpPr>
        <p:spPr bwMode="auto">
          <a:xfrm>
            <a:off x="0" y="989013"/>
            <a:ext cx="9144000" cy="5570537"/>
          </a:xfrm>
          <a:prstGeom prst="rect">
            <a:avLst/>
          </a:prstGeom>
          <a:noFill/>
          <a:ln w="9525">
            <a:noFill/>
            <a:miter lim="800000"/>
            <a:headEnd/>
            <a:tailEnd/>
          </a:ln>
        </p:spPr>
        <p:txBody>
          <a:bodyPr>
            <a:prstTxWarp prst="textNoShape">
              <a:avLst/>
            </a:prstTxWarp>
          </a:bodyPr>
          <a:lstStyle/>
          <a:p>
            <a:pPr algn="just"/>
            <a:r>
              <a:rPr lang="it-IT" sz="2800" dirty="0">
                <a:latin typeface="Arial"/>
              </a:rPr>
              <a:t>La multimedialità, l’integrazione e la contaminazione tra forme espressive e codici diversi, tra l’azione, la percezione, il linguaggio e il pensiero, che Internet pone in primo piano e contribuisce a rafforzare, e che oggi molti vedono come un attentato alla purezza del linguaggio verbale e una delle cause della sua degenerazione, risultano così essere la forza propulsiva determinante della sua nascita. Ne consegue che esse vanno considerate un’opportunità, e non una minaccia, per lo sviluppo della psiche e dello stesso linguaggio.  </a:t>
            </a:r>
            <a:endParaRPr lang="it-IT" sz="28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4EFF0A71-B5B6-414C-9845-F32B6895E24E}" type="slidenum">
              <a:rPr lang="it-IT">
                <a:latin typeface="Arial" pitchFamily="-84" charset="0"/>
                <a:ea typeface="ＭＳ Ｐゴシック" pitchFamily="-84" charset="-128"/>
                <a:cs typeface="ＭＳ Ｐゴシック" pitchFamily="-84" charset="-128"/>
              </a:rPr>
              <a:pPr>
                <a:defRPr/>
              </a:pPr>
              <a:t>146</a:t>
            </a:fld>
            <a:endParaRPr lang="it-IT">
              <a:latin typeface="Arial" pitchFamily="-84" charset="0"/>
              <a:ea typeface="ＭＳ Ｐゴシック" pitchFamily="-84" charset="-128"/>
              <a:cs typeface="ＭＳ Ｐゴシック" pitchFamily="-84" charset="-128"/>
            </a:endParaRPr>
          </a:p>
        </p:txBody>
      </p:sp>
      <p:sp>
        <p:nvSpPr>
          <p:cNvPr id="102403" name="Rectangle 2"/>
          <p:cNvSpPr>
            <a:spLocks noChangeArrowheads="1"/>
          </p:cNvSpPr>
          <p:nvPr/>
        </p:nvSpPr>
        <p:spPr bwMode="auto">
          <a:xfrm>
            <a:off x="0" y="660400"/>
            <a:ext cx="9144000" cy="5899150"/>
          </a:xfrm>
          <a:prstGeom prst="rect">
            <a:avLst/>
          </a:prstGeom>
          <a:noFill/>
          <a:ln w="9525">
            <a:noFill/>
            <a:miter lim="800000"/>
            <a:headEnd/>
            <a:tailEnd/>
          </a:ln>
        </p:spPr>
        <p:txBody>
          <a:bodyPr>
            <a:prstTxWarp prst="textNoShape">
              <a:avLst/>
            </a:prstTxWarp>
          </a:bodyPr>
          <a:lstStyle/>
          <a:p>
            <a:pPr algn="just"/>
            <a:r>
              <a:rPr lang="it-IT" sz="2200" dirty="0">
                <a:latin typeface="Arial"/>
              </a:rPr>
              <a:t>La questione delle connessioni tra web e psiche, per le sue «sfaccettature», per la sua profondità e articolazione interna, può pertanto essere affrontata e adeguatamente trattata solo da un pensiero critico che rispetti questa ricchezza e complessità. Vale la pena di rammentare, a questo proposito, il senso del rapporto tra semplice e complesso pensati a partire dalle loro rispettive radici etimologiche. «Semplice» viene da «</a:t>
            </a:r>
            <a:r>
              <a:rPr lang="it-IT" sz="2200" i="1" dirty="0">
                <a:latin typeface="Arial"/>
              </a:rPr>
              <a:t>semel </a:t>
            </a:r>
            <a:r>
              <a:rPr lang="it-IT" sz="2200" i="1" dirty="0" err="1">
                <a:latin typeface="Arial"/>
              </a:rPr>
              <a:t>plectere</a:t>
            </a:r>
            <a:r>
              <a:rPr lang="it-IT" sz="2200" dirty="0">
                <a:latin typeface="Arial"/>
              </a:rPr>
              <a:t>», piegare una sola volta. Questo termine indica dunque un processo la cui evoluzione, a un certo punto, prende una piega, e diventa quindi prevedibile e banale. Se infatti si prende un foglio di carta, lo si piega una sola volta e si fa scorrere all’interno di esso una pallina qualunque si constaterà facilmente che quest’ultima, nel suo percorso, non potrà che seguire l’unica piega del foglio: la sua traiettoria, di conseguenza, non potrà mai deviare rispetto a questo solco e proprio per questo potrà facilmente essere prevista in ogni sua fase e sviluppo.L’idea del «semplice», pertanto, è nella sua piega: esso, proprio per questo, può essere «s-piegato» individuando la piega che lo caratterizza.</a:t>
            </a:r>
            <a:endParaRPr lang="it-IT" sz="2200" b="1" dirty="0">
              <a:latin typeface="Arial"/>
            </a:endParaRPr>
          </a:p>
        </p:txBody>
      </p:sp>
      <p:sp>
        <p:nvSpPr>
          <p:cNvPr id="9219" name="Rectangle 3"/>
          <p:cNvSpPr>
            <a:spLocks noChangeArrowheads="1"/>
          </p:cNvSpPr>
          <p:nvPr/>
        </p:nvSpPr>
        <p:spPr bwMode="auto">
          <a:xfrm>
            <a:off x="239713" y="0"/>
            <a:ext cx="8904287" cy="649288"/>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3600" b="1" dirty="0">
                <a:effectLst>
                  <a:outerShdw blurRad="38100" dist="38100" dir="2700000" algn="tl">
                    <a:srgbClr val="DDDDDD"/>
                  </a:outerShdw>
                </a:effectLst>
                <a:latin typeface="Arial" charset="0"/>
                <a:ea typeface="ＭＳ Ｐゴシック" charset="-128"/>
                <a:cs typeface="ＭＳ Ｐゴシック" charset="-128"/>
              </a:rPr>
              <a:t>«SEMPLICE» E «COMPLESSO»</a:t>
            </a:r>
            <a:endParaRPr lang="it-IT" sz="36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6BACF0EF-F04B-A54F-B07E-57FC6BA37472}" type="slidenum">
              <a:rPr lang="it-IT">
                <a:latin typeface="Arial" pitchFamily="-84" charset="0"/>
                <a:ea typeface="ＭＳ Ｐゴシック" pitchFamily="-84" charset="-128"/>
                <a:cs typeface="ＭＳ Ｐゴシック" pitchFamily="-84" charset="-128"/>
              </a:rPr>
              <a:pPr>
                <a:defRPr/>
              </a:pPr>
              <a:t>147</a:t>
            </a:fld>
            <a:endParaRPr lang="it-IT">
              <a:latin typeface="Arial" pitchFamily="-84" charset="0"/>
              <a:ea typeface="ＭＳ Ｐゴシック" pitchFamily="-84" charset="-128"/>
              <a:cs typeface="ＭＳ Ｐゴシック" pitchFamily="-84" charset="-128"/>
            </a:endParaRPr>
          </a:p>
        </p:txBody>
      </p:sp>
      <p:sp>
        <p:nvSpPr>
          <p:cNvPr id="104451" name="Rectangle 2"/>
          <p:cNvSpPr>
            <a:spLocks noChangeArrowheads="1"/>
          </p:cNvSpPr>
          <p:nvPr/>
        </p:nvSpPr>
        <p:spPr bwMode="auto">
          <a:xfrm>
            <a:off x="0" y="800100"/>
            <a:ext cx="9144000" cy="5759450"/>
          </a:xfrm>
          <a:prstGeom prst="rect">
            <a:avLst/>
          </a:prstGeom>
          <a:noFill/>
          <a:ln w="9525">
            <a:noFill/>
            <a:miter lim="800000"/>
            <a:headEnd/>
            <a:tailEnd/>
          </a:ln>
        </p:spPr>
        <p:txBody>
          <a:bodyPr>
            <a:prstTxWarp prst="textNoShape">
              <a:avLst/>
            </a:prstTxWarp>
          </a:bodyPr>
          <a:lstStyle/>
          <a:p>
            <a:pPr algn="just"/>
            <a:r>
              <a:rPr lang="it-IT" sz="2400" dirty="0">
                <a:latin typeface="Arial"/>
              </a:rPr>
              <a:t>«Complesso», che è il contrario di semplice, evoca più pieghe, e quindi più facce: la pallina di prima, fatta scorrere all’interno di un foglio piegato più volte, segue traiettorie imprevedibili. Tipico esempio della complessità intesa in questo senso è l’arte della «piegatura della carta» che produce gli </a:t>
            </a:r>
            <a:r>
              <a:rPr lang="it-IT" sz="2400" i="1" dirty="0">
                <a:latin typeface="Arial"/>
              </a:rPr>
              <a:t>origami</a:t>
            </a:r>
            <a:r>
              <a:rPr lang="it-IT" sz="2400" dirty="0">
                <a:latin typeface="Arial"/>
              </a:rPr>
              <a:t>, dal giapponese </a:t>
            </a:r>
            <a:r>
              <a:rPr lang="it-IT" sz="2400" i="1" dirty="0">
                <a:latin typeface="Arial"/>
              </a:rPr>
              <a:t>ori,</a:t>
            </a:r>
            <a:r>
              <a:rPr lang="it-IT" sz="2400" dirty="0">
                <a:latin typeface="Arial"/>
              </a:rPr>
              <a:t> piegare, e </a:t>
            </a:r>
            <a:r>
              <a:rPr lang="it-IT" sz="2400" i="1" dirty="0" err="1">
                <a:latin typeface="Arial"/>
              </a:rPr>
              <a:t>kami</a:t>
            </a:r>
            <a:r>
              <a:rPr lang="it-IT" sz="2400" dirty="0">
                <a:latin typeface="Arial"/>
              </a:rPr>
              <a:t>, carta. Quest’arte nacque in Cina, ma fu conosciuta anche dagli Arabi prima di giungere in occidente in epoca relativamente recente. La tecnica moderna usa pochi tipi di piegature combinate in una infinita varietà di modi per creare modelli anche estremamente complicati. </a:t>
            </a:r>
            <a:endParaRPr lang="it-IT" sz="2400" b="1" dirty="0">
              <a:latin typeface="Arial"/>
            </a:endParaRPr>
          </a:p>
          <a:p>
            <a:pPr algn="just"/>
            <a:r>
              <a:rPr lang="it-IT" sz="2400" dirty="0">
                <a:latin typeface="Arial"/>
              </a:rPr>
              <a:t>L’origami, per i tratti peculiari che lo caratterizzano, rappresenta ed esprime nel modo più efficace l’idea della complessità come molteplicità di pieghe e di aspetti coesistenti in un insieme armonico.</a:t>
            </a:r>
            <a:endParaRPr lang="it-IT" sz="2400" b="1" dirty="0">
              <a:latin typeface="Arial"/>
            </a:endParaRPr>
          </a:p>
        </p:txBody>
      </p:sp>
      <p:sp>
        <p:nvSpPr>
          <p:cNvPr id="9219" name="Rectangle 3"/>
          <p:cNvSpPr>
            <a:spLocks noChangeArrowheads="1"/>
          </p:cNvSpPr>
          <p:nvPr/>
        </p:nvSpPr>
        <p:spPr bwMode="auto">
          <a:xfrm>
            <a:off x="239713" y="0"/>
            <a:ext cx="8904287" cy="649288"/>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3600" b="1" dirty="0">
                <a:effectLst>
                  <a:outerShdw blurRad="38100" dist="38100" dir="2700000" algn="tl">
                    <a:srgbClr val="DDDDDD"/>
                  </a:outerShdw>
                </a:effectLst>
                <a:latin typeface="Arial" charset="0"/>
                <a:ea typeface="ＭＳ Ｐゴシック" charset="-128"/>
                <a:cs typeface="ＭＳ Ｐゴシック" charset="-128"/>
              </a:rPr>
              <a:t>«SEMPLICE» E «COMPLESSO»</a:t>
            </a:r>
            <a:endParaRPr lang="it-IT" sz="36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BAC7819C-8995-5649-A562-E48AD14DC854}" type="slidenum">
              <a:rPr lang="it-IT">
                <a:latin typeface="Arial" pitchFamily="-84" charset="0"/>
                <a:ea typeface="ＭＳ Ｐゴシック" pitchFamily="-84" charset="-128"/>
                <a:cs typeface="ＭＳ Ｐゴシック" pitchFamily="-84" charset="-128"/>
              </a:rPr>
              <a:pPr>
                <a:defRPr/>
              </a:pPr>
              <a:t>148</a:t>
            </a:fld>
            <a:endParaRPr lang="it-IT">
              <a:latin typeface="Arial" pitchFamily="-84" charset="0"/>
              <a:ea typeface="ＭＳ Ｐゴシック" pitchFamily="-84" charset="-128"/>
              <a:cs typeface="ＭＳ Ｐゴシック" pitchFamily="-84" charset="-128"/>
            </a:endParaRPr>
          </a:p>
        </p:txBody>
      </p:sp>
      <p:sp>
        <p:nvSpPr>
          <p:cNvPr id="106499" name="Rectangle 2"/>
          <p:cNvSpPr>
            <a:spLocks noChangeArrowheads="1"/>
          </p:cNvSpPr>
          <p:nvPr/>
        </p:nvSpPr>
        <p:spPr bwMode="auto">
          <a:xfrm>
            <a:off x="0" y="601663"/>
            <a:ext cx="9144000" cy="5957887"/>
          </a:xfrm>
          <a:prstGeom prst="rect">
            <a:avLst/>
          </a:prstGeom>
          <a:noFill/>
          <a:ln w="9525">
            <a:noFill/>
            <a:miter lim="800000"/>
            <a:headEnd/>
            <a:tailEnd/>
          </a:ln>
        </p:spPr>
        <p:txBody>
          <a:bodyPr>
            <a:prstTxWarp prst="textNoShape">
              <a:avLst/>
            </a:prstTxWarp>
          </a:bodyPr>
          <a:lstStyle/>
          <a:p>
            <a:pPr algn="just"/>
            <a:r>
              <a:rPr lang="it-IT" sz="2600" dirty="0">
                <a:latin typeface="Arial"/>
              </a:rPr>
              <a:t>Il concetto di «</a:t>
            </a:r>
            <a:r>
              <a:rPr lang="it-IT" sz="2600" dirty="0" err="1">
                <a:latin typeface="Arial"/>
              </a:rPr>
              <a:t>exaptation</a:t>
            </a:r>
            <a:r>
              <a:rPr lang="it-IT" sz="2600" dirty="0">
                <a:latin typeface="Arial"/>
              </a:rPr>
              <a:t>» è stato poi ulteriormente sviluppato da François Jacob, che ha proposto la celebre immagine dell’evoluzione quale “</a:t>
            </a:r>
            <a:r>
              <a:rPr lang="it-IT" sz="2600" dirty="0" err="1">
                <a:latin typeface="Arial"/>
              </a:rPr>
              <a:t>bricoleur</a:t>
            </a:r>
            <a:r>
              <a:rPr lang="it-IT" sz="2600" dirty="0">
                <a:latin typeface="Arial"/>
              </a:rPr>
              <a:t>” dotato di grande inventiva che accumula nella sua officina una serie di cianfrusaglie fatte di pezzi di legno, di ferraglie e di vecchi ingranaggi, e li assembla per fare una macchina nuova. L’invenzione culturale sarebbe, in qualche modo, il risultato di un processo analogo, solo molto più veloce di quello dell’evoluzione naturale. </a:t>
            </a:r>
            <a:r>
              <a:rPr lang="it-IT" sz="2600" dirty="0" err="1">
                <a:latin typeface="Arial"/>
              </a:rPr>
              <a:t>Dehaene</a:t>
            </a:r>
            <a:r>
              <a:rPr lang="it-IT" sz="2600" dirty="0">
                <a:latin typeface="Arial"/>
              </a:rPr>
              <a:t> introduce il concetto di “riciclaggio neuronale”, che, a suo parere, svolge un ruolo essenziale nella stabilizzazione di ciò che noi chiamiamo cultura, vale a dire l’insieme delle rappresentazioni mentali condivise che caratterizzano un gruppo di uomini. </a:t>
            </a:r>
            <a:endParaRPr lang="it-IT" sz="2600" b="1" dirty="0">
              <a:latin typeface="Arial"/>
            </a:endParaRP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PERCEZIONE VISIVA, LETTURA E SCRITTURA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6A72E15E-7A75-884D-9DCD-01AB6F8392EE}" type="slidenum">
              <a:rPr lang="it-IT"/>
              <a:pPr>
                <a:defRPr/>
              </a:pPr>
              <a:t>149</a:t>
            </a:fld>
            <a:endParaRPr lang="it-IT"/>
          </a:p>
        </p:txBody>
      </p:sp>
      <p:sp>
        <p:nvSpPr>
          <p:cNvPr id="108547" name="Rectangle 2"/>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p>
        </p:txBody>
      </p:sp>
      <p:sp>
        <p:nvSpPr>
          <p:cNvPr id="135171" name="Rectangle 3"/>
          <p:cNvSpPr>
            <a:spLocks noChangeArrowheads="1"/>
          </p:cNvSpPr>
          <p:nvPr/>
        </p:nvSpPr>
        <p:spPr bwMode="auto">
          <a:xfrm>
            <a:off x="611188" y="1628775"/>
            <a:ext cx="7923212" cy="3724275"/>
          </a:xfrm>
          <a:prstGeom prst="rect">
            <a:avLst/>
          </a:prstGeom>
          <a:noFill/>
          <a:ln w="9525">
            <a:noFill/>
            <a:prstDash val="sysDot"/>
            <a:miter lim="800000"/>
            <a:headEnd/>
            <a:tailEnd/>
          </a:ln>
          <a:effectLst/>
        </p:spPr>
        <p:txBody>
          <a:bodyPr>
            <a:prstTxWarp prst="textNoShape">
              <a:avLst/>
            </a:prstTxWarp>
            <a:spAutoFit/>
          </a:bodyPr>
          <a:lstStyle/>
          <a:p>
            <a:pPr algn="ctr">
              <a:defRPr/>
            </a:pPr>
            <a:r>
              <a:rPr lang="it-IT" sz="5400" b="1" dirty="0" err="1" smtClean="0">
                <a:solidFill>
                  <a:srgbClr val="FF3300"/>
                </a:solidFill>
                <a:effectLst>
                  <a:outerShdw blurRad="38100" dist="38100" dir="2700000" algn="tl">
                    <a:srgbClr val="DDDDDD"/>
                  </a:outerShdw>
                </a:effectLst>
                <a:latin typeface="Verdana" pitchFamily="-65" charset="0"/>
                <a:ea typeface="ＭＳ Ｐゴシック" pitchFamily="-65" charset="-128"/>
                <a:cs typeface="ＭＳ Ｐゴシック" pitchFamily="-65" charset="-128"/>
              </a:rPr>
              <a:t>8</a:t>
            </a:r>
            <a:endParaRPr lang="it-IT" sz="5400" b="1" dirty="0" smtClean="0">
              <a:solidFill>
                <a:srgbClr val="FF3300"/>
              </a:solidFill>
              <a:effectLst>
                <a:outerShdw blurRad="38100" dist="38100" dir="2700000" algn="tl">
                  <a:srgbClr val="DDDDDD"/>
                </a:outerShdw>
              </a:effectLst>
              <a:latin typeface="Verdana" pitchFamily="-65" charset="0"/>
              <a:ea typeface="ＭＳ Ｐゴシック" pitchFamily="-65" charset="-128"/>
              <a:cs typeface="ＭＳ Ｐゴシック" pitchFamily="-65" charset="-128"/>
            </a:endParaRPr>
          </a:p>
          <a:p>
            <a:pPr algn="ctr">
              <a:defRPr/>
            </a:pPr>
            <a:endParaRPr lang="it-IT" sz="4200" b="1" dirty="0">
              <a:effectLst>
                <a:outerShdw blurRad="38100" dist="38100" dir="2700000" algn="tl">
                  <a:srgbClr val="DDDDDD"/>
                </a:outerShdw>
              </a:effectLst>
              <a:latin typeface="Tahoma" pitchFamily="-65" charset="0"/>
              <a:ea typeface="ＭＳ Ｐゴシック" pitchFamily="-65" charset="-128"/>
              <a:cs typeface="ＭＳ Ｐゴシック" pitchFamily="-65" charset="-128"/>
            </a:endParaRPr>
          </a:p>
          <a:p>
            <a:pPr algn="ctr">
              <a:defRPr/>
            </a:pPr>
            <a:r>
              <a:rPr lang="it-IT" sz="6000" dirty="0" err="1">
                <a:latin typeface="Arial" pitchFamily="-65" charset="0"/>
                <a:ea typeface="ＭＳ Ｐゴシック" pitchFamily="-65" charset="-128"/>
                <a:cs typeface="ＭＳ Ｐゴシック" pitchFamily="-65" charset="-128"/>
              </a:rPr>
              <a:t> </a:t>
            </a:r>
            <a:r>
              <a:rPr lang="it-IT" sz="4000" b="1" dirty="0">
                <a:latin typeface="Arial" pitchFamily="-65" charset="0"/>
                <a:ea typeface="ＭＳ Ｐゴシック" pitchFamily="-65" charset="-128"/>
                <a:cs typeface="ＭＳ Ｐゴシック" pitchFamily="-65" charset="-128"/>
              </a:rPr>
              <a:t> «Senso della realtà» e «Senso della possibilità»: la «flessibilità</a:t>
            </a:r>
          </a:p>
          <a:p>
            <a:pPr algn="ctr">
              <a:defRPr/>
            </a:pPr>
            <a:r>
              <a:rPr lang="it-IT" sz="4000" b="1" dirty="0">
                <a:latin typeface="Arial" pitchFamily="-65" charset="0"/>
                <a:ea typeface="ＭＳ Ｐゴシック" pitchFamily="-65" charset="-128"/>
                <a:cs typeface="ＭＳ Ｐゴシック" pitchFamily="-65" charset="-128"/>
              </a:rPr>
              <a:t>contestualmente vincolata» </a:t>
            </a:r>
            <a:endParaRPr lang="it-IT" sz="6000" b="1" dirty="0">
              <a:effectLst>
                <a:outerShdw blurRad="38100" dist="38100" dir="2700000" algn="tl">
                  <a:srgbClr val="DDDDDD"/>
                </a:outerShdw>
              </a:effectLst>
              <a:latin typeface="Arial"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179388" y="1196975"/>
            <a:ext cx="8785225" cy="4608513"/>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p>
        </p:txBody>
      </p:sp>
      <p:sp>
        <p:nvSpPr>
          <p:cNvPr id="29699" name="Segnaposto numero diapositiva 3"/>
          <p:cNvSpPr>
            <a:spLocks noGrp="1"/>
          </p:cNvSpPr>
          <p:nvPr>
            <p:ph type="sldNum" sz="quarter" idx="12"/>
          </p:nvPr>
        </p:nvSpPr>
        <p:spPr>
          <a:noFill/>
        </p:spPr>
        <p:txBody>
          <a:bodyPr/>
          <a:lstStyle/>
          <a:p>
            <a:fld id="{5D70E083-2C16-7E41-9B07-18CF8BC72EAE}" type="slidenum">
              <a:rPr lang="it-IT"/>
              <a:pPr/>
              <a:t>15</a:t>
            </a:fld>
            <a:endParaRPr lang="it-IT"/>
          </a:p>
        </p:txBody>
      </p:sp>
      <p:sp>
        <p:nvSpPr>
          <p:cNvPr id="29700" name="Rectangle 2"/>
          <p:cNvSpPr>
            <a:spLocks noChangeArrowheads="1"/>
          </p:cNvSpPr>
          <p:nvPr/>
        </p:nvSpPr>
        <p:spPr bwMode="auto">
          <a:xfrm>
            <a:off x="228600" y="287338"/>
            <a:ext cx="8763000" cy="609600"/>
          </a:xfrm>
          <a:prstGeom prst="rect">
            <a:avLst/>
          </a:prstGeom>
          <a:noFill/>
          <a:ln w="9525">
            <a:noFill/>
            <a:miter lim="800000"/>
            <a:headEnd/>
            <a:tailEnd/>
          </a:ln>
        </p:spPr>
        <p:txBody>
          <a:bodyPr>
            <a:prstTxWarp prst="textNoShape">
              <a:avLst/>
            </a:prstTxWarp>
            <a:spAutoFit/>
          </a:bodyPr>
          <a:lstStyle/>
          <a:p>
            <a:pPr algn="ctr" eaLnBrk="0" hangingPunct="0"/>
            <a:r>
              <a:rPr lang="it-IT" sz="3400" b="1"/>
              <a:t>COMPUTER E ATTIVITÀ ORGANIZZATE</a:t>
            </a:r>
          </a:p>
        </p:txBody>
      </p:sp>
      <p:sp>
        <p:nvSpPr>
          <p:cNvPr id="29701" name="Rectangle 3"/>
          <p:cNvSpPr>
            <a:spLocks noChangeArrowheads="1"/>
          </p:cNvSpPr>
          <p:nvPr/>
        </p:nvSpPr>
        <p:spPr bwMode="auto">
          <a:xfrm>
            <a:off x="282575" y="1360488"/>
            <a:ext cx="8556625" cy="4108450"/>
          </a:xfrm>
          <a:prstGeom prst="rect">
            <a:avLst/>
          </a:prstGeom>
          <a:noFill/>
          <a:ln w="9525">
            <a:noFill/>
            <a:miter lim="800000"/>
            <a:headEnd/>
            <a:tailEnd/>
          </a:ln>
        </p:spPr>
        <p:txBody>
          <a:bodyPr>
            <a:prstTxWarp prst="textNoShape">
              <a:avLst/>
            </a:prstTxWarp>
            <a:spAutoFit/>
          </a:bodyPr>
          <a:lstStyle/>
          <a:p>
            <a:pPr algn="just" eaLnBrk="0" hangingPunct="0"/>
            <a:r>
              <a:rPr lang="it-IT" sz="2400"/>
              <a:t>Le attività umane organizzate </a:t>
            </a:r>
            <a:r>
              <a:rPr lang="it-IT" sz="2400">
                <a:solidFill>
                  <a:srgbClr val="FF3300"/>
                </a:solidFill>
              </a:rPr>
              <a:t>sono </a:t>
            </a:r>
            <a:r>
              <a:rPr lang="it-IT" sz="2400" i="1">
                <a:solidFill>
                  <a:srgbClr val="FF3300"/>
                </a:solidFill>
              </a:rPr>
              <a:t>sempre </a:t>
            </a:r>
            <a:r>
              <a:rPr lang="it-IT" sz="2400">
                <a:solidFill>
                  <a:srgbClr val="FF3300"/>
                </a:solidFill>
              </a:rPr>
              <a:t> sociali</a:t>
            </a:r>
            <a:r>
              <a:rPr lang="it-IT" sz="2400"/>
              <a:t>, anche se compite da una singola persona. Infatti una parte essenziale del loro significato e del loro scopo è che esse siano </a:t>
            </a:r>
            <a:r>
              <a:rPr lang="it-IT" sz="2400">
                <a:solidFill>
                  <a:srgbClr val="FF3300"/>
                </a:solidFill>
              </a:rPr>
              <a:t>riconoscibili da parte di altri</a:t>
            </a:r>
            <a:r>
              <a:rPr lang="it-IT" sz="2400"/>
              <a:t> nel medesimo contesto sociale. </a:t>
            </a:r>
          </a:p>
          <a:p>
            <a:pPr algn="just" eaLnBrk="0" hangingPunct="0"/>
            <a:endParaRPr lang="it-IT" sz="2400"/>
          </a:p>
          <a:p>
            <a:pPr algn="just" eaLnBrk="0" hangingPunct="0"/>
            <a:r>
              <a:rPr lang="it-IT" sz="2400"/>
              <a:t>Pertanto, esse dipendono </a:t>
            </a:r>
            <a:r>
              <a:rPr lang="it-IT" sz="2400" i="1"/>
              <a:t>sempre </a:t>
            </a:r>
            <a:r>
              <a:rPr lang="it-IT" sz="2400"/>
              <a:t> da accordi sul </a:t>
            </a:r>
            <a:r>
              <a:rPr lang="it-IT" sz="2400" i="1"/>
              <a:t>'che cosa è che cosa</a:t>
            </a:r>
            <a:r>
              <a:rPr lang="it-IT" sz="2400"/>
              <a:t>' e </a:t>
            </a:r>
            <a:r>
              <a:rPr lang="it-IT" sz="2400" i="1"/>
              <a:t>'chi è chi'</a:t>
            </a:r>
            <a:r>
              <a:rPr lang="it-IT" sz="2400"/>
              <a:t>. </a:t>
            </a:r>
          </a:p>
          <a:p>
            <a:pPr algn="just" eaLnBrk="0" hangingPunct="0"/>
            <a:endParaRPr lang="it-IT" sz="2400"/>
          </a:p>
          <a:p>
            <a:pPr algn="just" eaLnBrk="0" hangingPunct="0"/>
            <a:r>
              <a:rPr lang="it-IT" sz="2400"/>
              <a:t>Talvolta, non sempre, le attività organizzate </a:t>
            </a:r>
            <a:r>
              <a:rPr lang="it-IT" sz="2400">
                <a:solidFill>
                  <a:srgbClr val="FF3300"/>
                </a:solidFill>
              </a:rPr>
              <a:t>dipendono dagli scambi linguistici</a:t>
            </a:r>
            <a:r>
              <a:rPr lang="it-IT" sz="2400"/>
              <a:t>, anche se l'uso di un linguaggio è già di per sé un'attività organizzata”.</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egnaposto numero diapositiva 3"/>
          <p:cNvSpPr>
            <a:spLocks noGrp="1"/>
          </p:cNvSpPr>
          <p:nvPr>
            <p:ph type="sldNum" sz="quarter" idx="12"/>
          </p:nvPr>
        </p:nvSpPr>
        <p:spPr bwMode="auto">
          <a:ln>
            <a:miter lim="800000"/>
            <a:headEnd/>
            <a:tailEnd/>
          </a:ln>
        </p:spPr>
        <p:txBody>
          <a:bodyPr/>
          <a:lstStyle/>
          <a:p>
            <a:pPr>
              <a:defRPr/>
            </a:pPr>
            <a:fld id="{B4682BC8-E64C-B44C-A7CB-B5EBF0400EC3}" type="slidenum">
              <a:rPr lang="it-IT">
                <a:latin typeface="Arial" pitchFamily="-84" charset="0"/>
                <a:ea typeface="ＭＳ Ｐゴシック" pitchFamily="-84" charset="-128"/>
                <a:cs typeface="ＭＳ Ｐゴシック" pitchFamily="-84" charset="-128"/>
              </a:rPr>
              <a:pPr>
                <a:defRPr/>
              </a:pPr>
              <a:t>150</a:t>
            </a:fld>
            <a:endParaRPr lang="it-IT">
              <a:latin typeface="Arial" pitchFamily="-84" charset="0"/>
              <a:ea typeface="ＭＳ Ｐゴシック" pitchFamily="-84" charset="-128"/>
              <a:cs typeface="ＭＳ Ｐゴシック" pitchFamily="-84" charset="-128"/>
            </a:endParaRPr>
          </a:p>
        </p:txBody>
      </p:sp>
      <p:sp>
        <p:nvSpPr>
          <p:cNvPr id="110595" name="Rectangle 2"/>
          <p:cNvSpPr>
            <a:spLocks noChangeArrowheads="1"/>
          </p:cNvSpPr>
          <p:nvPr/>
        </p:nvSpPr>
        <p:spPr bwMode="auto">
          <a:xfrm>
            <a:off x="0" y="577850"/>
            <a:ext cx="9144000" cy="5981700"/>
          </a:xfrm>
          <a:prstGeom prst="rect">
            <a:avLst/>
          </a:prstGeom>
          <a:noFill/>
          <a:ln w="9525">
            <a:noFill/>
            <a:miter lim="800000"/>
            <a:headEnd/>
            <a:tailEnd/>
          </a:ln>
        </p:spPr>
        <p:txBody>
          <a:bodyPr>
            <a:prstTxWarp prst="textNoShape">
              <a:avLst/>
            </a:prstTxWarp>
          </a:bodyPr>
          <a:lstStyle/>
          <a:p>
            <a:pPr algn="just"/>
            <a:r>
              <a:rPr lang="it-IT" sz="2400" dirty="0">
                <a:latin typeface="Arial"/>
              </a:rPr>
              <a:t>La realtà aumentata si manifesta in modo concreto come  </a:t>
            </a:r>
            <a:r>
              <a:rPr lang="it-IT" sz="2400" b="1" dirty="0">
                <a:latin typeface="Arial"/>
              </a:rPr>
              <a:t>nesso tra possibile e reale,  </a:t>
            </a:r>
            <a:r>
              <a:rPr lang="it-IT" sz="2400" dirty="0">
                <a:latin typeface="Arial"/>
              </a:rPr>
              <a:t>cioè sotto forma di quella «</a:t>
            </a:r>
            <a:r>
              <a:rPr lang="it-IT" sz="2400" b="1" dirty="0">
                <a:latin typeface="Arial"/>
              </a:rPr>
              <a:t>flessibilità contestualmente vincolata</a:t>
            </a:r>
            <a:r>
              <a:rPr lang="it-IT" sz="2400" dirty="0">
                <a:latin typeface="Arial"/>
              </a:rPr>
              <a:t>» che è il presupposto dell’azione efficace, secondo un meccanismo che oggi si comincia a capire appieno, anche sotto il profilo biologico ed evolutivo. Come sottolinea Ferretti,«l’idea di una flessibilità contestualmente vincolata, in effetti, chiama in causa due capacità esibite nei comportamenti intelligenti di grande interesse ai nostri fini: la </a:t>
            </a:r>
            <a:r>
              <a:rPr lang="it-IT" sz="2400" b="1" dirty="0">
                <a:latin typeface="Arial"/>
              </a:rPr>
              <a:t>capacità di “ancoraggio” al contesto</a:t>
            </a:r>
            <a:r>
              <a:rPr lang="it-IT" sz="2400" dirty="0">
                <a:latin typeface="Arial"/>
              </a:rPr>
              <a:t> (la funzione che radica fortemente l’organismo alla situazione contestuale) e la capacità di “</a:t>
            </a:r>
            <a:r>
              <a:rPr lang="it-IT" sz="2400" b="1" dirty="0">
                <a:latin typeface="Arial"/>
              </a:rPr>
              <a:t>proiezione</a:t>
            </a:r>
            <a:r>
              <a:rPr lang="it-IT" sz="2400" dirty="0">
                <a:latin typeface="Arial"/>
              </a:rPr>
              <a:t>” dal contesto attuale </a:t>
            </a:r>
            <a:r>
              <a:rPr lang="it-IT" sz="2400" b="1" dirty="0">
                <a:latin typeface="Arial"/>
              </a:rPr>
              <a:t>a un contesto diverso </a:t>
            </a:r>
            <a:r>
              <a:rPr lang="it-IT" sz="2400" dirty="0">
                <a:latin typeface="Arial"/>
              </a:rPr>
              <a:t>(la funzione in grado di sganciare o di dissociare l’organismo dal qui e ora della situazione presente: radicamento e proiezione [</a:t>
            </a:r>
            <a:r>
              <a:rPr lang="it-IT" sz="2400" dirty="0" err="1">
                <a:latin typeface="Arial"/>
              </a:rPr>
              <a:t>…</a:t>
            </a:r>
            <a:r>
              <a:rPr lang="it-IT" sz="2400" dirty="0">
                <a:latin typeface="Arial"/>
              </a:rPr>
              <a:t>] rappresentano le funzioni alla base dei comportamenti flessibilmente appropriati e dunque anche del parlare in modo appropriato».</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3"/>
          <p:cNvSpPr>
            <a:spLocks noGrp="1"/>
          </p:cNvSpPr>
          <p:nvPr>
            <p:ph type="sldNum" sz="quarter" idx="12"/>
          </p:nvPr>
        </p:nvSpPr>
        <p:spPr bwMode="auto">
          <a:ln>
            <a:miter lim="800000"/>
            <a:headEnd/>
            <a:tailEnd/>
          </a:ln>
        </p:spPr>
        <p:txBody>
          <a:bodyPr/>
          <a:lstStyle/>
          <a:p>
            <a:pPr>
              <a:defRPr/>
            </a:pPr>
            <a:fld id="{582B5384-96F7-FB47-95F5-28C08DD313EA}" type="slidenum">
              <a:rPr lang="it-IT">
                <a:latin typeface="Arial" pitchFamily="-84" charset="0"/>
                <a:ea typeface="ＭＳ Ｐゴシック" pitchFamily="-84" charset="-128"/>
                <a:cs typeface="ＭＳ Ｐゴシック" pitchFamily="-84" charset="-128"/>
              </a:rPr>
              <a:pPr>
                <a:defRPr/>
              </a:pPr>
              <a:t>151</a:t>
            </a:fld>
            <a:endParaRPr lang="it-IT">
              <a:latin typeface="Arial" pitchFamily="-84" charset="0"/>
              <a:ea typeface="ＭＳ Ｐゴシック" pitchFamily="-84" charset="-128"/>
              <a:cs typeface="ＭＳ Ｐゴシック" pitchFamily="-84" charset="-128"/>
            </a:endParaRPr>
          </a:p>
        </p:txBody>
      </p:sp>
      <p:sp>
        <p:nvSpPr>
          <p:cNvPr id="112643" name="Rectangle 2"/>
          <p:cNvSpPr>
            <a:spLocks noChangeArrowheads="1"/>
          </p:cNvSpPr>
          <p:nvPr/>
        </p:nvSpPr>
        <p:spPr bwMode="auto">
          <a:xfrm>
            <a:off x="0" y="577850"/>
            <a:ext cx="9144000" cy="5575300"/>
          </a:xfrm>
          <a:prstGeom prst="rect">
            <a:avLst/>
          </a:prstGeom>
          <a:noFill/>
          <a:ln w="9525">
            <a:noFill/>
            <a:miter lim="800000"/>
            <a:headEnd/>
            <a:tailEnd/>
          </a:ln>
        </p:spPr>
        <p:txBody>
          <a:bodyPr>
            <a:prstTxWarp prst="textNoShape">
              <a:avLst/>
            </a:prstTxWarp>
          </a:bodyPr>
          <a:lstStyle/>
          <a:p>
            <a:pPr algn="just"/>
            <a:r>
              <a:rPr lang="it-IT" sz="2600" dirty="0">
                <a:latin typeface="Arial"/>
              </a:rPr>
              <a:t>Questa complementarità tra capacità di proiezione e di radicamento, in virtù della quale i processi di radicamento dipendono tanto dalle percezioni effettive quanto dalle proiezioni immaginative possibili, è assicurata da quello «che qui definiamo </a:t>
            </a:r>
            <a:r>
              <a:rPr lang="it-IT" sz="2600" b="1" dirty="0">
                <a:latin typeface="Arial"/>
              </a:rPr>
              <a:t>Sistema Triadico di Radicamento e Proiezione (STRP)</a:t>
            </a:r>
            <a:r>
              <a:rPr lang="it-IT" sz="2600" dirty="0">
                <a:latin typeface="Arial"/>
              </a:rPr>
              <a:t>», a sua volta «garantito da tre diversi sistemi di elaborazione: </a:t>
            </a:r>
            <a:r>
              <a:rPr lang="it-IT" sz="2600" b="1" dirty="0">
                <a:latin typeface="Arial"/>
              </a:rPr>
              <a:t>l’intelligenza ecologica </a:t>
            </a:r>
            <a:r>
              <a:rPr lang="it-IT" sz="2600" dirty="0">
                <a:latin typeface="Arial"/>
              </a:rPr>
              <a:t>(il sistema </a:t>
            </a:r>
            <a:r>
              <a:rPr lang="it-IT" sz="2600" dirty="0" err="1">
                <a:latin typeface="Arial"/>
              </a:rPr>
              <a:t>percettivo-motorio</a:t>
            </a:r>
            <a:r>
              <a:rPr lang="it-IT" sz="2600" dirty="0">
                <a:latin typeface="Arial"/>
              </a:rPr>
              <a:t> e i dispositivi legati alla rappresentazione dello spazio); </a:t>
            </a:r>
            <a:r>
              <a:rPr lang="it-IT" sz="2600" b="1" dirty="0">
                <a:latin typeface="Arial"/>
              </a:rPr>
              <a:t>l’intelligenza sociale</a:t>
            </a:r>
            <a:r>
              <a:rPr lang="it-IT" sz="2600" dirty="0">
                <a:latin typeface="Arial"/>
              </a:rPr>
              <a:t> (il sistema di lettura della mente adibito alla costruzione di uno </a:t>
            </a:r>
            <a:r>
              <a:rPr lang="it-IT" sz="2600" b="1" dirty="0">
                <a:latin typeface="Arial"/>
              </a:rPr>
              <a:t>spazio condiviso </a:t>
            </a:r>
            <a:r>
              <a:rPr lang="it-IT" sz="2600" dirty="0">
                <a:latin typeface="Arial"/>
              </a:rPr>
              <a:t>con gli altri organismi); </a:t>
            </a:r>
            <a:r>
              <a:rPr lang="it-IT" sz="2600" b="1" dirty="0">
                <a:latin typeface="Arial"/>
              </a:rPr>
              <a:t>l’intelligenza temporale</a:t>
            </a:r>
            <a:r>
              <a:rPr lang="it-IT" sz="2600" dirty="0">
                <a:latin typeface="Arial"/>
              </a:rPr>
              <a:t> (la capacità di viaggiare nel tempo alla base della costruzione della continuità esperienziale degli individui».</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egnaposto numero diapositiva 3"/>
          <p:cNvSpPr>
            <a:spLocks noGrp="1"/>
          </p:cNvSpPr>
          <p:nvPr>
            <p:ph type="sldNum" sz="quarter" idx="12"/>
          </p:nvPr>
        </p:nvSpPr>
        <p:spPr bwMode="auto">
          <a:ln>
            <a:miter lim="800000"/>
            <a:headEnd/>
            <a:tailEnd/>
          </a:ln>
        </p:spPr>
        <p:txBody>
          <a:bodyPr/>
          <a:lstStyle/>
          <a:p>
            <a:pPr>
              <a:defRPr/>
            </a:pPr>
            <a:fld id="{3BF29581-D4E0-4C4F-BF9A-D24DA8A42313}" type="slidenum">
              <a:rPr lang="it-IT">
                <a:latin typeface="Arial" pitchFamily="-84" charset="0"/>
                <a:ea typeface="ＭＳ Ｐゴシック" pitchFamily="-84" charset="-128"/>
                <a:cs typeface="ＭＳ Ｐゴシック" pitchFamily="-84" charset="-128"/>
              </a:rPr>
              <a:pPr>
                <a:defRPr/>
              </a:pPr>
              <a:t>152</a:t>
            </a:fld>
            <a:endParaRPr lang="it-IT">
              <a:latin typeface="Arial" pitchFamily="-84" charset="0"/>
              <a:ea typeface="ＭＳ Ｐゴシック" pitchFamily="-84" charset="-128"/>
              <a:cs typeface="ＭＳ Ｐゴシック" pitchFamily="-84" charset="-128"/>
            </a:endParaRPr>
          </a:p>
        </p:txBody>
      </p:sp>
      <p:sp>
        <p:nvSpPr>
          <p:cNvPr id="114691" name="Rectangle 2"/>
          <p:cNvSpPr>
            <a:spLocks noChangeArrowheads="1"/>
          </p:cNvSpPr>
          <p:nvPr/>
        </p:nvSpPr>
        <p:spPr bwMode="auto">
          <a:xfrm>
            <a:off x="0" y="577850"/>
            <a:ext cx="9144000" cy="5575300"/>
          </a:xfrm>
          <a:prstGeom prst="rect">
            <a:avLst/>
          </a:prstGeom>
          <a:noFill/>
          <a:ln w="9525">
            <a:noFill/>
            <a:miter lim="800000"/>
            <a:headEnd/>
            <a:tailEnd/>
          </a:ln>
        </p:spPr>
        <p:txBody>
          <a:bodyPr>
            <a:prstTxWarp prst="textNoShape">
              <a:avLst/>
            </a:prstTxWarp>
          </a:bodyPr>
          <a:lstStyle/>
          <a:p>
            <a:pPr algn="just"/>
            <a:r>
              <a:rPr lang="it-IT" sz="2800" dirty="0">
                <a:latin typeface="Arial"/>
              </a:rPr>
              <a:t>Come sottolineano </a:t>
            </a:r>
            <a:r>
              <a:rPr lang="it-IT" sz="2800" dirty="0" err="1">
                <a:latin typeface="Arial"/>
              </a:rPr>
              <a:t>Buckner</a:t>
            </a:r>
            <a:r>
              <a:rPr lang="it-IT" sz="2800" dirty="0">
                <a:latin typeface="Arial"/>
              </a:rPr>
              <a:t> e Carroll «il pensiero sul futuro, il ricordo degli eventi del passato, la possibilità di concepire la prospettiva altrui (la teoria della mente) e la navigazione nello spazio impiegano questo network, e ciò indica che tali capacità dipendono da modalità di elaborazione simili e da </a:t>
            </a:r>
            <a:r>
              <a:rPr lang="it-IT" sz="2800" b="1" dirty="0">
                <a:latin typeface="Arial"/>
              </a:rPr>
              <a:t>sistemi cerebrali in grado di sorreggere la percezione di punti di vista alternativi</a:t>
            </a:r>
            <a:r>
              <a:rPr lang="it-IT" sz="2800" dirty="0">
                <a:latin typeface="Arial"/>
              </a:rPr>
              <a:t>. Forse queste capacità, tradizionalmente considerate distinte, vengono comprese meglio se considerate come parti di una più ampia funzione in grado di gestire forme flessibili di auto proiezione».</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egnaposto numero diapositiva 3"/>
          <p:cNvSpPr>
            <a:spLocks noGrp="1"/>
          </p:cNvSpPr>
          <p:nvPr>
            <p:ph type="sldNum" sz="quarter" idx="12"/>
          </p:nvPr>
        </p:nvSpPr>
        <p:spPr bwMode="auto">
          <a:ln>
            <a:miter lim="800000"/>
            <a:headEnd/>
            <a:tailEnd/>
          </a:ln>
        </p:spPr>
        <p:txBody>
          <a:bodyPr/>
          <a:lstStyle/>
          <a:p>
            <a:pPr>
              <a:defRPr/>
            </a:pPr>
            <a:fld id="{849F3B0B-88BE-4F47-AB35-2C43D0362FE5}" type="slidenum">
              <a:rPr lang="it-IT">
                <a:latin typeface="Arial" pitchFamily="-84" charset="0"/>
                <a:ea typeface="ＭＳ Ｐゴシック" pitchFamily="-84" charset="-128"/>
                <a:cs typeface="ＭＳ Ｐゴシック" pitchFamily="-84" charset="-128"/>
              </a:rPr>
              <a:pPr>
                <a:defRPr/>
              </a:pPr>
              <a:t>153</a:t>
            </a:fld>
            <a:endParaRPr lang="it-IT">
              <a:latin typeface="Arial" pitchFamily="-84" charset="0"/>
              <a:ea typeface="ＭＳ Ｐゴシック" pitchFamily="-84" charset="-128"/>
              <a:cs typeface="ＭＳ Ｐゴシック" pitchFamily="-84" charset="-128"/>
            </a:endParaRPr>
          </a:p>
        </p:txBody>
      </p:sp>
      <p:sp>
        <p:nvSpPr>
          <p:cNvPr id="116739" name="Rectangle 2"/>
          <p:cNvSpPr>
            <a:spLocks noChangeArrowheads="1"/>
          </p:cNvSpPr>
          <p:nvPr/>
        </p:nvSpPr>
        <p:spPr bwMode="auto">
          <a:xfrm>
            <a:off x="0" y="577850"/>
            <a:ext cx="9144000" cy="5879164"/>
          </a:xfrm>
          <a:prstGeom prst="rect">
            <a:avLst/>
          </a:prstGeom>
          <a:noFill/>
          <a:ln w="9525">
            <a:noFill/>
            <a:miter lim="800000"/>
            <a:headEnd/>
            <a:tailEnd/>
          </a:ln>
        </p:spPr>
        <p:txBody>
          <a:bodyPr>
            <a:prstTxWarp prst="textNoShape">
              <a:avLst/>
            </a:prstTxWarp>
          </a:bodyPr>
          <a:lstStyle/>
          <a:p>
            <a:pPr algn="just"/>
            <a:r>
              <a:rPr lang="it-IT" sz="2200" dirty="0">
                <a:latin typeface="Arial"/>
              </a:rPr>
              <a:t>Commenta ancora Ferretti: «Per quanto elaborino tipi di informazione molto diversi, i tre sistemi cognitivi trovano un punto di convergenza nella capacità di</a:t>
            </a:r>
          </a:p>
          <a:p>
            <a:pPr algn="just"/>
            <a:r>
              <a:rPr lang="it-IT" sz="2200" b="1" dirty="0">
                <a:latin typeface="Arial"/>
              </a:rPr>
              <a:t>sganciare l’organismo dalla situazione attuale per proiettarlo in situazioni alternative nello spazio, nel tempo e nell’ambiente sociale</a:t>
            </a:r>
            <a:r>
              <a:rPr lang="it-IT" sz="2200" dirty="0">
                <a:latin typeface="Arial"/>
              </a:rPr>
              <a:t>.</a:t>
            </a:r>
          </a:p>
          <a:p>
            <a:pPr algn="just"/>
            <a:r>
              <a:rPr lang="it-IT" sz="2200" dirty="0">
                <a:latin typeface="Arial"/>
              </a:rPr>
              <a:t>Tale convergenza è testimoniata dall’operare congiunto dei sottocomponenti implicati in vari compiti cognitivi: la capacità di rappresentare lo spazio è molto spesso collegata alla capacità di rappresentare il tempo; la capacità di </a:t>
            </a:r>
            <a:r>
              <a:rPr lang="it-IT" sz="2200" b="1" dirty="0">
                <a:latin typeface="Arial"/>
              </a:rPr>
              <a:t>attribuirestati intenzionali guardando il mondo con gli occhi degli altri</a:t>
            </a:r>
            <a:r>
              <a:rPr lang="it-IT" sz="2200" dirty="0">
                <a:latin typeface="Arial"/>
              </a:rPr>
              <a:t>, come vuole la </a:t>
            </a:r>
            <a:r>
              <a:rPr lang="it-IT" sz="2200" b="1" dirty="0">
                <a:latin typeface="Arial"/>
              </a:rPr>
              <a:t>teoria </a:t>
            </a:r>
            <a:r>
              <a:rPr lang="it-IT" sz="2200" b="1" dirty="0" err="1">
                <a:latin typeface="Arial"/>
              </a:rPr>
              <a:t>simulazionista</a:t>
            </a:r>
            <a:r>
              <a:rPr lang="it-IT" sz="2200" dirty="0">
                <a:latin typeface="Arial"/>
              </a:rPr>
              <a:t>, comporta anche necessariamente una dislocazione spaziale. Sul piano anatomico, le comunanze funzionali di tali sistemi di elaborazione poggiano su aree cerebrali comuni (nello specifico, i lobi frontali e il lobo mediale </a:t>
            </a:r>
            <a:r>
              <a:rPr lang="it-IT" sz="2200" dirty="0" err="1">
                <a:latin typeface="Arial"/>
              </a:rPr>
              <a:t>temporale-parietale</a:t>
            </a:r>
            <a:r>
              <a:rPr lang="it-IT" sz="2200" dirty="0">
                <a:latin typeface="Arial"/>
              </a:rPr>
              <a:t>). L’ipotesi della convergenza funzionale e strutturale di un macrosistema di questo tipo è stata confermata empiricamente anche da </a:t>
            </a:r>
            <a:r>
              <a:rPr lang="it-IT" sz="2200" dirty="0" err="1">
                <a:latin typeface="Arial"/>
              </a:rPr>
              <a:t>Spreng</a:t>
            </a:r>
            <a:r>
              <a:rPr lang="it-IT" sz="2200" dirty="0">
                <a:latin typeface="Arial"/>
              </a:rPr>
              <a:t> e collaboratori».</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egnaposto numero diapositiva 3"/>
          <p:cNvSpPr>
            <a:spLocks noGrp="1"/>
          </p:cNvSpPr>
          <p:nvPr>
            <p:ph type="sldNum" sz="quarter" idx="12"/>
          </p:nvPr>
        </p:nvSpPr>
        <p:spPr bwMode="auto">
          <a:ln>
            <a:miter lim="800000"/>
            <a:headEnd/>
            <a:tailEnd/>
          </a:ln>
        </p:spPr>
        <p:txBody>
          <a:bodyPr/>
          <a:lstStyle/>
          <a:p>
            <a:pPr>
              <a:defRPr/>
            </a:pPr>
            <a:fld id="{274835EA-902B-4E4D-92EC-7228205C0CA1}" type="slidenum">
              <a:rPr lang="it-IT">
                <a:latin typeface="Arial" pitchFamily="-84" charset="0"/>
                <a:ea typeface="ＭＳ Ｐゴシック" pitchFamily="-84" charset="-128"/>
                <a:cs typeface="ＭＳ Ｐゴシック" pitchFamily="-84" charset="-128"/>
              </a:rPr>
              <a:pPr>
                <a:defRPr/>
              </a:pPr>
              <a:t>154</a:t>
            </a:fld>
            <a:endParaRPr lang="it-IT">
              <a:latin typeface="Arial" pitchFamily="-84" charset="0"/>
              <a:ea typeface="ＭＳ Ｐゴシック" pitchFamily="-84" charset="-128"/>
              <a:cs typeface="ＭＳ Ｐゴシック" pitchFamily="-84" charset="-128"/>
            </a:endParaRPr>
          </a:p>
        </p:txBody>
      </p:sp>
      <p:sp>
        <p:nvSpPr>
          <p:cNvPr id="118787" name="Rectangle 2"/>
          <p:cNvSpPr>
            <a:spLocks noChangeArrowheads="1"/>
          </p:cNvSpPr>
          <p:nvPr/>
        </p:nvSpPr>
        <p:spPr bwMode="auto">
          <a:xfrm>
            <a:off x="0" y="577850"/>
            <a:ext cx="9144000" cy="5575300"/>
          </a:xfrm>
          <a:prstGeom prst="rect">
            <a:avLst/>
          </a:prstGeom>
          <a:noFill/>
          <a:ln w="9525">
            <a:noFill/>
            <a:miter lim="800000"/>
            <a:headEnd/>
            <a:tailEnd/>
          </a:ln>
        </p:spPr>
        <p:txBody>
          <a:bodyPr>
            <a:prstTxWarp prst="textNoShape">
              <a:avLst/>
            </a:prstTxWarp>
          </a:bodyPr>
          <a:lstStyle/>
          <a:p>
            <a:pPr algn="just"/>
            <a:r>
              <a:rPr lang="it-IT" sz="2400" dirty="0">
                <a:latin typeface="Arial"/>
              </a:rPr>
              <a:t>Il Sistema Triadico di Radicamento e Proiezione (STRP) sottopone dunque l’oggetto della percezione alla funzione di sganciamento e di dissociazione dal «qui» e «ora» della situazione presente, potenziandolo e arricchendolo di significati alternativi attraverso quella che abbiamo in precedenza definito l’operazione di «proiezione». Questa operazione si sviluppa in modo graduale.</a:t>
            </a:r>
          </a:p>
          <a:p>
            <a:pPr algn="just"/>
            <a:r>
              <a:rPr lang="it-IT" sz="2400" dirty="0">
                <a:latin typeface="Arial"/>
              </a:rPr>
              <a:t>C’è una prima fase in cui il soggetto della conoscenza resta all’interno delle negoziazioni tra i segni esistenti, ma pur restando</a:t>
            </a:r>
          </a:p>
          <a:p>
            <a:pPr algn="just"/>
            <a:r>
              <a:rPr lang="it-IT" sz="2400" dirty="0">
                <a:latin typeface="Arial"/>
              </a:rPr>
              <a:t>entro i confini di ciò che può chiaramente dire, inizia a far riferimento a qualcosa che è indicibile, e per ciò installa un </a:t>
            </a:r>
            <a:r>
              <a:rPr lang="it-IT" sz="2400" b="1" dirty="0">
                <a:latin typeface="Arial"/>
              </a:rPr>
              <a:t>linguaggio doppio </a:t>
            </a:r>
            <a:r>
              <a:rPr lang="it-IT" sz="2400" dirty="0">
                <a:latin typeface="Arial"/>
              </a:rPr>
              <a:t>che innanzitutto ha l’effetto di </a:t>
            </a:r>
            <a:r>
              <a:rPr lang="it-IT" sz="2400" b="1" dirty="0">
                <a:latin typeface="Arial"/>
              </a:rPr>
              <a:t>scuotere il linguaggio codificato</a:t>
            </a:r>
            <a:r>
              <a:rPr lang="it-IT" sz="2400" dirty="0">
                <a:latin typeface="Arial"/>
              </a:rPr>
              <a:t>; c’è poi una seconda fase in cui accade invece un movimento tra i codici già disponibili e quelli che non sono ancora tali.</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14F50448-0DAA-D148-982C-54163D12A274}" type="slidenum">
              <a:rPr lang="it-IT">
                <a:latin typeface="Arial" pitchFamily="-84" charset="0"/>
                <a:ea typeface="ＭＳ Ｐゴシック" pitchFamily="-84" charset="-128"/>
                <a:cs typeface="ＭＳ Ｐゴシック" pitchFamily="-84" charset="-128"/>
              </a:rPr>
              <a:pPr>
                <a:defRPr/>
              </a:pPr>
              <a:t>155</a:t>
            </a:fld>
            <a:endParaRPr lang="it-IT">
              <a:latin typeface="Arial" pitchFamily="-84" charset="0"/>
              <a:ea typeface="ＭＳ Ｐゴシック" pitchFamily="-84" charset="-128"/>
              <a:cs typeface="ＭＳ Ｐゴシック" pitchFamily="-84" charset="-128"/>
            </a:endParaRPr>
          </a:p>
        </p:txBody>
      </p:sp>
      <p:sp>
        <p:nvSpPr>
          <p:cNvPr id="120835" name="Rectangle 2"/>
          <p:cNvSpPr>
            <a:spLocks noChangeArrowheads="1"/>
          </p:cNvSpPr>
          <p:nvPr/>
        </p:nvSpPr>
        <p:spPr bwMode="auto">
          <a:xfrm>
            <a:off x="0" y="577850"/>
            <a:ext cx="9144000" cy="5575300"/>
          </a:xfrm>
          <a:prstGeom prst="rect">
            <a:avLst/>
          </a:prstGeom>
          <a:noFill/>
          <a:ln w="9525">
            <a:noFill/>
            <a:miter lim="800000"/>
            <a:headEnd/>
            <a:tailEnd/>
          </a:ln>
        </p:spPr>
        <p:txBody>
          <a:bodyPr>
            <a:prstTxWarp prst="textNoShape">
              <a:avLst/>
            </a:prstTxWarp>
          </a:bodyPr>
          <a:lstStyle/>
          <a:p>
            <a:pPr algn="just"/>
            <a:r>
              <a:rPr lang="it-IT" sz="2800" dirty="0">
                <a:latin typeface="Arial"/>
              </a:rPr>
              <a:t>"All'uomo sensibile e immaginoso, che viva, come io sono vissuto gran tempo, sentendo di continuo ed immaginando, il mondo e gli oggetti sono in certo modo doppi. Egli </a:t>
            </a:r>
            <a:r>
              <a:rPr lang="it-IT" sz="2800" b="1" dirty="0">
                <a:latin typeface="Arial"/>
              </a:rPr>
              <a:t>vedrà cogli occhi </a:t>
            </a:r>
            <a:r>
              <a:rPr lang="it-IT" sz="2800" dirty="0">
                <a:latin typeface="Arial"/>
              </a:rPr>
              <a:t>una torre, una campagna; udrà cogli orecchi un suono d'una campana; e nel tempo stesso </a:t>
            </a:r>
            <a:r>
              <a:rPr lang="it-IT" sz="2800" b="1" dirty="0">
                <a:latin typeface="Arial"/>
              </a:rPr>
              <a:t>coll'immaginazione vedrà </a:t>
            </a:r>
            <a:r>
              <a:rPr lang="it-IT" sz="2800" dirty="0">
                <a:latin typeface="Arial"/>
              </a:rPr>
              <a:t>un'altra torre, un'altra campagna, udrà un altro suono. In questo secondo genere di obbietti sta tutto il bello e il piacevole delle cose. Trista quella vita (ed è pur tale la vita comunemente) che non vede, non ode, non sente se non che oggetti semplici, quelli soli di cui gli occhi, gli orecchi e gli altri sentimenti ricevono la sensazione" (30.11.1828)</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LEOPARDI </a:t>
            </a:r>
            <a:r>
              <a:rPr lang="it-IT" sz="2400" b="1" i="1" dirty="0">
                <a:effectLst>
                  <a:outerShdw blurRad="38100" dist="38100" dir="2700000" algn="tl">
                    <a:srgbClr val="DDDDDD"/>
                  </a:outerShdw>
                </a:effectLst>
                <a:latin typeface="Arial" charset="0"/>
                <a:ea typeface="ＭＳ Ｐゴシック" charset="-128"/>
                <a:cs typeface="ＭＳ Ｐゴシック" charset="-128"/>
              </a:rPr>
              <a:t>LO ZIBALDONE  LA </a:t>
            </a:r>
            <a:r>
              <a:rPr lang="it-IT" sz="2400" b="1" dirty="0">
                <a:effectLst>
                  <a:outerShdw blurRad="38100" dist="38100" dir="2700000" algn="tl">
                    <a:srgbClr val="DDDDDD"/>
                  </a:outerShdw>
                </a:effectLst>
                <a:latin typeface="Arial" charset="0"/>
                <a:ea typeface="ＭＳ Ｐゴシック" charset="-128"/>
                <a:cs typeface="ＭＳ Ｐゴシック" charset="-128"/>
              </a:rPr>
              <a:t>«VISIONE DOPPIA»</a:t>
            </a:r>
            <a:endParaRPr lang="it-IT" sz="2400"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egnaposto numero diapositiva 3"/>
          <p:cNvSpPr>
            <a:spLocks noGrp="1"/>
          </p:cNvSpPr>
          <p:nvPr>
            <p:ph type="sldNum" sz="quarter" idx="12"/>
          </p:nvPr>
        </p:nvSpPr>
        <p:spPr bwMode="auto">
          <a:ln>
            <a:miter lim="800000"/>
            <a:headEnd/>
            <a:tailEnd/>
          </a:ln>
        </p:spPr>
        <p:txBody>
          <a:bodyPr/>
          <a:lstStyle/>
          <a:p>
            <a:pPr>
              <a:defRPr/>
            </a:pPr>
            <a:fld id="{84910C79-3CD1-7E4A-BC31-E03FECC82AD8}" type="slidenum">
              <a:rPr lang="it-IT">
                <a:latin typeface="Arial" pitchFamily="-84" charset="0"/>
                <a:ea typeface="ＭＳ Ｐゴシック" pitchFamily="-84" charset="-128"/>
                <a:cs typeface="ＭＳ Ｐゴシック" pitchFamily="-84" charset="-128"/>
              </a:rPr>
              <a:pPr>
                <a:defRPr/>
              </a:pPr>
              <a:t>156</a:t>
            </a:fld>
            <a:endParaRPr lang="it-IT">
              <a:latin typeface="Arial" pitchFamily="-84" charset="0"/>
              <a:ea typeface="ＭＳ Ｐゴシック" pitchFamily="-84" charset="-128"/>
              <a:cs typeface="ＭＳ Ｐゴシック" pitchFamily="-84" charset="-128"/>
            </a:endParaRPr>
          </a:p>
        </p:txBody>
      </p:sp>
      <p:sp>
        <p:nvSpPr>
          <p:cNvPr id="122883" name="Rectangle 2"/>
          <p:cNvSpPr>
            <a:spLocks noChangeArrowheads="1"/>
          </p:cNvSpPr>
          <p:nvPr/>
        </p:nvSpPr>
        <p:spPr bwMode="auto">
          <a:xfrm>
            <a:off x="0" y="906463"/>
            <a:ext cx="9144000" cy="5246687"/>
          </a:xfrm>
          <a:prstGeom prst="rect">
            <a:avLst/>
          </a:prstGeom>
          <a:noFill/>
          <a:ln w="9525">
            <a:noFill/>
            <a:miter lim="800000"/>
            <a:headEnd/>
            <a:tailEnd/>
          </a:ln>
        </p:spPr>
        <p:txBody>
          <a:bodyPr>
            <a:prstTxWarp prst="textNoShape">
              <a:avLst/>
            </a:prstTxWarp>
          </a:bodyPr>
          <a:lstStyle/>
          <a:p>
            <a:pPr algn="just"/>
            <a:r>
              <a:rPr lang="it-IT" sz="2600" dirty="0">
                <a:latin typeface="Arial"/>
              </a:rPr>
              <a:t>Il riferimento a questo «linguaggio doppio» e alle fasi attraverso le quali esso porta all’introduzione di nuovi termini e alla «</a:t>
            </a:r>
            <a:r>
              <a:rPr lang="it-IT" sz="2600" b="1" dirty="0">
                <a:latin typeface="Arial"/>
              </a:rPr>
              <a:t>variazione di significato» (attraverso la metafora, </a:t>
            </a:r>
            <a:r>
              <a:rPr lang="it-IT" sz="2600" dirty="0">
                <a:latin typeface="Arial"/>
              </a:rPr>
              <a:t>ad esempio) di quelli già disponibili, è importante perché segnala la presenza di uno spazio in cui si ha la capacità di mantenere in vita la comunicazione a dispetto della vacuità del codice espressivo.</a:t>
            </a:r>
          </a:p>
          <a:p>
            <a:pPr algn="just"/>
            <a:r>
              <a:rPr lang="it-IT" sz="2600" dirty="0">
                <a:latin typeface="Arial"/>
              </a:rPr>
              <a:t>Questo spazio ha un ruolo imprescindibile non solo nell’evoluzione culturale, ma anche in quella naturale. Vale la pena di capire perché seguendo la lucida esposizione ancora di Francesco Ferretti, che assume come esempio paradigmatico la trasformazione del segno per «casa» nella lingua dei segni.</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egnaposto numero diapositiva 3"/>
          <p:cNvSpPr>
            <a:spLocks noGrp="1"/>
          </p:cNvSpPr>
          <p:nvPr>
            <p:ph type="sldNum" sz="quarter" idx="12"/>
          </p:nvPr>
        </p:nvSpPr>
        <p:spPr bwMode="auto">
          <a:ln>
            <a:miter lim="800000"/>
            <a:headEnd/>
            <a:tailEnd/>
          </a:ln>
        </p:spPr>
        <p:txBody>
          <a:bodyPr/>
          <a:lstStyle/>
          <a:p>
            <a:pPr>
              <a:defRPr/>
            </a:pPr>
            <a:fld id="{24D15B55-FEF9-5246-987A-BB1CE68FC173}" type="slidenum">
              <a:rPr lang="it-IT">
                <a:latin typeface="Arial" pitchFamily="-84" charset="0"/>
                <a:ea typeface="ＭＳ Ｐゴシック" pitchFamily="-84" charset="-128"/>
                <a:cs typeface="ＭＳ Ｐゴシック" pitchFamily="-84" charset="-128"/>
              </a:rPr>
              <a:pPr>
                <a:defRPr/>
              </a:pPr>
              <a:t>157</a:t>
            </a:fld>
            <a:endParaRPr lang="it-IT">
              <a:latin typeface="Arial" pitchFamily="-84" charset="0"/>
              <a:ea typeface="ＭＳ Ｐゴシック" pitchFamily="-84" charset="-128"/>
              <a:cs typeface="ＭＳ Ｐゴシック" pitchFamily="-84" charset="-128"/>
            </a:endParaRPr>
          </a:p>
        </p:txBody>
      </p:sp>
      <p:sp>
        <p:nvSpPr>
          <p:cNvPr id="124931" name="Rectangle 2"/>
          <p:cNvSpPr>
            <a:spLocks noChangeArrowheads="1"/>
          </p:cNvSpPr>
          <p:nvPr/>
        </p:nvSpPr>
        <p:spPr bwMode="auto">
          <a:xfrm>
            <a:off x="0" y="792163"/>
            <a:ext cx="9144000" cy="5360987"/>
          </a:xfrm>
          <a:prstGeom prst="rect">
            <a:avLst/>
          </a:prstGeom>
          <a:noFill/>
          <a:ln w="9525">
            <a:noFill/>
            <a:miter lim="800000"/>
            <a:headEnd/>
            <a:tailEnd/>
          </a:ln>
        </p:spPr>
        <p:txBody>
          <a:bodyPr>
            <a:prstTxWarp prst="textNoShape">
              <a:avLst/>
            </a:prstTxWarp>
          </a:bodyPr>
          <a:lstStyle/>
          <a:p>
            <a:pPr algn="just"/>
            <a:r>
              <a:rPr lang="it-IT" sz="2200" dirty="0">
                <a:latin typeface="Arial"/>
              </a:rPr>
              <a:t>«Ammettiamo una situazione comunicativa di base in cui i segnanti si comprendono facendo leva sulle proprietà iconiche e motivate dei simboli (“mangiare” e “dormire”): in questo caso i soggetti impegnati nella comunicazione producono-comprendono un segno composto affidandosi al sistema </a:t>
            </a:r>
            <a:r>
              <a:rPr lang="it-IT" sz="2200" dirty="0" err="1">
                <a:latin typeface="Arial"/>
              </a:rPr>
              <a:t>visivo-motorio</a:t>
            </a:r>
            <a:r>
              <a:rPr lang="it-IT" sz="2200" dirty="0">
                <a:latin typeface="Arial"/>
              </a:rPr>
              <a:t> per interpretarlo.</a:t>
            </a:r>
          </a:p>
          <a:p>
            <a:pPr algn="just"/>
            <a:r>
              <a:rPr lang="it-IT" sz="2200" dirty="0">
                <a:latin typeface="Arial"/>
              </a:rPr>
              <a:t>Consideriamo ora l’evenienza in cui, ai fini di una comunicazione più efficace (più veloce, ad esempio), un emittente durante la conversazione utilizzi (anche in modo casuale e involontario) un nuovo segno sincretico per «casa» il cui carattere essenziale è la perdita dell’</a:t>
            </a:r>
            <a:r>
              <a:rPr lang="it-IT" sz="2200" dirty="0" err="1">
                <a:latin typeface="Arial"/>
              </a:rPr>
              <a:t>iconicità</a:t>
            </a:r>
            <a:r>
              <a:rPr lang="it-IT" sz="2200" dirty="0">
                <a:latin typeface="Arial"/>
              </a:rPr>
              <a:t> originaria. [</a:t>
            </a:r>
            <a:r>
              <a:rPr lang="it-IT" sz="2200" dirty="0" err="1">
                <a:latin typeface="Arial"/>
              </a:rPr>
              <a:t>…</a:t>
            </a:r>
            <a:r>
              <a:rPr lang="it-IT" sz="2200" dirty="0">
                <a:latin typeface="Arial"/>
              </a:rPr>
              <a:t>] La prima cosa da notare è che in casi di questo genere il sistema </a:t>
            </a:r>
            <a:r>
              <a:rPr lang="it-IT" sz="2200" dirty="0" err="1">
                <a:latin typeface="Arial"/>
              </a:rPr>
              <a:t>visivo-motorio</a:t>
            </a:r>
            <a:r>
              <a:rPr lang="it-IT" sz="2200" dirty="0">
                <a:latin typeface="Arial"/>
              </a:rPr>
              <a:t>, per le proprietà</a:t>
            </a:r>
          </a:p>
          <a:p>
            <a:pPr algn="just"/>
            <a:r>
              <a:rPr lang="it-IT" sz="2200" dirty="0">
                <a:latin typeface="Arial"/>
              </a:rPr>
              <a:t>non iconiche del nuovo segno, non può essere chiamato in causa per dar conto della comprensione. L’unica possibilità di sopravvivenza del nuovo segno è che la comunicazione non conosca intoppi e continui ad andare avanti (solo se il nuovo segno viene integrato e radicato» nel flusso comunicativo ha una speranza di essere mantenuto in vita e dunque di essere riprodotto in futuro). </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egnaposto numero diapositiva 3"/>
          <p:cNvSpPr>
            <a:spLocks noGrp="1"/>
          </p:cNvSpPr>
          <p:nvPr>
            <p:ph type="sldNum" sz="quarter" idx="12"/>
          </p:nvPr>
        </p:nvSpPr>
        <p:spPr bwMode="auto">
          <a:ln>
            <a:miter lim="800000"/>
            <a:headEnd/>
            <a:tailEnd/>
          </a:ln>
        </p:spPr>
        <p:txBody>
          <a:bodyPr/>
          <a:lstStyle/>
          <a:p>
            <a:pPr>
              <a:defRPr/>
            </a:pPr>
            <a:fld id="{50B6872C-792F-C343-B807-B21BA7DB902A}" type="slidenum">
              <a:rPr lang="it-IT">
                <a:latin typeface="Arial" pitchFamily="-84" charset="0"/>
                <a:ea typeface="ＭＳ Ｐゴシック" pitchFamily="-84" charset="-128"/>
                <a:cs typeface="ＭＳ Ｐゴシック" pitchFamily="-84" charset="-128"/>
              </a:rPr>
              <a:pPr>
                <a:defRPr/>
              </a:pPr>
              <a:t>158</a:t>
            </a:fld>
            <a:endParaRPr lang="it-IT">
              <a:latin typeface="Arial" pitchFamily="-84" charset="0"/>
              <a:ea typeface="ＭＳ Ｐゴシック" pitchFamily="-84" charset="-128"/>
              <a:cs typeface="ＭＳ Ｐゴシック" pitchFamily="-84" charset="-128"/>
            </a:endParaRPr>
          </a:p>
        </p:txBody>
      </p:sp>
      <p:sp>
        <p:nvSpPr>
          <p:cNvPr id="126979" name="Rectangle 2"/>
          <p:cNvSpPr>
            <a:spLocks noChangeArrowheads="1"/>
          </p:cNvSpPr>
          <p:nvPr/>
        </p:nvSpPr>
        <p:spPr bwMode="auto">
          <a:xfrm>
            <a:off x="0" y="660400"/>
            <a:ext cx="9144000" cy="5492750"/>
          </a:xfrm>
          <a:prstGeom prst="rect">
            <a:avLst/>
          </a:prstGeom>
          <a:noFill/>
          <a:ln w="9525">
            <a:noFill/>
            <a:miter lim="800000"/>
            <a:headEnd/>
            <a:tailEnd/>
          </a:ln>
        </p:spPr>
        <p:txBody>
          <a:bodyPr>
            <a:prstTxWarp prst="textNoShape">
              <a:avLst/>
            </a:prstTxWarp>
          </a:bodyPr>
          <a:lstStyle/>
          <a:p>
            <a:pPr algn="just"/>
            <a:r>
              <a:rPr lang="it-IT" sz="2200" dirty="0">
                <a:latin typeface="Arial"/>
              </a:rPr>
              <a:t>Proprio quest’ultimo è il punto focale dell’intera questione: «attestarsi negli scambi comunicativi indipendentemente dalla trasparenza del contenuto informativo che una certa espressione veicola» significa evidenziare la funzione imprescindibile delle </a:t>
            </a:r>
            <a:r>
              <a:rPr lang="it-IT" sz="2200" b="1" dirty="0">
                <a:latin typeface="Arial"/>
              </a:rPr>
              <a:t>situazioni</a:t>
            </a:r>
            <a:r>
              <a:rPr lang="it-IT" sz="2200" dirty="0">
                <a:latin typeface="Arial"/>
              </a:rPr>
              <a:t> che possiamo definire </a:t>
            </a:r>
            <a:r>
              <a:rPr lang="it-IT" sz="2200" b="1" dirty="0">
                <a:latin typeface="Arial"/>
              </a:rPr>
              <a:t>di «</a:t>
            </a:r>
            <a:r>
              <a:rPr lang="it-IT" sz="2200" b="1" dirty="0" err="1">
                <a:latin typeface="Arial"/>
              </a:rPr>
              <a:t>translucidità</a:t>
            </a:r>
            <a:r>
              <a:rPr lang="it-IT" sz="2200" b="1" dirty="0">
                <a:latin typeface="Arial"/>
              </a:rPr>
              <a:t>»</a:t>
            </a:r>
            <a:r>
              <a:rPr lang="it-IT" sz="2200" dirty="0">
                <a:latin typeface="Arial"/>
              </a:rPr>
              <a:t>, non completamente trasparenti, ma neppure totalmente opache, intermedie tra questi due estremi.</a:t>
            </a:r>
          </a:p>
          <a:p>
            <a:pPr algn="just"/>
            <a:r>
              <a:rPr lang="it-IT" sz="2200" dirty="0">
                <a:latin typeface="Arial"/>
              </a:rPr>
              <a:t>Situazioni come quella descritta da Ferretti non si registrano soltanto nel corso dell’evoluzione naturale, e cioè «alle origini del linguaggio», appunto, ma si danno anche in tutti quei momenti di rottura e di crisi nei quali si mette in discussione il proprio orizzonte linguistico e concettuale al punto di esserne come scaraventati fuori, cercando alternative al vocabolario fino a quel momento disponibile e usato. «La nostra idea è che a mandare avanti la comunicazione in casi di questo tipo siano i processi governati dal STRP (Sistema Triadico di Radicamento e Proiezione): processi che interpretano un indizio comunicativo radicandolo al contesto fisico e sociale».</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egnaposto numero diapositiva 3"/>
          <p:cNvSpPr>
            <a:spLocks noGrp="1"/>
          </p:cNvSpPr>
          <p:nvPr>
            <p:ph type="sldNum" sz="quarter" idx="12"/>
          </p:nvPr>
        </p:nvSpPr>
        <p:spPr bwMode="auto">
          <a:ln>
            <a:miter lim="800000"/>
            <a:headEnd/>
            <a:tailEnd/>
          </a:ln>
        </p:spPr>
        <p:txBody>
          <a:bodyPr/>
          <a:lstStyle/>
          <a:p>
            <a:pPr>
              <a:defRPr/>
            </a:pPr>
            <a:fld id="{15B507C9-9519-8F4C-86EF-C94ED7F11CBC}" type="slidenum">
              <a:rPr lang="it-IT">
                <a:latin typeface="Arial" pitchFamily="-84" charset="0"/>
                <a:ea typeface="ＭＳ Ｐゴシック" pitchFamily="-84" charset="-128"/>
                <a:cs typeface="ＭＳ Ｐゴシック" pitchFamily="-84" charset="-128"/>
              </a:rPr>
              <a:pPr>
                <a:defRPr/>
              </a:pPr>
              <a:t>159</a:t>
            </a:fld>
            <a:endParaRPr lang="it-IT">
              <a:latin typeface="Arial" pitchFamily="-84" charset="0"/>
              <a:ea typeface="ＭＳ Ｐゴシック" pitchFamily="-84" charset="-128"/>
              <a:cs typeface="ＭＳ Ｐゴシック" pitchFamily="-84" charset="-128"/>
            </a:endParaRPr>
          </a:p>
        </p:txBody>
      </p:sp>
      <p:sp>
        <p:nvSpPr>
          <p:cNvPr id="129027" name="Rectangle 2"/>
          <p:cNvSpPr>
            <a:spLocks noChangeArrowheads="1"/>
          </p:cNvSpPr>
          <p:nvPr/>
        </p:nvSpPr>
        <p:spPr bwMode="auto">
          <a:xfrm>
            <a:off x="0" y="660399"/>
            <a:ext cx="9144000" cy="6061075"/>
          </a:xfrm>
          <a:prstGeom prst="rect">
            <a:avLst/>
          </a:prstGeom>
          <a:noFill/>
          <a:ln w="9525">
            <a:noFill/>
            <a:miter lim="800000"/>
            <a:headEnd/>
            <a:tailEnd/>
          </a:ln>
        </p:spPr>
        <p:txBody>
          <a:bodyPr>
            <a:prstTxWarp prst="textNoShape">
              <a:avLst/>
            </a:prstTxWarp>
          </a:bodyPr>
          <a:lstStyle/>
          <a:p>
            <a:pPr algn="just"/>
            <a:r>
              <a:rPr lang="it-IT" sz="2600" dirty="0">
                <a:latin typeface="Arial"/>
              </a:rPr>
              <a:t>Sistemi cognitivi di questo tipo riescono a mantenere in vita la comunicazione a dispetto del fatto che l’espressione non è (ancora) codificata «perché </a:t>
            </a:r>
            <a:r>
              <a:rPr lang="it-IT" sz="2600" b="1" dirty="0">
                <a:latin typeface="Arial"/>
              </a:rPr>
              <a:t>proiettano tale espressione nel flusso comunicativo radicandola al contesto</a:t>
            </a:r>
            <a:r>
              <a:rPr lang="it-IT" sz="2600" dirty="0">
                <a:latin typeface="Arial"/>
              </a:rPr>
              <a:t>: è solo per un radicamento di questo genere che un’espressione del tutto nuova può essere compresa dall’ascoltatore. Questo mantenere in vita la comunicazione è la condizione essenziale dell’avvio del processo di </a:t>
            </a:r>
            <a:r>
              <a:rPr lang="it-IT" sz="2600" b="1" dirty="0" err="1">
                <a:latin typeface="Arial"/>
              </a:rPr>
              <a:t>convenzionalizzazione</a:t>
            </a:r>
            <a:r>
              <a:rPr lang="it-IT" sz="2600" dirty="0">
                <a:latin typeface="Arial"/>
              </a:rPr>
              <a:t>:  soltanto se risulta comprensibile la nuova espressione può sedimentarsi nelle pratiche comunicative del codice in costruzione. Mantenere in vita la comunicazione significa permettere a una certa espressione di attestarsi negli scambi comunicativi indipendentemente dalla trasparenza del contenuto informativo che essa veicola».</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«FLESSIBILITÀ CONTESTUALMENTE VINCOLATA»</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71438" y="1265238"/>
            <a:ext cx="8964612" cy="4897437"/>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p>
        </p:txBody>
      </p:sp>
      <p:sp>
        <p:nvSpPr>
          <p:cNvPr id="31747" name="Segnaposto numero diapositiva 3"/>
          <p:cNvSpPr>
            <a:spLocks noGrp="1"/>
          </p:cNvSpPr>
          <p:nvPr>
            <p:ph type="sldNum" sz="quarter" idx="12"/>
          </p:nvPr>
        </p:nvSpPr>
        <p:spPr>
          <a:noFill/>
        </p:spPr>
        <p:txBody>
          <a:bodyPr/>
          <a:lstStyle/>
          <a:p>
            <a:fld id="{6DA72250-AFFF-4941-A828-0F7600B0E0DF}" type="slidenum">
              <a:rPr lang="it-IT"/>
              <a:pPr/>
              <a:t>16</a:t>
            </a:fld>
            <a:endParaRPr lang="it-IT"/>
          </a:p>
        </p:txBody>
      </p:sp>
      <p:sp>
        <p:nvSpPr>
          <p:cNvPr id="31748" name="Rectangle 2"/>
          <p:cNvSpPr>
            <a:spLocks noChangeArrowheads="1"/>
          </p:cNvSpPr>
          <p:nvPr/>
        </p:nvSpPr>
        <p:spPr bwMode="auto">
          <a:xfrm>
            <a:off x="306388" y="1468438"/>
            <a:ext cx="8685212" cy="4838700"/>
          </a:xfrm>
          <a:prstGeom prst="rect">
            <a:avLst/>
          </a:prstGeom>
          <a:noFill/>
          <a:ln w="9525">
            <a:noFill/>
            <a:miter lim="800000"/>
            <a:headEnd/>
            <a:tailEnd/>
          </a:ln>
        </p:spPr>
        <p:txBody>
          <a:bodyPr>
            <a:prstTxWarp prst="textNoShape">
              <a:avLst/>
            </a:prstTxWarp>
            <a:spAutoFit/>
          </a:bodyPr>
          <a:lstStyle/>
          <a:p>
            <a:pPr algn="just" eaLnBrk="0" hangingPunct="0"/>
            <a:r>
              <a:rPr lang="it-IT" sz="2400"/>
              <a:t>Se vogliamo mettere i computer al loro posto, in uno schema (tecnicamente sviluppato) di scopi correlati all'uomo e porsi in una prospettiva che consenta di suggerire </a:t>
            </a:r>
            <a:r>
              <a:rPr lang="it-IT" sz="2400" i="1"/>
              <a:t>incrementi </a:t>
            </a:r>
            <a:r>
              <a:rPr lang="it-IT" sz="2400"/>
              <a:t> piuttosto che </a:t>
            </a:r>
            <a:r>
              <a:rPr lang="it-IT" sz="2400" i="1"/>
              <a:t>diminuzioni </a:t>
            </a:r>
            <a:r>
              <a:rPr lang="it-IT" sz="2400"/>
              <a:t>della loro utilità dobbiamo dunque partire dall'idea che essi rappresentino il più grande </a:t>
            </a:r>
            <a:r>
              <a:rPr lang="it-IT" sz="2400" b="1"/>
              <a:t>ampliamento della portata e della sofisticazione delle attività organizzate</a:t>
            </a:r>
            <a:r>
              <a:rPr lang="it-IT" sz="2400"/>
              <a:t>. </a:t>
            </a:r>
          </a:p>
          <a:p>
            <a:pPr algn="just" eaLnBrk="0" hangingPunct="0"/>
            <a:endParaRPr lang="it-IT" sz="2400"/>
          </a:p>
          <a:p>
            <a:pPr algn="just" eaLnBrk="0" hangingPunct="0"/>
            <a:r>
              <a:rPr lang="it-IT" sz="2400"/>
              <a:t>Ciò risulta evidente già in base al semplice fatto che le reti di computer </a:t>
            </a:r>
            <a:r>
              <a:rPr lang="it-IT" sz="2400" b="1"/>
              <a:t>consentono alle persone di co-partecipare</a:t>
            </a:r>
            <a:r>
              <a:rPr lang="it-IT" sz="2400"/>
              <a:t> ad attività organizzate, </a:t>
            </a:r>
            <a:r>
              <a:rPr lang="it-IT" sz="2400" b="1"/>
              <a:t>pur rimanendo distanti, nel tempo e nello spazio.</a:t>
            </a:r>
            <a:endParaRPr lang="it-IT" sz="2400" b="1">
              <a:latin typeface="Times New Roman" charset="0"/>
            </a:endParaRPr>
          </a:p>
          <a:p>
            <a:pPr eaLnBrk="0" hangingPunct="0"/>
            <a:endParaRPr lang="it-IT" sz="2400" b="1"/>
          </a:p>
        </p:txBody>
      </p:sp>
      <p:sp>
        <p:nvSpPr>
          <p:cNvPr id="31749" name="Rectangle 3"/>
          <p:cNvSpPr>
            <a:spLocks noChangeArrowheads="1"/>
          </p:cNvSpPr>
          <p:nvPr/>
        </p:nvSpPr>
        <p:spPr bwMode="auto">
          <a:xfrm>
            <a:off x="71438" y="381000"/>
            <a:ext cx="8920161" cy="565150"/>
          </a:xfrm>
          <a:prstGeom prst="rect">
            <a:avLst/>
          </a:prstGeom>
          <a:noFill/>
          <a:ln w="9525">
            <a:noFill/>
            <a:miter lim="800000"/>
            <a:headEnd/>
            <a:tailEnd/>
          </a:ln>
        </p:spPr>
        <p:txBody>
          <a:bodyPr wrap="square">
            <a:prstTxWarp prst="textNoShape">
              <a:avLst/>
            </a:prstTxWarp>
            <a:spAutoFit/>
          </a:bodyPr>
          <a:lstStyle/>
          <a:p>
            <a:pPr algn="ctr" eaLnBrk="0" hangingPunct="0"/>
            <a:r>
              <a:rPr lang="it-IT" sz="3100" b="1" dirty="0"/>
              <a:t>COMPUTER E ATTIVITÀ ORGANIZZATE</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egnaposto numero diapositiva 3"/>
          <p:cNvSpPr>
            <a:spLocks noGrp="1"/>
          </p:cNvSpPr>
          <p:nvPr>
            <p:ph type="sldNum" sz="quarter" idx="12"/>
          </p:nvPr>
        </p:nvSpPr>
        <p:spPr bwMode="auto">
          <a:ln>
            <a:miter lim="800000"/>
            <a:headEnd/>
            <a:tailEnd/>
          </a:ln>
        </p:spPr>
        <p:txBody>
          <a:bodyPr/>
          <a:lstStyle/>
          <a:p>
            <a:pPr>
              <a:defRPr/>
            </a:pPr>
            <a:fld id="{554F214D-EAE8-DD4C-BA70-17FEB7DB3815}" type="slidenum">
              <a:rPr lang="it-IT">
                <a:latin typeface="Arial" pitchFamily="-84" charset="0"/>
                <a:ea typeface="ＭＳ Ｐゴシック" pitchFamily="-84" charset="-128"/>
                <a:cs typeface="ＭＳ Ｐゴシック" pitchFamily="-84" charset="-128"/>
              </a:rPr>
              <a:pPr>
                <a:defRPr/>
              </a:pPr>
              <a:t>160</a:t>
            </a:fld>
            <a:endParaRPr lang="it-IT">
              <a:latin typeface="Arial" pitchFamily="-84" charset="0"/>
              <a:ea typeface="ＭＳ Ｐゴシック" pitchFamily="-84" charset="-128"/>
              <a:cs typeface="ＭＳ Ｐゴシック" pitchFamily="-84" charset="-128"/>
            </a:endParaRPr>
          </a:p>
        </p:txBody>
      </p:sp>
      <p:sp>
        <p:nvSpPr>
          <p:cNvPr id="131075" name="Rectangle 2"/>
          <p:cNvSpPr>
            <a:spLocks noChangeArrowheads="1"/>
          </p:cNvSpPr>
          <p:nvPr/>
        </p:nvSpPr>
        <p:spPr bwMode="auto">
          <a:xfrm>
            <a:off x="0" y="660400"/>
            <a:ext cx="9144000" cy="5492750"/>
          </a:xfrm>
          <a:prstGeom prst="rect">
            <a:avLst/>
          </a:prstGeom>
          <a:noFill/>
          <a:ln w="9525">
            <a:noFill/>
            <a:miter lim="800000"/>
            <a:headEnd/>
            <a:tailEnd/>
          </a:ln>
        </p:spPr>
        <p:txBody>
          <a:bodyPr>
            <a:prstTxWarp prst="textNoShape">
              <a:avLst/>
            </a:prstTxWarp>
          </a:bodyPr>
          <a:lstStyle/>
          <a:p>
            <a:pPr algn="just"/>
            <a:r>
              <a:rPr lang="it-IT" sz="2000" dirty="0">
                <a:latin typeface="Arial"/>
              </a:rPr>
              <a:t>Nell’accadere della transizione verso nuove rappresentazioni, e quindi nel presagio di costituire segni che ancora non ci sono, accade che l’univoco e l’equivoco, l’esplicito e l’implicito, il significato «manifesto» e quello «nascosto», convergano in modo binoculare sulla medesima famiglia di fenomeni: vale a dire, accrescendo la profondità di campo del primo piano rispetto allo sfondo, le due ordinazioni divengono sempre più chiaramente il frutto di due ottiche che per quanto siano ancora intese opposte (il «linguaggio doppio» al quale si riferisce Leopardi), iniziano a mostrarsi più compatibili. Dal lato della persona ciò esprime la decisione, testarda quanto dolorosa, di stare momentaneamente nel non senso, senza arrendersi all’oscuro, ma senza, nemmeno, cedere all’ovvio.</a:t>
            </a:r>
          </a:p>
          <a:p>
            <a:pPr algn="just"/>
            <a:r>
              <a:rPr lang="it-IT" sz="2000" dirty="0">
                <a:latin typeface="Arial"/>
              </a:rPr>
              <a:t>C’è «sapere» là dove s’installa una conoscenza, e quindi là dove si costituisce un’interpretazione che permette di operare una «restrizione», e quindi una «riduzione», dei molteplici se non degli infiniti significati che alle cose e alle persone possono essere attribuiti. C’è, di contro, il «pensare» là dove, riaprendosi tutto questo, si rende possibile un’innovazione dello stesso sapere, attraverso la </a:t>
            </a:r>
            <a:r>
              <a:rPr lang="it-IT" sz="2000" b="1" dirty="0">
                <a:latin typeface="Arial"/>
              </a:rPr>
              <a:t>continua apertura alla dimensione del possibile e del «vedere altrimenti»</a:t>
            </a:r>
            <a:r>
              <a:rPr lang="it-IT" sz="2000" dirty="0">
                <a:latin typeface="Arial"/>
              </a:rPr>
              <a:t>.</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DIALETTICA DI «SAPERE» E «PENSARE»</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egnaposto numero diapositiva 3"/>
          <p:cNvSpPr>
            <a:spLocks noGrp="1"/>
          </p:cNvSpPr>
          <p:nvPr>
            <p:ph type="sldNum" sz="quarter" idx="12"/>
          </p:nvPr>
        </p:nvSpPr>
        <p:spPr bwMode="auto">
          <a:ln>
            <a:miter lim="800000"/>
            <a:headEnd/>
            <a:tailEnd/>
          </a:ln>
        </p:spPr>
        <p:txBody>
          <a:bodyPr/>
          <a:lstStyle/>
          <a:p>
            <a:pPr>
              <a:defRPr/>
            </a:pPr>
            <a:fld id="{5FFF2091-F1CB-9848-9974-3B60E816C645}" type="slidenum">
              <a:rPr lang="it-IT">
                <a:latin typeface="Arial" pitchFamily="-84" charset="0"/>
                <a:ea typeface="ＭＳ Ｐゴシック" pitchFamily="-84" charset="-128"/>
                <a:cs typeface="ＭＳ Ｐゴシック" pitchFamily="-84" charset="-128"/>
              </a:rPr>
              <a:pPr>
                <a:defRPr/>
              </a:pPr>
              <a:t>161</a:t>
            </a:fld>
            <a:endParaRPr lang="it-IT">
              <a:latin typeface="Arial" pitchFamily="-84" charset="0"/>
              <a:ea typeface="ＭＳ Ｐゴシック" pitchFamily="-84" charset="-128"/>
              <a:cs typeface="ＭＳ Ｐゴシック" pitchFamily="-84" charset="-128"/>
            </a:endParaRPr>
          </a:p>
        </p:txBody>
      </p:sp>
      <p:sp>
        <p:nvSpPr>
          <p:cNvPr id="133123" name="Rectangle 2"/>
          <p:cNvSpPr>
            <a:spLocks noChangeArrowheads="1"/>
          </p:cNvSpPr>
          <p:nvPr/>
        </p:nvSpPr>
        <p:spPr bwMode="auto">
          <a:xfrm>
            <a:off x="0" y="660400"/>
            <a:ext cx="9144000" cy="5492750"/>
          </a:xfrm>
          <a:prstGeom prst="rect">
            <a:avLst/>
          </a:prstGeom>
          <a:noFill/>
          <a:ln w="9525">
            <a:noFill/>
            <a:miter lim="800000"/>
            <a:headEnd/>
            <a:tailEnd/>
          </a:ln>
        </p:spPr>
        <p:txBody>
          <a:bodyPr>
            <a:prstTxWarp prst="textNoShape">
              <a:avLst/>
            </a:prstTxWarp>
          </a:bodyPr>
          <a:lstStyle/>
          <a:p>
            <a:pPr algn="just"/>
            <a:r>
              <a:rPr lang="it-IT" sz="2400" dirty="0">
                <a:latin typeface="Arial"/>
              </a:rPr>
              <a:t>In altri termini ancora, il sapere è un po’ da assumere come continuo processo di comprensione dell’esperienza, e quindi come un’interpretazione, ed essenzialmente come evento simbolico.</a:t>
            </a:r>
          </a:p>
          <a:p>
            <a:pPr algn="just"/>
            <a:r>
              <a:rPr lang="it-IT" sz="2400" dirty="0">
                <a:latin typeface="Arial"/>
              </a:rPr>
              <a:t>Equivalendo un po’ a un pensiero che perviene a un’espressione stabile, ciascun sapere rispetto a qualcosa che c’è in quanto si sperimenta, è un’interazione, ma un’interazione che non autorizza a chiudere definitivamente il pensare e l’esperienza </a:t>
            </a:r>
            <a:r>
              <a:rPr lang="it-IT" sz="2400" dirty="0" err="1">
                <a:latin typeface="Arial"/>
              </a:rPr>
              <a:t>–</a:t>
            </a:r>
            <a:r>
              <a:rPr lang="it-IT" sz="2400" dirty="0">
                <a:latin typeface="Arial"/>
              </a:rPr>
              <a:t> né nella loro identità né nella loro assoluta differenza: il pensiero che nel sapere si esprime, è piuttosto da intendere come il costituirsi, provvisorio, di un’indifferenza tra pensare ed esperire, e quindi come una risposta che, dicendo di corrispondere all’esperienza, non può (e non potrà) non essere continuamente ripensata.</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a:effectLst>
                  <a:outerShdw blurRad="38100" dist="38100" dir="2700000" algn="tl">
                    <a:srgbClr val="DDDDDD"/>
                  </a:outerShdw>
                </a:effectLst>
                <a:latin typeface="Arial" charset="0"/>
                <a:ea typeface="ＭＳ Ｐゴシック" charset="-128"/>
                <a:cs typeface="ＭＳ Ｐゴシック" charset="-128"/>
              </a:rPr>
              <a:t>LA DIALETTICA DI «SAPERE» E «PENSARE»</a:t>
            </a:r>
            <a:endParaRPr lang="it-IT" sz="240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egnaposto numero diapositiva 3"/>
          <p:cNvSpPr>
            <a:spLocks noGrp="1"/>
          </p:cNvSpPr>
          <p:nvPr>
            <p:ph type="sldNum" sz="quarter" idx="12"/>
          </p:nvPr>
        </p:nvSpPr>
        <p:spPr bwMode="auto">
          <a:ln>
            <a:miter lim="800000"/>
            <a:headEnd/>
            <a:tailEnd/>
          </a:ln>
        </p:spPr>
        <p:txBody>
          <a:bodyPr/>
          <a:lstStyle/>
          <a:p>
            <a:pPr>
              <a:defRPr/>
            </a:pPr>
            <a:fld id="{8259A32E-5CF1-EA4F-8257-CA47EF0D2EAF}" type="slidenum">
              <a:rPr lang="it-IT">
                <a:latin typeface="Arial" pitchFamily="-84" charset="0"/>
                <a:ea typeface="ＭＳ Ｐゴシック" pitchFamily="-84" charset="-128"/>
                <a:cs typeface="ＭＳ Ｐゴシック" pitchFamily="-84" charset="-128"/>
              </a:rPr>
              <a:pPr>
                <a:defRPr/>
              </a:pPr>
              <a:t>162</a:t>
            </a:fld>
            <a:endParaRPr lang="it-IT">
              <a:latin typeface="Arial" pitchFamily="-84" charset="0"/>
              <a:ea typeface="ＭＳ Ｐゴシック" pitchFamily="-84" charset="-128"/>
              <a:cs typeface="ＭＳ Ｐゴシック" pitchFamily="-84" charset="-128"/>
            </a:endParaRPr>
          </a:p>
        </p:txBody>
      </p:sp>
      <p:sp>
        <p:nvSpPr>
          <p:cNvPr id="135171" name="Rectangle 2"/>
          <p:cNvSpPr>
            <a:spLocks noChangeArrowheads="1"/>
          </p:cNvSpPr>
          <p:nvPr/>
        </p:nvSpPr>
        <p:spPr bwMode="auto">
          <a:xfrm>
            <a:off x="0" y="660400"/>
            <a:ext cx="9144000" cy="5928558"/>
          </a:xfrm>
          <a:prstGeom prst="rect">
            <a:avLst/>
          </a:prstGeom>
          <a:noFill/>
          <a:ln w="9525">
            <a:noFill/>
            <a:miter lim="800000"/>
            <a:headEnd/>
            <a:tailEnd/>
          </a:ln>
        </p:spPr>
        <p:txBody>
          <a:bodyPr>
            <a:prstTxWarp prst="textNoShape">
              <a:avLst/>
            </a:prstTxWarp>
          </a:bodyPr>
          <a:lstStyle/>
          <a:p>
            <a:pPr algn="just"/>
            <a:r>
              <a:rPr lang="it-IT" sz="2500" dirty="0">
                <a:latin typeface="Arial"/>
              </a:rPr>
              <a:t>Per questa via, si solleva essenzialmente l’ipotesi che ogni istituzione </a:t>
            </a:r>
            <a:r>
              <a:rPr lang="it-IT" sz="2500" dirty="0" err="1">
                <a:latin typeface="Arial"/>
              </a:rPr>
              <a:t>–</a:t>
            </a:r>
            <a:r>
              <a:rPr lang="it-IT" sz="2500" dirty="0">
                <a:latin typeface="Arial"/>
              </a:rPr>
              <a:t> scientifica ma anche quotidiana </a:t>
            </a:r>
            <a:r>
              <a:rPr lang="it-IT" sz="2500" dirty="0" err="1">
                <a:latin typeface="Arial"/>
              </a:rPr>
              <a:t>–</a:t>
            </a:r>
            <a:r>
              <a:rPr lang="it-IT" sz="2500" dirty="0">
                <a:latin typeface="Arial"/>
              </a:rPr>
              <a:t> del pensare, è un</a:t>
            </a:r>
          </a:p>
          <a:p>
            <a:pPr algn="just"/>
            <a:r>
              <a:rPr lang="it-IT" sz="2500" dirty="0">
                <a:latin typeface="Arial"/>
              </a:rPr>
              <a:t>sapere fondato su una restrizione del pensiero e della fantasia, una restrizione che è dettata da un’esigenza pragmatica e strettamente enunciativa e comunicativa.</a:t>
            </a:r>
          </a:p>
          <a:p>
            <a:pPr algn="just"/>
            <a:r>
              <a:rPr lang="it-IT" sz="2500" dirty="0">
                <a:latin typeface="Arial"/>
              </a:rPr>
              <a:t>È attraverso una tale teoria, che si prepara un’epistemologia della conoscenza della realtà in cui quest’ultima non esiste senza che l’uomo ne abbia una specifica rappresentazione, e in cui la conoscenza è non già un semplice prodotto della ragione, bensì è</a:t>
            </a:r>
          </a:p>
          <a:p>
            <a:pPr algn="just"/>
            <a:r>
              <a:rPr lang="it-IT" sz="2500" dirty="0">
                <a:latin typeface="Arial"/>
              </a:rPr>
              <a:t>piena d’immaginazione e per così dire siede sopra gli affetti e le emozioni: per l’intreccio esistente tra sfera cognitiva e sfera emotiva, sul quale insistono sempre più autori come </a:t>
            </a:r>
            <a:r>
              <a:rPr lang="it-IT" sz="2500" dirty="0" err="1">
                <a:latin typeface="Arial"/>
              </a:rPr>
              <a:t>Damasio</a:t>
            </a:r>
            <a:r>
              <a:rPr lang="it-IT" sz="2500" dirty="0">
                <a:latin typeface="Arial"/>
              </a:rPr>
              <a:t>, la ragione è quello che si dice un «pensiero immaginato».</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a:ea typeface="+mn-ea"/>
                <a:cs typeface="+mn-cs"/>
              </a:rPr>
              <a:t>L’INTRECCIO TRA «RAGIONE» E «IMMAGINAZIONE»</a:t>
            </a:r>
            <a:endParaRPr lang="it-IT" sz="2400" dirty="0">
              <a:latin typeface="Arial"/>
              <a:ea typeface="+mn-ea"/>
              <a:cs typeface="+mn-cs"/>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egnaposto numero diapositiva 3"/>
          <p:cNvSpPr>
            <a:spLocks noGrp="1"/>
          </p:cNvSpPr>
          <p:nvPr>
            <p:ph type="sldNum" sz="quarter" idx="12"/>
          </p:nvPr>
        </p:nvSpPr>
        <p:spPr bwMode="auto">
          <a:ln>
            <a:miter lim="800000"/>
            <a:headEnd/>
            <a:tailEnd/>
          </a:ln>
        </p:spPr>
        <p:txBody>
          <a:bodyPr/>
          <a:lstStyle/>
          <a:p>
            <a:pPr>
              <a:defRPr/>
            </a:pPr>
            <a:fld id="{E880EB74-83AB-EC4A-B902-F2DDB7FEB94A}" type="slidenum">
              <a:rPr lang="it-IT">
                <a:latin typeface="Arial" pitchFamily="-84" charset="0"/>
                <a:ea typeface="ＭＳ Ｐゴシック" pitchFamily="-84" charset="-128"/>
                <a:cs typeface="ＭＳ Ｐゴシック" pitchFamily="-84" charset="-128"/>
              </a:rPr>
              <a:pPr>
                <a:defRPr/>
              </a:pPr>
              <a:t>163</a:t>
            </a:fld>
            <a:endParaRPr lang="it-IT">
              <a:latin typeface="Arial" pitchFamily="-84" charset="0"/>
              <a:ea typeface="ＭＳ Ｐゴシック" pitchFamily="-84" charset="-128"/>
              <a:cs typeface="ＭＳ Ｐゴシック" pitchFamily="-84" charset="-128"/>
            </a:endParaRPr>
          </a:p>
        </p:txBody>
      </p:sp>
      <p:sp>
        <p:nvSpPr>
          <p:cNvPr id="137219" name="Rectangle 2"/>
          <p:cNvSpPr>
            <a:spLocks noChangeArrowheads="1"/>
          </p:cNvSpPr>
          <p:nvPr/>
        </p:nvSpPr>
        <p:spPr bwMode="auto">
          <a:xfrm>
            <a:off x="0" y="890588"/>
            <a:ext cx="9144000" cy="5262562"/>
          </a:xfrm>
          <a:prstGeom prst="rect">
            <a:avLst/>
          </a:prstGeom>
          <a:noFill/>
          <a:ln w="9525">
            <a:noFill/>
            <a:miter lim="800000"/>
            <a:headEnd/>
            <a:tailEnd/>
          </a:ln>
        </p:spPr>
        <p:txBody>
          <a:bodyPr>
            <a:prstTxWarp prst="textNoShape">
              <a:avLst/>
            </a:prstTxWarp>
          </a:bodyPr>
          <a:lstStyle/>
          <a:p>
            <a:pPr algn="just"/>
            <a:r>
              <a:rPr lang="it-IT" sz="2800" dirty="0">
                <a:latin typeface="Arial"/>
              </a:rPr>
              <a:t>Il processo conoscitivo assume per tale via un po’ un </a:t>
            </a:r>
            <a:r>
              <a:rPr lang="it-IT" sz="2800" dirty="0" smtClean="0">
                <a:latin typeface="Arial"/>
              </a:rPr>
              <a:t>andamento circolare</a:t>
            </a:r>
            <a:r>
              <a:rPr lang="it-IT" sz="2800" dirty="0">
                <a:latin typeface="Arial"/>
              </a:rPr>
              <a:t>, caratterizzato da due specifici momenti. C’è un momento di chiusura conoscitiva, dove l’«oggetto della realtà» mostra di coincidere analogicamente con quello della conoscenza.</a:t>
            </a:r>
          </a:p>
          <a:p>
            <a:pPr algn="just"/>
            <a:r>
              <a:rPr lang="it-IT" sz="2800" dirty="0">
                <a:latin typeface="Arial"/>
              </a:rPr>
              <a:t>Fanno parte di questo primo momento: l’«oggettività» e l’«intersoggettività», in cui l’oggetto della realtà guadagna una provvisoria indipendenza dal processo della conoscenza, consentendo una pausa al pensiero individuale e collettivo, e insieme il costituirsi di un sapere sul piano della coscienza.</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a:ea typeface="+mn-ea"/>
                <a:cs typeface="+mn-cs"/>
              </a:rPr>
              <a:t>L’INTRECCIO TRA «RAGIONE» </a:t>
            </a:r>
            <a:r>
              <a:rPr lang="it-IT" sz="2400" b="1">
                <a:effectLst>
                  <a:outerShdw blurRad="38100" dist="38100" dir="2700000" algn="tl">
                    <a:srgbClr val="DDDDDD"/>
                  </a:outerShdw>
                </a:effectLst>
                <a:latin typeface="Arial"/>
                <a:ea typeface="+mn-ea"/>
                <a:cs typeface="+mn-cs"/>
              </a:rPr>
              <a:t>E «IMMAGINAZIONE»</a:t>
            </a:r>
            <a:endParaRPr lang="it-IT" sz="2400" dirty="0">
              <a:latin typeface="Arial"/>
              <a:ea typeface="+mn-ea"/>
              <a:cs typeface="+mn-cs"/>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egnaposto numero diapositiva 3"/>
          <p:cNvSpPr>
            <a:spLocks noGrp="1"/>
          </p:cNvSpPr>
          <p:nvPr>
            <p:ph type="sldNum" sz="quarter" idx="12"/>
          </p:nvPr>
        </p:nvSpPr>
        <p:spPr bwMode="auto">
          <a:ln>
            <a:miter lim="800000"/>
            <a:headEnd/>
            <a:tailEnd/>
          </a:ln>
        </p:spPr>
        <p:txBody>
          <a:bodyPr/>
          <a:lstStyle/>
          <a:p>
            <a:pPr>
              <a:defRPr/>
            </a:pPr>
            <a:fld id="{7BF29EEA-DFAD-AA48-AF4F-88AA8A867A89}" type="slidenum">
              <a:rPr lang="it-IT">
                <a:latin typeface="Arial" pitchFamily="-84" charset="0"/>
                <a:ea typeface="ＭＳ Ｐゴシック" pitchFamily="-84" charset="-128"/>
                <a:cs typeface="ＭＳ Ｐゴシック" pitchFamily="-84" charset="-128"/>
              </a:rPr>
              <a:pPr>
                <a:defRPr/>
              </a:pPr>
              <a:t>164</a:t>
            </a:fld>
            <a:endParaRPr lang="it-IT">
              <a:latin typeface="Arial" pitchFamily="-84" charset="0"/>
              <a:ea typeface="ＭＳ Ｐゴシック" pitchFamily="-84" charset="-128"/>
              <a:cs typeface="ＭＳ Ｐゴシック" pitchFamily="-84" charset="-128"/>
            </a:endParaRPr>
          </a:p>
        </p:txBody>
      </p:sp>
      <p:sp>
        <p:nvSpPr>
          <p:cNvPr id="139267" name="Rectangle 2"/>
          <p:cNvSpPr>
            <a:spLocks noChangeArrowheads="1"/>
          </p:cNvSpPr>
          <p:nvPr/>
        </p:nvSpPr>
        <p:spPr bwMode="auto">
          <a:xfrm>
            <a:off x="0" y="709613"/>
            <a:ext cx="9144000" cy="5646737"/>
          </a:xfrm>
          <a:prstGeom prst="rect">
            <a:avLst/>
          </a:prstGeom>
          <a:noFill/>
          <a:ln w="9525">
            <a:noFill/>
            <a:miter lim="800000"/>
            <a:headEnd/>
            <a:tailEnd/>
          </a:ln>
        </p:spPr>
        <p:txBody>
          <a:bodyPr>
            <a:prstTxWarp prst="textNoShape">
              <a:avLst/>
            </a:prstTxWarp>
          </a:bodyPr>
          <a:lstStyle/>
          <a:p>
            <a:pPr algn="just"/>
            <a:r>
              <a:rPr lang="it-IT" sz="2400" dirty="0">
                <a:latin typeface="Arial"/>
              </a:rPr>
              <a:t>C’è, inoltre, un momento d’apertura conoscitiva, d’intreccio e «</a:t>
            </a:r>
            <a:r>
              <a:rPr lang="it-IT" sz="2400" dirty="0" err="1">
                <a:latin typeface="Arial"/>
              </a:rPr>
              <a:t>intricazione</a:t>
            </a:r>
            <a:r>
              <a:rPr lang="it-IT" sz="2400" dirty="0">
                <a:latin typeface="Arial"/>
              </a:rPr>
              <a:t>» con la dimensione del possibile, dove l’«oggetto della realtà», palesando invece la sua irriducibile differenza rispetto all’«oggetto della conoscenza», mostra la possibilità di assumere un nuovo significato.</a:t>
            </a:r>
          </a:p>
          <a:p>
            <a:pPr algn="just"/>
            <a:r>
              <a:rPr lang="it-IT" sz="2400" dirty="0">
                <a:latin typeface="Arial"/>
              </a:rPr>
              <a:t>Fa parte di questo secondo momento la distinzione tra ciò a cui noi pensiamo e ciò che di questo pensiamo, che, inaugurando una temporanea sospensione della conoscenza già costruita, dà vita a un «mondo intermedio» della simbolizzazione, fatto di differenti soglie di realtà, dove il «principio di realtà» non è (più) un «rispecchiamento» della realtà, e dove il «principio di piacere» non è ancora, o non più, «immaginazione» priva di realtà.</a:t>
            </a:r>
          </a:p>
          <a:p>
            <a:pPr algn="just"/>
            <a:r>
              <a:rPr lang="it-IT" sz="2400" dirty="0">
                <a:latin typeface="Arial"/>
              </a:rPr>
              <a:t>È così che la conoscenza si configura sempre più chiaramente come una particolare «costruzione»: la costruzione di un ponte sulla differenza tra i piani della conoscenza e della realtà.</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a:ea typeface="+mn-ea"/>
                <a:cs typeface="+mn-cs"/>
              </a:rPr>
              <a:t>L’AFFACCIARSI DEL «MONDO INTERMEDIO»</a:t>
            </a:r>
            <a:endParaRPr lang="it-IT" sz="2400" dirty="0">
              <a:latin typeface="Arial"/>
              <a:ea typeface="+mn-ea"/>
              <a:cs typeface="+mn-cs"/>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0" y="0"/>
            <a:ext cx="8950325" cy="733425"/>
          </a:xfrm>
        </p:spPr>
        <p:txBody>
          <a:bodyPr>
            <a:normAutofit fontScale="90000"/>
          </a:bodyPr>
          <a:lstStyle/>
          <a:p>
            <a:pPr eaLnBrk="1" hangingPunct="1"/>
            <a:r>
              <a:rPr lang="it-IT" b="1" i="1">
                <a:latin typeface="Arial" pitchFamily="-83" charset="0"/>
                <a:ea typeface="ＭＳ Ｐゴシック" pitchFamily="-83" charset="-128"/>
                <a:cs typeface="ＭＳ Ｐゴシック" pitchFamily="-83" charset="-128"/>
              </a:rPr>
              <a:t>GRAZIE PER L’ATTENZIONE!</a:t>
            </a:r>
          </a:p>
        </p:txBody>
      </p:sp>
      <p:pic>
        <p:nvPicPr>
          <p:cNvPr id="199683" name="Picture 5" descr="ANd9GcTifj_10ytD1tnevE15MzFIZZBYyt67mXBF6BPaLhxGXQYJP-iXhg"/>
          <p:cNvPicPr>
            <a:picLocks noChangeAspect="1" noChangeArrowheads="1"/>
          </p:cNvPicPr>
          <p:nvPr/>
        </p:nvPicPr>
        <p:blipFill>
          <a:blip r:embed="rId3"/>
          <a:srcRect/>
          <a:stretch>
            <a:fillRect/>
          </a:stretch>
        </p:blipFill>
        <p:spPr bwMode="auto">
          <a:xfrm>
            <a:off x="2535238" y="1106418"/>
            <a:ext cx="4483065" cy="4245564"/>
          </a:xfrm>
          <a:prstGeom prst="rect">
            <a:avLst/>
          </a:prstGeom>
          <a:noFill/>
          <a:ln w="9525">
            <a:noFill/>
            <a:miter lim="800000"/>
            <a:headEnd/>
            <a:tailEnd/>
          </a:ln>
        </p:spPr>
      </p:pic>
      <p:sp>
        <p:nvSpPr>
          <p:cNvPr id="199684" name="CasellaDiTesto 5"/>
          <p:cNvSpPr txBox="1">
            <a:spLocks noChangeArrowheads="1"/>
          </p:cNvSpPr>
          <p:nvPr/>
        </p:nvSpPr>
        <p:spPr bwMode="auto">
          <a:xfrm>
            <a:off x="103188" y="5351982"/>
            <a:ext cx="9040812" cy="1569660"/>
          </a:xfrm>
          <a:prstGeom prst="rect">
            <a:avLst/>
          </a:prstGeom>
          <a:noFill/>
          <a:ln w="9525">
            <a:noFill/>
            <a:miter lim="800000"/>
            <a:headEnd/>
            <a:tailEnd/>
          </a:ln>
        </p:spPr>
        <p:txBody>
          <a:bodyPr wrap="square">
            <a:prstTxWarp prst="textNoShape">
              <a:avLst/>
            </a:prstTxWarp>
            <a:spAutoFit/>
          </a:bodyPr>
          <a:lstStyle/>
          <a:p>
            <a:pPr algn="ctr"/>
            <a:endParaRPr lang="it-IT" sz="3200" b="1" dirty="0" smtClean="0"/>
          </a:p>
          <a:p>
            <a:pPr algn="ctr"/>
            <a:r>
              <a:rPr lang="it-IT" sz="3200" b="1" dirty="0">
                <a:hlinkClick r:id="rId4"/>
              </a:rPr>
              <a:t>sil.tagliagambe@gmail.com</a:t>
            </a:r>
            <a:endParaRPr lang="it-IT" sz="3200" b="1" dirty="0" smtClean="0"/>
          </a:p>
          <a:p>
            <a:pPr algn="ctr"/>
            <a:endParaRPr lang="it-IT" sz="3200" b="1" dirty="0"/>
          </a:p>
        </p:txBody>
      </p:sp>
      <p:sp>
        <p:nvSpPr>
          <p:cNvPr id="199685" name="CasellaDiTesto 6"/>
          <p:cNvSpPr txBox="1">
            <a:spLocks noChangeArrowheads="1"/>
          </p:cNvSpPr>
          <p:nvPr/>
        </p:nvSpPr>
        <p:spPr bwMode="auto">
          <a:xfrm>
            <a:off x="1665288" y="6399213"/>
            <a:ext cx="185737" cy="369887"/>
          </a:xfrm>
          <a:prstGeom prst="rect">
            <a:avLst/>
          </a:prstGeom>
          <a:noFill/>
          <a:ln w="9525">
            <a:noFill/>
            <a:miter lim="800000"/>
            <a:headEnd/>
            <a:tailEnd/>
          </a:ln>
        </p:spPr>
        <p:txBody>
          <a:bodyPr wrap="none">
            <a:prstTxWarp prst="textNoShape">
              <a:avLst/>
            </a:prstTxWarp>
            <a:spAutoFit/>
          </a:bodyPr>
          <a:lstStyle/>
          <a:p>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egnaposto numero diapositiva 3"/>
          <p:cNvSpPr>
            <a:spLocks noGrp="1"/>
          </p:cNvSpPr>
          <p:nvPr>
            <p:ph type="sldNum" sz="quarter" idx="12"/>
          </p:nvPr>
        </p:nvSpPr>
        <p:spPr/>
        <p:txBody>
          <a:bodyPr/>
          <a:lstStyle/>
          <a:p>
            <a:fld id="{71F5DF0D-E738-F64C-8A71-380E7E801BBE}" type="slidenum">
              <a:rPr lang="it-IT"/>
              <a:pPr/>
              <a:t>17</a:t>
            </a:fld>
            <a:endParaRPr lang="it-IT"/>
          </a:p>
        </p:txBody>
      </p:sp>
      <p:sp>
        <p:nvSpPr>
          <p:cNvPr id="73730" name="Rectangle 2"/>
          <p:cNvSpPr>
            <a:spLocks noChangeArrowheads="1"/>
          </p:cNvSpPr>
          <p:nvPr/>
        </p:nvSpPr>
        <p:spPr bwMode="auto">
          <a:xfrm>
            <a:off x="4251325" y="1195388"/>
            <a:ext cx="4784725" cy="4897437"/>
          </a:xfrm>
          <a:prstGeom prst="rect">
            <a:avLst/>
          </a:prstGeom>
          <a:solidFill>
            <a:srgbClr val="CCFFFF">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731" name="Rectangle 3"/>
          <p:cNvSpPr>
            <a:spLocks noChangeArrowheads="1"/>
          </p:cNvSpPr>
          <p:nvPr/>
        </p:nvSpPr>
        <p:spPr bwMode="auto">
          <a:xfrm>
            <a:off x="107950" y="1195388"/>
            <a:ext cx="4032250" cy="4897437"/>
          </a:xfrm>
          <a:prstGeom prst="rect">
            <a:avLst/>
          </a:prstGeom>
          <a:solidFill>
            <a:srgbClr val="CCFFFF">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732" name="Rectangle 4"/>
          <p:cNvSpPr>
            <a:spLocks noChangeArrowheads="1"/>
          </p:cNvSpPr>
          <p:nvPr/>
        </p:nvSpPr>
        <p:spPr bwMode="auto">
          <a:xfrm>
            <a:off x="4859338" y="3946525"/>
            <a:ext cx="3600450" cy="1714500"/>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733" name="Rectangle 5"/>
          <p:cNvSpPr>
            <a:spLocks noChangeArrowheads="1"/>
          </p:cNvSpPr>
          <p:nvPr/>
        </p:nvSpPr>
        <p:spPr bwMode="auto">
          <a:xfrm>
            <a:off x="323850" y="234950"/>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sp>
        <p:nvSpPr>
          <p:cNvPr id="73738" name="Oval 10"/>
          <p:cNvSpPr>
            <a:spLocks noChangeArrowheads="1"/>
          </p:cNvSpPr>
          <p:nvPr/>
        </p:nvSpPr>
        <p:spPr bwMode="auto">
          <a:xfrm rot="1974860">
            <a:off x="7108825" y="1408113"/>
            <a:ext cx="1731963" cy="2235200"/>
          </a:xfrm>
          <a:prstGeom prst="ellipse">
            <a:avLst/>
          </a:prstGeom>
          <a:noFill/>
          <a:ln w="28575">
            <a:solidFill>
              <a:srgbClr val="FF0000"/>
            </a:solidFill>
            <a:prstDash val="sysDot"/>
            <a:round/>
            <a:headEnd/>
            <a:tailEnd/>
          </a:ln>
          <a:effectLst/>
        </p:spPr>
        <p:txBody>
          <a:bodyPr wrap="none" anchor="ctr">
            <a:prstTxWarp prst="textNoShape">
              <a:avLst/>
            </a:prstTxWarp>
          </a:bodyPr>
          <a:lstStyle/>
          <a:p>
            <a:endParaRPr lang="it-IT"/>
          </a:p>
        </p:txBody>
      </p:sp>
      <p:sp>
        <p:nvSpPr>
          <p:cNvPr id="73739" name="Oval 11"/>
          <p:cNvSpPr>
            <a:spLocks noChangeArrowheads="1"/>
          </p:cNvSpPr>
          <p:nvPr/>
        </p:nvSpPr>
        <p:spPr bwMode="auto">
          <a:xfrm>
            <a:off x="395288" y="1268413"/>
            <a:ext cx="3341687" cy="4608512"/>
          </a:xfrm>
          <a:prstGeom prst="ellipse">
            <a:avLst/>
          </a:prstGeom>
          <a:noFill/>
          <a:ln w="28575">
            <a:solidFill>
              <a:srgbClr val="333300"/>
            </a:solidFill>
            <a:prstDash val="sysDot"/>
            <a:round/>
            <a:headEnd/>
            <a:tailEnd/>
          </a:ln>
          <a:effectLst/>
        </p:spPr>
        <p:txBody>
          <a:bodyPr wrap="none" anchor="ctr">
            <a:prstTxWarp prst="textNoShape">
              <a:avLst/>
            </a:prstTxWarp>
          </a:bodyPr>
          <a:lstStyle/>
          <a:p>
            <a:endParaRPr lang="it-IT"/>
          </a:p>
        </p:txBody>
      </p:sp>
      <p:grpSp>
        <p:nvGrpSpPr>
          <p:cNvPr id="2" name="Group 12"/>
          <p:cNvGrpSpPr>
            <a:grpSpLocks/>
          </p:cNvGrpSpPr>
          <p:nvPr/>
        </p:nvGrpSpPr>
        <p:grpSpPr bwMode="auto">
          <a:xfrm>
            <a:off x="809625" y="3116263"/>
            <a:ext cx="647700" cy="654050"/>
            <a:chOff x="583" y="1377"/>
            <a:chExt cx="239" cy="239"/>
          </a:xfrm>
        </p:grpSpPr>
        <p:sp>
          <p:nvSpPr>
            <p:cNvPr id="73741" name="Freeform 13"/>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42" name="Freeform 14"/>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43" name="Freeform 15"/>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44" name="Freeform 16"/>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45" name="Freeform 1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46" name="Line 18"/>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47" name="Line 19"/>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48" name="Freeform 2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3749" name="Oval 21"/>
          <p:cNvSpPr>
            <a:spLocks noChangeArrowheads="1"/>
          </p:cNvSpPr>
          <p:nvPr/>
        </p:nvSpPr>
        <p:spPr bwMode="auto">
          <a:xfrm rot="-709293">
            <a:off x="4359275" y="1408113"/>
            <a:ext cx="1747838" cy="2290762"/>
          </a:xfrm>
          <a:prstGeom prst="ellipse">
            <a:avLst/>
          </a:prstGeom>
          <a:noFill/>
          <a:ln w="28575">
            <a:solidFill>
              <a:srgbClr val="339966"/>
            </a:solidFill>
            <a:prstDash val="sysDot"/>
            <a:round/>
            <a:headEnd/>
            <a:tailEnd/>
          </a:ln>
          <a:effectLst/>
        </p:spPr>
        <p:txBody>
          <a:bodyPr wrap="none" anchor="ctr">
            <a:prstTxWarp prst="textNoShape">
              <a:avLst/>
            </a:prstTxWarp>
          </a:bodyPr>
          <a:lstStyle/>
          <a:p>
            <a:endParaRPr lang="it-IT"/>
          </a:p>
        </p:txBody>
      </p:sp>
      <p:sp>
        <p:nvSpPr>
          <p:cNvPr id="73750" name="Oval 22"/>
          <p:cNvSpPr>
            <a:spLocks noChangeArrowheads="1"/>
          </p:cNvSpPr>
          <p:nvPr/>
        </p:nvSpPr>
        <p:spPr bwMode="auto">
          <a:xfrm>
            <a:off x="5799138" y="1069975"/>
            <a:ext cx="1747837" cy="2279650"/>
          </a:xfrm>
          <a:prstGeom prst="ellipse">
            <a:avLst/>
          </a:prstGeom>
          <a:noFill/>
          <a:ln w="28575">
            <a:solidFill>
              <a:srgbClr val="000080"/>
            </a:solidFill>
            <a:prstDash val="sysDot"/>
            <a:round/>
            <a:headEnd/>
            <a:tailEnd/>
          </a:ln>
          <a:effectLst/>
        </p:spPr>
        <p:txBody>
          <a:bodyPr wrap="none" anchor="ctr">
            <a:prstTxWarp prst="textNoShape">
              <a:avLst/>
            </a:prstTxWarp>
          </a:bodyPr>
          <a:lstStyle/>
          <a:p>
            <a:endParaRPr lang="it-IT"/>
          </a:p>
        </p:txBody>
      </p:sp>
      <p:grpSp>
        <p:nvGrpSpPr>
          <p:cNvPr id="3" name="Group 23"/>
          <p:cNvGrpSpPr>
            <a:grpSpLocks/>
          </p:cNvGrpSpPr>
          <p:nvPr/>
        </p:nvGrpSpPr>
        <p:grpSpPr bwMode="auto">
          <a:xfrm>
            <a:off x="1557338" y="2971800"/>
            <a:ext cx="647700" cy="654050"/>
            <a:chOff x="583" y="1377"/>
            <a:chExt cx="239" cy="239"/>
          </a:xfrm>
        </p:grpSpPr>
        <p:sp>
          <p:nvSpPr>
            <p:cNvPr id="73752" name="Freeform 24"/>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53" name="Freeform 25"/>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54" name="Freeform 26"/>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55" name="Freeform 27"/>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56" name="Freeform 2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57" name="Line 29"/>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58" name="Line 30"/>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59" name="Freeform 31"/>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31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4" name="Group 32"/>
          <p:cNvGrpSpPr>
            <a:grpSpLocks/>
          </p:cNvGrpSpPr>
          <p:nvPr/>
        </p:nvGrpSpPr>
        <p:grpSpPr bwMode="auto">
          <a:xfrm>
            <a:off x="2316163" y="3181350"/>
            <a:ext cx="647700" cy="654050"/>
            <a:chOff x="583" y="1377"/>
            <a:chExt cx="239" cy="239"/>
          </a:xfrm>
        </p:grpSpPr>
        <p:sp>
          <p:nvSpPr>
            <p:cNvPr id="73761" name="Freeform 33"/>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62" name="Freeform 34"/>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63" name="Freeform 35"/>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64" name="Freeform 36"/>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65" name="Freeform 3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66" name="Line 38"/>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67" name="Line 39"/>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68" name="Freeform 4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2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5" name="Group 41"/>
          <p:cNvGrpSpPr>
            <a:grpSpLocks/>
          </p:cNvGrpSpPr>
          <p:nvPr/>
        </p:nvGrpSpPr>
        <p:grpSpPr bwMode="auto">
          <a:xfrm>
            <a:off x="7848600" y="2543175"/>
            <a:ext cx="647700" cy="654050"/>
            <a:chOff x="583" y="1377"/>
            <a:chExt cx="239" cy="239"/>
          </a:xfrm>
        </p:grpSpPr>
        <p:sp>
          <p:nvSpPr>
            <p:cNvPr id="73770" name="Freeform 42"/>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71" name="Freeform 43"/>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72" name="Freeform 44"/>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73" name="Freeform 45"/>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74" name="Freeform 4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75" name="Line 47"/>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76" name="Line 48"/>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77" name="Freeform 4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6" name="Group 50"/>
          <p:cNvGrpSpPr>
            <a:grpSpLocks/>
          </p:cNvGrpSpPr>
          <p:nvPr/>
        </p:nvGrpSpPr>
        <p:grpSpPr bwMode="auto">
          <a:xfrm>
            <a:off x="4784725" y="2657475"/>
            <a:ext cx="647700" cy="654050"/>
            <a:chOff x="583" y="1377"/>
            <a:chExt cx="239" cy="239"/>
          </a:xfrm>
        </p:grpSpPr>
        <p:sp>
          <p:nvSpPr>
            <p:cNvPr id="73779" name="Freeform 51"/>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80" name="Freeform 52"/>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81" name="Freeform 53"/>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82" name="Freeform 54"/>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83" name="Freeform 55"/>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84" name="Line 56"/>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85" name="Line 57"/>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86" name="Freeform 5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sp>
        <p:nvSpPr>
          <p:cNvPr id="73787" name="Rectangle 59"/>
          <p:cNvSpPr>
            <a:spLocks noChangeArrowheads="1"/>
          </p:cNvSpPr>
          <p:nvPr/>
        </p:nvSpPr>
        <p:spPr bwMode="auto">
          <a:xfrm>
            <a:off x="323850" y="3946525"/>
            <a:ext cx="3600450" cy="863600"/>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788" name="Rectangle 60"/>
          <p:cNvSpPr>
            <a:spLocks noChangeArrowheads="1"/>
          </p:cNvSpPr>
          <p:nvPr/>
        </p:nvSpPr>
        <p:spPr bwMode="auto">
          <a:xfrm>
            <a:off x="261938" y="1628775"/>
            <a:ext cx="3600450" cy="863600"/>
          </a:xfrm>
          <a:prstGeom prst="rect">
            <a:avLst/>
          </a:prstGeom>
          <a:solidFill>
            <a:srgbClr val="FFFF99">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grpSp>
        <p:nvGrpSpPr>
          <p:cNvPr id="7" name="Group 61"/>
          <p:cNvGrpSpPr>
            <a:grpSpLocks/>
          </p:cNvGrpSpPr>
          <p:nvPr/>
        </p:nvGrpSpPr>
        <p:grpSpPr bwMode="auto">
          <a:xfrm>
            <a:off x="6243638" y="2279650"/>
            <a:ext cx="647700" cy="654050"/>
            <a:chOff x="583" y="1377"/>
            <a:chExt cx="239" cy="239"/>
          </a:xfrm>
        </p:grpSpPr>
        <p:sp>
          <p:nvSpPr>
            <p:cNvPr id="73790" name="Freeform 62"/>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91" name="Freeform 63"/>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92" name="Freeform 64"/>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93" name="Freeform 65"/>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3794" name="Freeform 6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3795" name="Line 67"/>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96" name="Line 68"/>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3797" name="Freeform 6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3798" name="Rectangle 70"/>
          <p:cNvSpPr>
            <a:spLocks noChangeArrowheads="1"/>
          </p:cNvSpPr>
          <p:nvPr/>
        </p:nvSpPr>
        <p:spPr bwMode="auto">
          <a:xfrm>
            <a:off x="7645400" y="1546225"/>
            <a:ext cx="1247775" cy="1022350"/>
          </a:xfrm>
          <a:prstGeom prst="rect">
            <a:avLst/>
          </a:prstGeom>
          <a:solidFill>
            <a:srgbClr val="FFFF99">
              <a:alpha val="9000"/>
            </a:srgbClr>
          </a:solidFill>
          <a:ln w="9525" cap="rnd">
            <a:solidFill>
              <a:srgbClr val="FF0000"/>
            </a:solidFill>
            <a:prstDash val="sysDot"/>
            <a:miter lim="800000"/>
            <a:headEnd/>
            <a:tailEnd/>
          </a:ln>
          <a:effectLst/>
        </p:spPr>
        <p:txBody>
          <a:bodyPr wrap="none" anchor="ctr">
            <a:prstTxWarp prst="textNoShape">
              <a:avLst/>
            </a:prstTxWarp>
          </a:bodyPr>
          <a:lstStyle/>
          <a:p>
            <a:endParaRPr lang="it-IT"/>
          </a:p>
        </p:txBody>
      </p:sp>
      <p:sp>
        <p:nvSpPr>
          <p:cNvPr id="73799" name="Rectangle 71"/>
          <p:cNvSpPr>
            <a:spLocks noChangeArrowheads="1"/>
          </p:cNvSpPr>
          <p:nvPr/>
        </p:nvSpPr>
        <p:spPr bwMode="auto">
          <a:xfrm>
            <a:off x="6048375" y="1341438"/>
            <a:ext cx="1498600" cy="1239837"/>
          </a:xfrm>
          <a:prstGeom prst="rect">
            <a:avLst/>
          </a:prstGeom>
          <a:solidFill>
            <a:srgbClr val="FFFF99">
              <a:alpha val="9000"/>
            </a:srgbClr>
          </a:solidFill>
          <a:ln w="9525" cap="rnd">
            <a:solidFill>
              <a:srgbClr val="000080"/>
            </a:solidFill>
            <a:prstDash val="sysDot"/>
            <a:miter lim="800000"/>
            <a:headEnd/>
            <a:tailEnd/>
          </a:ln>
          <a:effectLst/>
        </p:spPr>
        <p:txBody>
          <a:bodyPr wrap="none" anchor="ctr">
            <a:prstTxWarp prst="textNoShape">
              <a:avLst/>
            </a:prstTxWarp>
          </a:bodyPr>
          <a:lstStyle/>
          <a:p>
            <a:endParaRPr lang="it-IT"/>
          </a:p>
        </p:txBody>
      </p:sp>
      <p:sp>
        <p:nvSpPr>
          <p:cNvPr id="73800" name="Rectangle 72"/>
          <p:cNvSpPr>
            <a:spLocks noChangeArrowheads="1"/>
          </p:cNvSpPr>
          <p:nvPr/>
        </p:nvSpPr>
        <p:spPr bwMode="auto">
          <a:xfrm>
            <a:off x="4640263" y="1711325"/>
            <a:ext cx="1187450" cy="1276350"/>
          </a:xfrm>
          <a:prstGeom prst="rect">
            <a:avLst/>
          </a:prstGeom>
          <a:solidFill>
            <a:srgbClr val="FFFF99">
              <a:alpha val="9000"/>
            </a:srgbClr>
          </a:solidFill>
          <a:ln w="9525" cap="rnd">
            <a:solidFill>
              <a:srgbClr val="008000"/>
            </a:solidFill>
            <a:prstDash val="sysDot"/>
            <a:miter lim="800000"/>
            <a:headEnd/>
            <a:tailEnd/>
          </a:ln>
          <a:effectLst/>
        </p:spPr>
        <p:txBody>
          <a:bodyPr wrap="none" anchor="ctr">
            <a:prstTxWarp prst="textNoShape">
              <a:avLst/>
            </a:prstTxWarp>
          </a:bodyPr>
          <a:lstStyle/>
          <a:p>
            <a:endParaRPr lang="it-IT"/>
          </a:p>
        </p:txBody>
      </p:sp>
      <p:sp>
        <p:nvSpPr>
          <p:cNvPr id="73801" name="AutoShape 73"/>
          <p:cNvSpPr>
            <a:spLocks noChangeArrowheads="1"/>
          </p:cNvSpPr>
          <p:nvPr/>
        </p:nvSpPr>
        <p:spPr bwMode="auto">
          <a:xfrm rot="4034560">
            <a:off x="5100638" y="3260725"/>
            <a:ext cx="1030287" cy="1223963"/>
          </a:xfrm>
          <a:prstGeom prst="rightArrow">
            <a:avLst>
              <a:gd name="adj1" fmla="val 52528"/>
              <a:gd name="adj2" fmla="val 45148"/>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802" name="AutoShape 74"/>
          <p:cNvSpPr>
            <a:spLocks noChangeArrowheads="1"/>
          </p:cNvSpPr>
          <p:nvPr/>
        </p:nvSpPr>
        <p:spPr bwMode="auto">
          <a:xfrm rot="5609378">
            <a:off x="6145213" y="2935287"/>
            <a:ext cx="1030288" cy="1223963"/>
          </a:xfrm>
          <a:prstGeom prst="rightArrow">
            <a:avLst>
              <a:gd name="adj1" fmla="val 52528"/>
              <a:gd name="adj2" fmla="val 45148"/>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803" name="AutoShape 75"/>
          <p:cNvSpPr>
            <a:spLocks noChangeArrowheads="1"/>
          </p:cNvSpPr>
          <p:nvPr/>
        </p:nvSpPr>
        <p:spPr bwMode="auto">
          <a:xfrm rot="7501384">
            <a:off x="7119938" y="3157537"/>
            <a:ext cx="1030288" cy="1223963"/>
          </a:xfrm>
          <a:prstGeom prst="rightArrow">
            <a:avLst>
              <a:gd name="adj1" fmla="val 52528"/>
              <a:gd name="adj2" fmla="val 45148"/>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804" name="Text Box 76"/>
          <p:cNvSpPr txBox="1">
            <a:spLocks noChangeArrowheads="1"/>
          </p:cNvSpPr>
          <p:nvPr/>
        </p:nvSpPr>
        <p:spPr bwMode="auto">
          <a:xfrm>
            <a:off x="1557338" y="5253038"/>
            <a:ext cx="1122362" cy="336550"/>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600" b="1">
                <a:latin typeface="Verdana" charset="0"/>
              </a:rPr>
              <a:t>Assenso</a:t>
            </a:r>
          </a:p>
        </p:txBody>
      </p:sp>
      <p:sp>
        <p:nvSpPr>
          <p:cNvPr id="73805" name="Text Box 77"/>
          <p:cNvSpPr txBox="1">
            <a:spLocks noChangeArrowheads="1"/>
          </p:cNvSpPr>
          <p:nvPr/>
        </p:nvSpPr>
        <p:spPr bwMode="auto">
          <a:xfrm>
            <a:off x="611188" y="3946525"/>
            <a:ext cx="3038475" cy="274638"/>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200" b="1">
                <a:latin typeface="Verdana" charset="0"/>
              </a:rPr>
              <a:t>Procedure e strumenti linguistici </a:t>
            </a:r>
          </a:p>
        </p:txBody>
      </p:sp>
      <p:sp>
        <p:nvSpPr>
          <p:cNvPr id="73806" name="AutoShape 78"/>
          <p:cNvSpPr>
            <a:spLocks noChangeArrowheads="1"/>
          </p:cNvSpPr>
          <p:nvPr/>
        </p:nvSpPr>
        <p:spPr bwMode="auto">
          <a:xfrm rot="5400000">
            <a:off x="1573213" y="4124325"/>
            <a:ext cx="1030287" cy="1223963"/>
          </a:xfrm>
          <a:prstGeom prst="rightArrow">
            <a:avLst>
              <a:gd name="adj1" fmla="val 52528"/>
              <a:gd name="adj2" fmla="val 45148"/>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3807" name="Text Box 79"/>
          <p:cNvSpPr txBox="1">
            <a:spLocks noChangeArrowheads="1"/>
          </p:cNvSpPr>
          <p:nvPr/>
        </p:nvSpPr>
        <p:spPr bwMode="auto">
          <a:xfrm>
            <a:off x="5378450" y="4511675"/>
            <a:ext cx="2698750" cy="5810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Creazione di uno sfondo condiviso </a:t>
            </a:r>
          </a:p>
        </p:txBody>
      </p:sp>
      <p:sp>
        <p:nvSpPr>
          <p:cNvPr id="73808" name="Text Box 80"/>
          <p:cNvSpPr txBox="1">
            <a:spLocks noChangeArrowheads="1"/>
          </p:cNvSpPr>
          <p:nvPr/>
        </p:nvSpPr>
        <p:spPr bwMode="auto">
          <a:xfrm>
            <a:off x="4635500" y="2052638"/>
            <a:ext cx="1254125" cy="274637"/>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200" b="1">
                <a:latin typeface="Verdana" charset="0"/>
              </a:rPr>
              <a:t>Approccio A </a:t>
            </a:r>
          </a:p>
        </p:txBody>
      </p:sp>
      <p:sp>
        <p:nvSpPr>
          <p:cNvPr id="73809" name="Text Box 81"/>
          <p:cNvSpPr txBox="1">
            <a:spLocks noChangeArrowheads="1"/>
          </p:cNvSpPr>
          <p:nvPr/>
        </p:nvSpPr>
        <p:spPr bwMode="auto">
          <a:xfrm>
            <a:off x="6149975" y="1506538"/>
            <a:ext cx="1200150" cy="274637"/>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200" b="1">
                <a:latin typeface="Verdana" charset="0"/>
              </a:rPr>
              <a:t>Approccio B</a:t>
            </a:r>
          </a:p>
        </p:txBody>
      </p:sp>
      <p:sp>
        <p:nvSpPr>
          <p:cNvPr id="73810" name="Text Box 82"/>
          <p:cNvSpPr txBox="1">
            <a:spLocks noChangeArrowheads="1"/>
          </p:cNvSpPr>
          <p:nvPr/>
        </p:nvSpPr>
        <p:spPr bwMode="auto">
          <a:xfrm>
            <a:off x="7731125" y="2190750"/>
            <a:ext cx="1193800" cy="274638"/>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200" b="1">
                <a:latin typeface="Verdana" charset="0"/>
              </a:rPr>
              <a:t>Approccio C</a:t>
            </a:r>
          </a:p>
        </p:txBody>
      </p:sp>
      <p:sp>
        <p:nvSpPr>
          <p:cNvPr id="73811" name="Text Box 83"/>
          <p:cNvSpPr txBox="1">
            <a:spLocks noChangeArrowheads="1"/>
          </p:cNvSpPr>
          <p:nvPr/>
        </p:nvSpPr>
        <p:spPr bwMode="auto">
          <a:xfrm>
            <a:off x="555625" y="1974850"/>
            <a:ext cx="3008313" cy="5175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400">
                <a:latin typeface="Verdana" charset="0"/>
              </a:rPr>
              <a:t>Omogeneità di fondo di</a:t>
            </a:r>
            <a:r>
              <a:rPr lang="it-IT" sz="1400" b="1">
                <a:latin typeface="Verdana" charset="0"/>
              </a:rPr>
              <a:t> premesse valori e obiettivi</a:t>
            </a:r>
          </a:p>
        </p:txBody>
      </p:sp>
      <p:sp>
        <p:nvSpPr>
          <p:cNvPr id="73812" name="AutoShape 84"/>
          <p:cNvSpPr>
            <a:spLocks noChangeArrowheads="1"/>
          </p:cNvSpPr>
          <p:nvPr/>
        </p:nvSpPr>
        <p:spPr bwMode="auto">
          <a:xfrm>
            <a:off x="3924300" y="1117600"/>
            <a:ext cx="668338" cy="958850"/>
          </a:xfrm>
          <a:prstGeom prst="rightArrow">
            <a:avLst>
              <a:gd name="adj1" fmla="val 49222"/>
              <a:gd name="adj2" fmla="val 52032"/>
            </a:avLst>
          </a:prstGeom>
          <a:gradFill rotWithShape="1">
            <a:gsLst>
              <a:gs pos="0">
                <a:srgbClr val="FF3300">
                  <a:gamma/>
                  <a:shade val="46275"/>
                  <a:invGamma/>
                </a:srgbClr>
              </a:gs>
              <a:gs pos="100000">
                <a:srgbClr val="FF3300"/>
              </a:gs>
            </a:gsLst>
            <a:lin ang="5400000" scaled="1"/>
          </a:gradFill>
          <a:ln w="9525" cap="rnd">
            <a:solidFill>
              <a:schemeClr val="tx1"/>
            </a:solidFill>
            <a:prstDash val="sysDot"/>
            <a:miter lim="800000"/>
            <a:headEnd/>
            <a:tailEnd/>
          </a:ln>
          <a:effectLst>
            <a:outerShdw blurRad="63500" dist="71842" dir="2700000" algn="ctr" rotWithShape="0">
              <a:srgbClr val="000000">
                <a:alpha val="50000"/>
              </a:srgbClr>
            </a:outerShdw>
          </a:effectLst>
        </p:spPr>
        <p:txBody>
          <a:bodyPr wrap="none" anchor="ctr">
            <a:prstTxWarp prst="textNoShape">
              <a:avLst/>
            </a:prstTxWarp>
          </a:bodyPr>
          <a:lstStyle/>
          <a:p>
            <a:endParaRPr lang="it-IT"/>
          </a:p>
        </p:txBody>
      </p:sp>
      <p:sp>
        <p:nvSpPr>
          <p:cNvPr id="73813" name="WordArt 85"/>
          <p:cNvSpPr>
            <a:spLocks noChangeArrowheads="1" noChangeShapeType="1" noTextEdit="1"/>
          </p:cNvSpPr>
          <p:nvPr/>
        </p:nvSpPr>
        <p:spPr bwMode="auto">
          <a:xfrm rot="-13745543" flipH="1" flipV="1">
            <a:off x="252413" y="1590675"/>
            <a:ext cx="2016125" cy="974725"/>
          </a:xfrm>
          <a:prstGeom prst="rect">
            <a:avLst/>
          </a:prstGeom>
        </p:spPr>
        <p:txBody>
          <a:bodyPr spcFirstLastPara="1" wrap="none" fromWordArt="1">
            <a:prstTxWarp prst="textArchUp">
              <a:avLst>
                <a:gd name="adj" fmla="val 12540078"/>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unico</a:t>
            </a:r>
          </a:p>
        </p:txBody>
      </p:sp>
      <p:sp>
        <p:nvSpPr>
          <p:cNvPr id="73814" name="WordArt 86"/>
          <p:cNvSpPr>
            <a:spLocks noChangeArrowheads="1" noChangeShapeType="1" noTextEdit="1"/>
          </p:cNvSpPr>
          <p:nvPr/>
        </p:nvSpPr>
        <p:spPr bwMode="auto">
          <a:xfrm rot="-13745543" flipH="1" flipV="1">
            <a:off x="4451350" y="1627188"/>
            <a:ext cx="1233487" cy="992188"/>
          </a:xfrm>
          <a:prstGeom prst="rect">
            <a:avLst/>
          </a:prstGeom>
        </p:spPr>
        <p:txBody>
          <a:bodyPr spcFirstLastPara="1" wrap="none" fromWordArt="1">
            <a:prstTxWarp prst="textArchUp">
              <a:avLst>
                <a:gd name="adj" fmla="val 13361112"/>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A</a:t>
            </a:r>
          </a:p>
        </p:txBody>
      </p:sp>
      <p:sp>
        <p:nvSpPr>
          <p:cNvPr id="73815" name="WordArt 87"/>
          <p:cNvSpPr>
            <a:spLocks noChangeArrowheads="1" noChangeShapeType="1" noTextEdit="1"/>
          </p:cNvSpPr>
          <p:nvPr/>
        </p:nvSpPr>
        <p:spPr bwMode="auto">
          <a:xfrm rot="-12980739" flipH="1" flipV="1">
            <a:off x="5930900" y="1268413"/>
            <a:ext cx="1233488" cy="992187"/>
          </a:xfrm>
          <a:prstGeom prst="rect">
            <a:avLst/>
          </a:prstGeom>
        </p:spPr>
        <p:txBody>
          <a:bodyPr spcFirstLastPara="1" wrap="none" fromWordArt="1">
            <a:prstTxWarp prst="textArchUp">
              <a:avLst>
                <a:gd name="adj" fmla="val 13361108"/>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B</a:t>
            </a:r>
          </a:p>
        </p:txBody>
      </p:sp>
      <p:sp>
        <p:nvSpPr>
          <p:cNvPr id="73816" name="WordArt 88"/>
          <p:cNvSpPr>
            <a:spLocks noChangeArrowheads="1" noChangeShapeType="1" noTextEdit="1"/>
          </p:cNvSpPr>
          <p:nvPr/>
        </p:nvSpPr>
        <p:spPr bwMode="auto">
          <a:xfrm rot="10800000" flipH="1" flipV="1">
            <a:off x="7515225" y="1644650"/>
            <a:ext cx="1233488" cy="992188"/>
          </a:xfrm>
          <a:prstGeom prst="rect">
            <a:avLst/>
          </a:prstGeom>
        </p:spPr>
        <p:txBody>
          <a:bodyPr spcFirstLastPara="1" wrap="none" fromWordArt="1">
            <a:prstTxWarp prst="textArchUp">
              <a:avLst>
                <a:gd name="adj" fmla="val 13361110"/>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egnaposto numero diapositiva 3"/>
          <p:cNvSpPr>
            <a:spLocks noGrp="1"/>
          </p:cNvSpPr>
          <p:nvPr>
            <p:ph type="sldNum" sz="quarter" idx="12"/>
          </p:nvPr>
        </p:nvSpPr>
        <p:spPr/>
        <p:txBody>
          <a:bodyPr/>
          <a:lstStyle/>
          <a:p>
            <a:fld id="{8FB769D3-DD23-9940-A7A0-617A6E4F2D24}" type="slidenum">
              <a:rPr lang="it-IT"/>
              <a:pPr/>
              <a:t>18</a:t>
            </a:fld>
            <a:endParaRPr lang="it-IT"/>
          </a:p>
        </p:txBody>
      </p:sp>
      <p:sp>
        <p:nvSpPr>
          <p:cNvPr id="74754" name="Rectangle 2"/>
          <p:cNvSpPr>
            <a:spLocks noChangeArrowheads="1"/>
          </p:cNvSpPr>
          <p:nvPr/>
        </p:nvSpPr>
        <p:spPr bwMode="auto">
          <a:xfrm>
            <a:off x="468313" y="4149725"/>
            <a:ext cx="2592387" cy="1552575"/>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4755" name="Rectangle 3"/>
          <p:cNvSpPr>
            <a:spLocks noChangeArrowheads="1"/>
          </p:cNvSpPr>
          <p:nvPr/>
        </p:nvSpPr>
        <p:spPr bwMode="auto">
          <a:xfrm>
            <a:off x="100013" y="1022350"/>
            <a:ext cx="3176587" cy="3035300"/>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4756" name="AutoShape 4"/>
          <p:cNvSpPr>
            <a:spLocks noChangeArrowheads="1"/>
          </p:cNvSpPr>
          <p:nvPr/>
        </p:nvSpPr>
        <p:spPr bwMode="auto">
          <a:xfrm rot="20748180" flipH="1">
            <a:off x="3598863" y="3578225"/>
            <a:ext cx="4133850" cy="1238250"/>
          </a:xfrm>
          <a:prstGeom prst="parallelogram">
            <a:avLst>
              <a:gd name="adj" fmla="val 48207"/>
            </a:avLst>
          </a:prstGeom>
          <a:solidFill>
            <a:schemeClr val="hlink">
              <a:alpha val="9000"/>
            </a:scheme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4757" name="Rectangle 5"/>
          <p:cNvSpPr>
            <a:spLocks noChangeArrowheads="1"/>
          </p:cNvSpPr>
          <p:nvPr/>
        </p:nvSpPr>
        <p:spPr bwMode="auto">
          <a:xfrm>
            <a:off x="323850" y="223838"/>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sp>
        <p:nvSpPr>
          <p:cNvPr id="74762" name="Oval 10"/>
          <p:cNvSpPr>
            <a:spLocks noChangeArrowheads="1"/>
          </p:cNvSpPr>
          <p:nvPr/>
        </p:nvSpPr>
        <p:spPr bwMode="auto">
          <a:xfrm rot="219196">
            <a:off x="3348038" y="3789363"/>
            <a:ext cx="1198562" cy="1570037"/>
          </a:xfrm>
          <a:prstGeom prst="ellipse">
            <a:avLst/>
          </a:prstGeom>
          <a:noFill/>
          <a:ln w="28575">
            <a:solidFill>
              <a:srgbClr val="FF0000"/>
            </a:solidFill>
            <a:prstDash val="sysDot"/>
            <a:round/>
            <a:headEnd/>
            <a:tailEnd/>
          </a:ln>
          <a:effectLst/>
        </p:spPr>
        <p:txBody>
          <a:bodyPr wrap="none" anchor="ctr">
            <a:prstTxWarp prst="textNoShape">
              <a:avLst/>
            </a:prstTxWarp>
          </a:bodyPr>
          <a:lstStyle/>
          <a:p>
            <a:endParaRPr lang="it-IT"/>
          </a:p>
        </p:txBody>
      </p:sp>
      <p:sp>
        <p:nvSpPr>
          <p:cNvPr id="74763" name="Oval 11"/>
          <p:cNvSpPr>
            <a:spLocks noChangeArrowheads="1"/>
          </p:cNvSpPr>
          <p:nvPr/>
        </p:nvSpPr>
        <p:spPr bwMode="auto">
          <a:xfrm rot="-940902">
            <a:off x="3544888" y="1155700"/>
            <a:ext cx="1747837" cy="2489200"/>
          </a:xfrm>
          <a:prstGeom prst="ellipse">
            <a:avLst/>
          </a:prstGeom>
          <a:noFill/>
          <a:ln w="28575">
            <a:solidFill>
              <a:srgbClr val="339966"/>
            </a:solidFill>
            <a:prstDash val="sysDot"/>
            <a:round/>
            <a:headEnd/>
            <a:tailEnd/>
          </a:ln>
          <a:effectLst/>
        </p:spPr>
        <p:txBody>
          <a:bodyPr wrap="none" anchor="ctr">
            <a:prstTxWarp prst="textNoShape">
              <a:avLst/>
            </a:prstTxWarp>
          </a:bodyPr>
          <a:lstStyle/>
          <a:p>
            <a:endParaRPr lang="it-IT"/>
          </a:p>
        </p:txBody>
      </p:sp>
      <p:sp>
        <p:nvSpPr>
          <p:cNvPr id="74764" name="Oval 12"/>
          <p:cNvSpPr>
            <a:spLocks noChangeArrowheads="1"/>
          </p:cNvSpPr>
          <p:nvPr/>
        </p:nvSpPr>
        <p:spPr bwMode="auto">
          <a:xfrm>
            <a:off x="5314950" y="1155700"/>
            <a:ext cx="1747838" cy="1919288"/>
          </a:xfrm>
          <a:prstGeom prst="ellipse">
            <a:avLst/>
          </a:prstGeom>
          <a:noFill/>
          <a:ln w="28575">
            <a:solidFill>
              <a:srgbClr val="000080"/>
            </a:solidFill>
            <a:prstDash val="sysDot"/>
            <a:round/>
            <a:headEnd/>
            <a:tailEnd/>
          </a:ln>
          <a:effectLst/>
        </p:spPr>
        <p:txBody>
          <a:bodyPr wrap="none" anchor="ctr">
            <a:prstTxWarp prst="textNoShape">
              <a:avLst/>
            </a:prstTxWarp>
          </a:bodyPr>
          <a:lstStyle/>
          <a:p>
            <a:endParaRPr lang="it-IT"/>
          </a:p>
        </p:txBody>
      </p:sp>
      <p:grpSp>
        <p:nvGrpSpPr>
          <p:cNvPr id="2" name="Group 13"/>
          <p:cNvGrpSpPr>
            <a:grpSpLocks/>
          </p:cNvGrpSpPr>
          <p:nvPr/>
        </p:nvGrpSpPr>
        <p:grpSpPr bwMode="auto">
          <a:xfrm>
            <a:off x="7529513" y="2528888"/>
            <a:ext cx="647700" cy="654050"/>
            <a:chOff x="583" y="1377"/>
            <a:chExt cx="239" cy="239"/>
          </a:xfrm>
        </p:grpSpPr>
        <p:sp>
          <p:nvSpPr>
            <p:cNvPr id="74766" name="Freeform 14"/>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67" name="Freeform 15"/>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68" name="Freeform 16"/>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4769" name="Freeform 17"/>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4770" name="Freeform 1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71" name="Line 19"/>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4772" name="Line 20"/>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4773" name="Freeform 21"/>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3" name="Group 22"/>
          <p:cNvGrpSpPr>
            <a:grpSpLocks/>
          </p:cNvGrpSpPr>
          <p:nvPr/>
        </p:nvGrpSpPr>
        <p:grpSpPr bwMode="auto">
          <a:xfrm>
            <a:off x="3995738" y="2060575"/>
            <a:ext cx="647700" cy="654050"/>
            <a:chOff x="583" y="1377"/>
            <a:chExt cx="239" cy="239"/>
          </a:xfrm>
        </p:grpSpPr>
        <p:sp>
          <p:nvSpPr>
            <p:cNvPr id="74775" name="Freeform 23"/>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76" name="Freeform 24"/>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77" name="Freeform 25"/>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4778" name="Freeform 26"/>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4779" name="Freeform 2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80" name="Line 28"/>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4781" name="Line 29"/>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4782" name="Freeform 3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4" name="Group 31"/>
          <p:cNvGrpSpPr>
            <a:grpSpLocks/>
          </p:cNvGrpSpPr>
          <p:nvPr/>
        </p:nvGrpSpPr>
        <p:grpSpPr bwMode="auto">
          <a:xfrm>
            <a:off x="5759450" y="2270125"/>
            <a:ext cx="647700" cy="654050"/>
            <a:chOff x="583" y="1377"/>
            <a:chExt cx="239" cy="239"/>
          </a:xfrm>
        </p:grpSpPr>
        <p:sp>
          <p:nvSpPr>
            <p:cNvPr id="74784" name="Freeform 32"/>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85" name="Freeform 33"/>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86" name="Freeform 34"/>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4787" name="Freeform 35"/>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4788" name="Freeform 3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4789" name="Line 37"/>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4790" name="Line 38"/>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4791" name="Freeform 3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4792" name="Rectangle 40"/>
          <p:cNvSpPr>
            <a:spLocks noChangeArrowheads="1"/>
          </p:cNvSpPr>
          <p:nvPr/>
        </p:nvSpPr>
        <p:spPr bwMode="auto">
          <a:xfrm>
            <a:off x="7377113" y="1531938"/>
            <a:ext cx="1247775" cy="1458912"/>
          </a:xfrm>
          <a:prstGeom prst="rect">
            <a:avLst/>
          </a:prstGeom>
          <a:solidFill>
            <a:srgbClr val="FFFF99">
              <a:alpha val="9000"/>
            </a:srgbClr>
          </a:solidFill>
          <a:ln w="9525" cap="rnd">
            <a:solidFill>
              <a:srgbClr val="FF0000"/>
            </a:solidFill>
            <a:prstDash val="sysDot"/>
            <a:miter lim="800000"/>
            <a:headEnd/>
            <a:tailEnd/>
          </a:ln>
          <a:effectLst/>
        </p:spPr>
        <p:txBody>
          <a:bodyPr wrap="none" anchor="ctr">
            <a:prstTxWarp prst="textNoShape">
              <a:avLst/>
            </a:prstTxWarp>
          </a:bodyPr>
          <a:lstStyle/>
          <a:p>
            <a:endParaRPr lang="it-IT"/>
          </a:p>
        </p:txBody>
      </p:sp>
      <p:sp>
        <p:nvSpPr>
          <p:cNvPr id="74793" name="Rectangle 41"/>
          <p:cNvSpPr>
            <a:spLocks noChangeArrowheads="1"/>
          </p:cNvSpPr>
          <p:nvPr/>
        </p:nvSpPr>
        <p:spPr bwMode="auto">
          <a:xfrm>
            <a:off x="5314950" y="1331913"/>
            <a:ext cx="1747838" cy="1390650"/>
          </a:xfrm>
          <a:prstGeom prst="rect">
            <a:avLst/>
          </a:prstGeom>
          <a:solidFill>
            <a:srgbClr val="FFFF99">
              <a:alpha val="9000"/>
            </a:srgbClr>
          </a:solidFill>
          <a:ln w="9525" cap="rnd">
            <a:solidFill>
              <a:srgbClr val="000080"/>
            </a:solidFill>
            <a:prstDash val="sysDot"/>
            <a:miter lim="800000"/>
            <a:headEnd/>
            <a:tailEnd/>
          </a:ln>
          <a:effectLst/>
        </p:spPr>
        <p:txBody>
          <a:bodyPr wrap="none" anchor="ctr">
            <a:prstTxWarp prst="textNoShape">
              <a:avLst/>
            </a:prstTxWarp>
          </a:bodyPr>
          <a:lstStyle/>
          <a:p>
            <a:endParaRPr lang="it-IT"/>
          </a:p>
        </p:txBody>
      </p:sp>
      <p:sp>
        <p:nvSpPr>
          <p:cNvPr id="74794" name="Rectangle 42"/>
          <p:cNvSpPr>
            <a:spLocks noChangeArrowheads="1"/>
          </p:cNvSpPr>
          <p:nvPr/>
        </p:nvSpPr>
        <p:spPr bwMode="auto">
          <a:xfrm>
            <a:off x="3359150" y="1428750"/>
            <a:ext cx="1701800" cy="1009650"/>
          </a:xfrm>
          <a:prstGeom prst="rect">
            <a:avLst/>
          </a:prstGeom>
          <a:solidFill>
            <a:srgbClr val="FFFF99">
              <a:alpha val="9000"/>
            </a:srgbClr>
          </a:solidFill>
          <a:ln w="9525" cap="rnd">
            <a:solidFill>
              <a:srgbClr val="008000"/>
            </a:solidFill>
            <a:prstDash val="sysDot"/>
            <a:miter lim="800000"/>
            <a:headEnd/>
            <a:tailEnd/>
          </a:ln>
          <a:effectLst/>
        </p:spPr>
        <p:txBody>
          <a:bodyPr wrap="none" anchor="ctr">
            <a:prstTxWarp prst="textNoShape">
              <a:avLst/>
            </a:prstTxWarp>
          </a:bodyPr>
          <a:lstStyle/>
          <a:p>
            <a:endParaRPr lang="it-IT"/>
          </a:p>
        </p:txBody>
      </p:sp>
      <p:sp>
        <p:nvSpPr>
          <p:cNvPr id="74795" name="AutoShape 43"/>
          <p:cNvSpPr>
            <a:spLocks noChangeArrowheads="1"/>
          </p:cNvSpPr>
          <p:nvPr/>
        </p:nvSpPr>
        <p:spPr bwMode="auto">
          <a:xfrm rot="3295710">
            <a:off x="4550569" y="3102769"/>
            <a:ext cx="722312" cy="666750"/>
          </a:xfrm>
          <a:prstGeom prst="rightArrow">
            <a:avLst>
              <a:gd name="adj1" fmla="val 52528"/>
              <a:gd name="adj2" fmla="val 48910"/>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4796" name="AutoShape 44"/>
          <p:cNvSpPr>
            <a:spLocks noChangeArrowheads="1"/>
          </p:cNvSpPr>
          <p:nvPr/>
        </p:nvSpPr>
        <p:spPr bwMode="auto">
          <a:xfrm rot="6574640">
            <a:off x="5437981" y="2785270"/>
            <a:ext cx="650875" cy="785812"/>
          </a:xfrm>
          <a:prstGeom prst="rightArrow">
            <a:avLst>
              <a:gd name="adj1" fmla="val 52528"/>
              <a:gd name="adj2" fmla="val 45148"/>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4797" name="Text Box 45"/>
          <p:cNvSpPr txBox="1">
            <a:spLocks noChangeArrowheads="1"/>
          </p:cNvSpPr>
          <p:nvPr/>
        </p:nvSpPr>
        <p:spPr bwMode="auto">
          <a:xfrm>
            <a:off x="4224338" y="4033838"/>
            <a:ext cx="2698750" cy="5175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400" b="1">
                <a:latin typeface="Verdana" charset="0"/>
              </a:rPr>
              <a:t>Dominio di condotta </a:t>
            </a:r>
          </a:p>
          <a:p>
            <a:pPr algn="ctr" eaLnBrk="1" hangingPunct="1"/>
            <a:r>
              <a:rPr lang="it-IT" sz="1400" b="1">
                <a:latin typeface="Verdana" charset="0"/>
              </a:rPr>
              <a:t>(consensuale)</a:t>
            </a:r>
          </a:p>
        </p:txBody>
      </p:sp>
      <p:sp>
        <p:nvSpPr>
          <p:cNvPr id="74798" name="Text Box 46"/>
          <p:cNvSpPr txBox="1">
            <a:spLocks noChangeArrowheads="1"/>
          </p:cNvSpPr>
          <p:nvPr/>
        </p:nvSpPr>
        <p:spPr bwMode="auto">
          <a:xfrm>
            <a:off x="3779838" y="1484313"/>
            <a:ext cx="1303337" cy="45720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Dominio cognitivo A</a:t>
            </a:r>
          </a:p>
        </p:txBody>
      </p:sp>
      <p:sp>
        <p:nvSpPr>
          <p:cNvPr id="74799" name="Text Box 47"/>
          <p:cNvSpPr txBox="1">
            <a:spLocks noChangeArrowheads="1"/>
          </p:cNvSpPr>
          <p:nvPr/>
        </p:nvSpPr>
        <p:spPr bwMode="auto">
          <a:xfrm>
            <a:off x="5435600" y="1677988"/>
            <a:ext cx="1371600" cy="45720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Dominio cognitivo B</a:t>
            </a:r>
          </a:p>
        </p:txBody>
      </p:sp>
      <p:sp>
        <p:nvSpPr>
          <p:cNvPr id="74800" name="Text Box 48"/>
          <p:cNvSpPr txBox="1">
            <a:spLocks noChangeArrowheads="1"/>
          </p:cNvSpPr>
          <p:nvPr/>
        </p:nvSpPr>
        <p:spPr bwMode="auto">
          <a:xfrm>
            <a:off x="7377113" y="1822450"/>
            <a:ext cx="1371600" cy="45720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Dominio cognitivo C</a:t>
            </a:r>
          </a:p>
        </p:txBody>
      </p:sp>
      <p:sp>
        <p:nvSpPr>
          <p:cNvPr id="74801" name="WordArt 49"/>
          <p:cNvSpPr>
            <a:spLocks noChangeArrowheads="1" noChangeShapeType="1" noTextEdit="1"/>
          </p:cNvSpPr>
          <p:nvPr/>
        </p:nvSpPr>
        <p:spPr bwMode="auto">
          <a:xfrm rot="-12128296" flipH="1" flipV="1">
            <a:off x="5499100" y="1268413"/>
            <a:ext cx="1233488" cy="992187"/>
          </a:xfrm>
          <a:prstGeom prst="rect">
            <a:avLst/>
          </a:prstGeom>
        </p:spPr>
        <p:txBody>
          <a:bodyPr spcFirstLastPara="1" wrap="none" fromWordArt="1">
            <a:prstTxWarp prst="textArchUp">
              <a:avLst>
                <a:gd name="adj" fmla="val 13361108"/>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B</a:t>
            </a:r>
          </a:p>
        </p:txBody>
      </p:sp>
      <p:sp>
        <p:nvSpPr>
          <p:cNvPr id="74802" name="WordArt 50"/>
          <p:cNvSpPr>
            <a:spLocks noChangeArrowheads="1" noChangeShapeType="1" noTextEdit="1"/>
          </p:cNvSpPr>
          <p:nvPr/>
        </p:nvSpPr>
        <p:spPr bwMode="auto">
          <a:xfrm rot="10800000" flipH="1" flipV="1">
            <a:off x="7319963" y="1473200"/>
            <a:ext cx="1233487" cy="992188"/>
          </a:xfrm>
          <a:prstGeom prst="rect">
            <a:avLst/>
          </a:prstGeom>
        </p:spPr>
        <p:txBody>
          <a:bodyPr spcFirstLastPara="1" wrap="none" fromWordArt="1">
            <a:prstTxWarp prst="textArchUp">
              <a:avLst>
                <a:gd name="adj" fmla="val 13361112"/>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C</a:t>
            </a:r>
          </a:p>
        </p:txBody>
      </p:sp>
      <p:sp>
        <p:nvSpPr>
          <p:cNvPr id="74803" name="AutoShape 51"/>
          <p:cNvSpPr>
            <a:spLocks noChangeArrowheads="1"/>
          </p:cNvSpPr>
          <p:nvPr/>
        </p:nvSpPr>
        <p:spPr bwMode="auto">
          <a:xfrm rot="-5809662">
            <a:off x="3366294" y="4298156"/>
            <a:ext cx="1066800" cy="585788"/>
          </a:xfrm>
          <a:custGeom>
            <a:avLst/>
            <a:gdLst>
              <a:gd name="G0" fmla="+- -1890018 0 0"/>
              <a:gd name="G1" fmla="+- 4330093 0 0"/>
              <a:gd name="G2" fmla="+- -1890018 0 4330093"/>
              <a:gd name="G3" fmla="+- 10800 0 0"/>
              <a:gd name="G4" fmla="+- 0 0 -1890018"/>
              <a:gd name="T0" fmla="*/ 360 256 1"/>
              <a:gd name="T1" fmla="*/ 0 256 1"/>
              <a:gd name="G5" fmla="+- G2 T0 T1"/>
              <a:gd name="G6" fmla="?: G2 G2 G5"/>
              <a:gd name="G7" fmla="+- 0 0 G6"/>
              <a:gd name="G8" fmla="+- 5533 0 0"/>
              <a:gd name="G9" fmla="+- 0 0 4330093"/>
              <a:gd name="G10" fmla="+- 5533 0 2700"/>
              <a:gd name="G11" fmla="cos G10 -1890018"/>
              <a:gd name="G12" fmla="sin G10 -1890018"/>
              <a:gd name="G13" fmla="cos 13500 -1890018"/>
              <a:gd name="G14" fmla="sin 13500 -1890018"/>
              <a:gd name="G15" fmla="+- G11 10800 0"/>
              <a:gd name="G16" fmla="+- G12 10800 0"/>
              <a:gd name="G17" fmla="+- G13 10800 0"/>
              <a:gd name="G18" fmla="+- G14 10800 0"/>
              <a:gd name="G19" fmla="*/ 5533 1 2"/>
              <a:gd name="G20" fmla="+- G19 5400 0"/>
              <a:gd name="G21" fmla="cos G20 -1890018"/>
              <a:gd name="G22" fmla="sin G20 -1890018"/>
              <a:gd name="G23" fmla="+- G21 10800 0"/>
              <a:gd name="G24" fmla="+- G12 G23 G22"/>
              <a:gd name="G25" fmla="+- G22 G23 G11"/>
              <a:gd name="G26" fmla="cos 10800 -1890018"/>
              <a:gd name="G27" fmla="sin 10800 -1890018"/>
              <a:gd name="G28" fmla="cos 5533 -1890018"/>
              <a:gd name="G29" fmla="sin 5533 -1890018"/>
              <a:gd name="G30" fmla="+- G26 10800 0"/>
              <a:gd name="G31" fmla="+- G27 10800 0"/>
              <a:gd name="G32" fmla="+- G28 10800 0"/>
              <a:gd name="G33" fmla="+- G29 10800 0"/>
              <a:gd name="G34" fmla="+- G19 5400 0"/>
              <a:gd name="G35" fmla="cos G34 4330093"/>
              <a:gd name="G36" fmla="sin G34 4330093"/>
              <a:gd name="G37" fmla="+/ 4330093 -1890018 2"/>
              <a:gd name="T2" fmla="*/ 180 256 1"/>
              <a:gd name="T3" fmla="*/ 0 256 1"/>
              <a:gd name="G38" fmla="+- G37 T2 T3"/>
              <a:gd name="G39" fmla="?: G2 G37 G38"/>
              <a:gd name="G40" fmla="cos 10800 G39"/>
              <a:gd name="G41" fmla="sin 10800 G39"/>
              <a:gd name="G42" fmla="cos 5533 G39"/>
              <a:gd name="G43" fmla="sin 5533 G39"/>
              <a:gd name="G44" fmla="+- G40 10800 0"/>
              <a:gd name="G45" fmla="+- G41 10800 0"/>
              <a:gd name="G46" fmla="+- G42 10800 0"/>
              <a:gd name="G47" fmla="+- G43 10800 0"/>
              <a:gd name="G48" fmla="+- G35 10800 0"/>
              <a:gd name="G49" fmla="+- G36 10800 0"/>
              <a:gd name="T4" fmla="*/ 565 w 21600"/>
              <a:gd name="T5" fmla="*/ 7352 h 21600"/>
              <a:gd name="T6" fmla="*/ 14112 w 21600"/>
              <a:gd name="T7" fmla="*/ 18265 h 21600"/>
              <a:gd name="T8" fmla="*/ 5556 w 21600"/>
              <a:gd name="T9" fmla="*/ 9033 h 21600"/>
              <a:gd name="T10" fmla="*/ 22625 w 21600"/>
              <a:gd name="T11" fmla="*/ 4288 h 21600"/>
              <a:gd name="T12" fmla="*/ 20527 w 21600"/>
              <a:gd name="T13" fmla="*/ 11533 h 21600"/>
              <a:gd name="T14" fmla="*/ 13281 w 21600"/>
              <a:gd name="T15" fmla="*/ 943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646" y="8131"/>
                </a:moveTo>
                <a:cubicBezTo>
                  <a:pt x="14673" y="6364"/>
                  <a:pt x="12816" y="5266"/>
                  <a:pt x="10800" y="5266"/>
                </a:cubicBezTo>
                <a:cubicBezTo>
                  <a:pt x="7744" y="5267"/>
                  <a:pt x="5267" y="7744"/>
                  <a:pt x="5267" y="10800"/>
                </a:cubicBezTo>
                <a:cubicBezTo>
                  <a:pt x="5267" y="13855"/>
                  <a:pt x="7744" y="16333"/>
                  <a:pt x="10800" y="16333"/>
                </a:cubicBezTo>
                <a:cubicBezTo>
                  <a:pt x="11573" y="16333"/>
                  <a:pt x="12337" y="16171"/>
                  <a:pt x="13044" y="15857"/>
                </a:cubicBezTo>
                <a:lnTo>
                  <a:pt x="15180" y="20671"/>
                </a:lnTo>
                <a:cubicBezTo>
                  <a:pt x="13801" y="21283"/>
                  <a:pt x="12308" y="21599"/>
                  <a:pt x="10800" y="21599"/>
                </a:cubicBezTo>
                <a:cubicBezTo>
                  <a:pt x="4835" y="21600"/>
                  <a:pt x="0" y="16764"/>
                  <a:pt x="0" y="10800"/>
                </a:cubicBezTo>
                <a:cubicBezTo>
                  <a:pt x="0" y="4835"/>
                  <a:pt x="4835" y="0"/>
                  <a:pt x="10800" y="0"/>
                </a:cubicBezTo>
                <a:cubicBezTo>
                  <a:pt x="14736" y="0"/>
                  <a:pt x="18361" y="2142"/>
                  <a:pt x="20260" y="5590"/>
                </a:cubicBezTo>
                <a:lnTo>
                  <a:pt x="22625" y="4288"/>
                </a:lnTo>
                <a:lnTo>
                  <a:pt x="20527" y="11533"/>
                </a:lnTo>
                <a:lnTo>
                  <a:pt x="13281" y="9433"/>
                </a:lnTo>
                <a:lnTo>
                  <a:pt x="15646" y="8131"/>
                </a:lnTo>
                <a:close/>
              </a:path>
            </a:pathLst>
          </a:cu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4804" name="Line 52"/>
          <p:cNvSpPr>
            <a:spLocks noChangeShapeType="1"/>
          </p:cNvSpPr>
          <p:nvPr/>
        </p:nvSpPr>
        <p:spPr bwMode="auto">
          <a:xfrm flipV="1">
            <a:off x="3544888" y="3368675"/>
            <a:ext cx="4914900" cy="1284288"/>
          </a:xfrm>
          <a:prstGeom prst="line">
            <a:avLst/>
          </a:prstGeom>
          <a:noFill/>
          <a:ln w="9525">
            <a:solidFill>
              <a:schemeClr val="tx1"/>
            </a:solidFill>
            <a:prstDash val="sysDot"/>
            <a:round/>
            <a:headEnd/>
            <a:tailEnd/>
          </a:ln>
          <a:effectLst/>
        </p:spPr>
        <p:txBody>
          <a:bodyPr wrap="none" anchor="ctr">
            <a:prstTxWarp prst="textNoShape">
              <a:avLst/>
            </a:prstTxWarp>
          </a:bodyPr>
          <a:lstStyle/>
          <a:p>
            <a:endParaRPr lang="it-IT"/>
          </a:p>
        </p:txBody>
      </p:sp>
      <p:sp>
        <p:nvSpPr>
          <p:cNvPr id="74805" name="Text Box 53"/>
          <p:cNvSpPr txBox="1">
            <a:spLocks noChangeArrowheads="1"/>
          </p:cNvSpPr>
          <p:nvPr/>
        </p:nvSpPr>
        <p:spPr bwMode="auto">
          <a:xfrm>
            <a:off x="3132138" y="5534025"/>
            <a:ext cx="1816100" cy="336550"/>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600" b="1">
                <a:solidFill>
                  <a:srgbClr val="FF3300"/>
                </a:solidFill>
                <a:latin typeface="Verdana" charset="0"/>
              </a:rPr>
              <a:t>Rigenerazione</a:t>
            </a:r>
          </a:p>
        </p:txBody>
      </p:sp>
      <p:sp>
        <p:nvSpPr>
          <p:cNvPr id="74806" name="Text Box 54"/>
          <p:cNvSpPr txBox="1">
            <a:spLocks noChangeArrowheads="1"/>
          </p:cNvSpPr>
          <p:nvPr/>
        </p:nvSpPr>
        <p:spPr bwMode="auto">
          <a:xfrm>
            <a:off x="6343650" y="4614863"/>
            <a:ext cx="1733550" cy="336550"/>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600" b="1">
                <a:latin typeface="Verdana" charset="0"/>
              </a:rPr>
              <a:t>Cooperazione</a:t>
            </a:r>
          </a:p>
        </p:txBody>
      </p:sp>
      <p:sp>
        <p:nvSpPr>
          <p:cNvPr id="74807" name="Text Box 55"/>
          <p:cNvSpPr txBox="1">
            <a:spLocks noChangeArrowheads="1"/>
          </p:cNvSpPr>
          <p:nvPr/>
        </p:nvSpPr>
        <p:spPr bwMode="auto">
          <a:xfrm>
            <a:off x="5292725" y="4927600"/>
            <a:ext cx="1514475" cy="336550"/>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600" b="1">
                <a:latin typeface="Verdana" charset="0"/>
              </a:rPr>
              <a:t>Interazione</a:t>
            </a:r>
          </a:p>
        </p:txBody>
      </p:sp>
      <p:sp>
        <p:nvSpPr>
          <p:cNvPr id="74808" name="WordArt 56"/>
          <p:cNvSpPr>
            <a:spLocks noChangeArrowheads="1" noChangeShapeType="1" noTextEdit="1"/>
          </p:cNvSpPr>
          <p:nvPr/>
        </p:nvSpPr>
        <p:spPr bwMode="auto">
          <a:xfrm rot="-12128296" flipH="1" flipV="1">
            <a:off x="3638550" y="1330325"/>
            <a:ext cx="1233488" cy="992188"/>
          </a:xfrm>
          <a:prstGeom prst="rect">
            <a:avLst/>
          </a:prstGeom>
        </p:spPr>
        <p:txBody>
          <a:bodyPr spcFirstLastPara="1" wrap="none" fromWordArt="1">
            <a:prstTxWarp prst="textArchUp">
              <a:avLst>
                <a:gd name="adj" fmla="val 13361110"/>
              </a:avLst>
            </a:prstTxWarp>
          </a:bodyPr>
          <a:lstStyle/>
          <a:p>
            <a:pPr algn="ctr"/>
            <a:r>
              <a:rPr lang="it-IT" sz="1000" kern="10" spc="200">
                <a:ln w="9525" cap="rnd">
                  <a:solidFill>
                    <a:srgbClr val="000000"/>
                  </a:solidFill>
                  <a:round/>
                  <a:headEnd/>
                  <a:tailEnd/>
                </a:ln>
                <a:solidFill>
                  <a:srgbClr val="000000"/>
                </a:solidFill>
                <a:latin typeface="Verdana"/>
                <a:ea typeface="Verdana"/>
                <a:cs typeface="Verdana"/>
              </a:rPr>
              <a:t>Linguaggio A</a:t>
            </a:r>
          </a:p>
        </p:txBody>
      </p:sp>
      <p:sp>
        <p:nvSpPr>
          <p:cNvPr id="74809" name="Oval 57"/>
          <p:cNvSpPr>
            <a:spLocks noChangeArrowheads="1"/>
          </p:cNvSpPr>
          <p:nvPr/>
        </p:nvSpPr>
        <p:spPr bwMode="auto">
          <a:xfrm rot="1751487">
            <a:off x="6862763" y="1282700"/>
            <a:ext cx="1747837" cy="2362200"/>
          </a:xfrm>
          <a:prstGeom prst="ellipse">
            <a:avLst/>
          </a:prstGeom>
          <a:noFill/>
          <a:ln w="28575">
            <a:solidFill>
              <a:srgbClr val="FF3300"/>
            </a:solidFill>
            <a:prstDash val="sysDot"/>
            <a:round/>
            <a:headEnd/>
            <a:tailEnd/>
          </a:ln>
          <a:effectLst/>
        </p:spPr>
        <p:txBody>
          <a:bodyPr wrap="none" anchor="ctr">
            <a:prstTxWarp prst="textNoShape">
              <a:avLst/>
            </a:prstTxWarp>
          </a:bodyPr>
          <a:lstStyle/>
          <a:p>
            <a:endParaRPr lang="it-IT"/>
          </a:p>
        </p:txBody>
      </p:sp>
      <p:sp>
        <p:nvSpPr>
          <p:cNvPr id="74810" name="Text Box 58"/>
          <p:cNvSpPr txBox="1">
            <a:spLocks noChangeArrowheads="1"/>
          </p:cNvSpPr>
          <p:nvPr/>
        </p:nvSpPr>
        <p:spPr bwMode="auto">
          <a:xfrm>
            <a:off x="100013" y="1022350"/>
            <a:ext cx="3259137" cy="2781300"/>
          </a:xfrm>
          <a:prstGeom prst="rect">
            <a:avLst/>
          </a:prstGeom>
          <a:noFill/>
          <a:ln w="9525" cap="rnd">
            <a:noFill/>
            <a:prstDash val="sysDot"/>
            <a:miter lim="800000"/>
            <a:headEnd/>
            <a:tailEnd/>
          </a:ln>
          <a:effectLst/>
        </p:spPr>
        <p:txBody>
          <a:bodyPr>
            <a:prstTxWarp prst="textNoShape">
              <a:avLst/>
            </a:prstTxWarp>
            <a:spAutoFit/>
          </a:bodyPr>
          <a:lstStyle/>
          <a:p>
            <a:pPr marL="176213" indent="-176213" eaLnBrk="1" hangingPunct="1"/>
            <a:r>
              <a:rPr lang="it-IT" sz="1600" b="1">
                <a:latin typeface="Verdana" charset="0"/>
              </a:rPr>
              <a:t>T.Winograd F. Flores</a:t>
            </a:r>
          </a:p>
          <a:p>
            <a:pPr marL="176213" indent="-176213" eaLnBrk="1" hangingPunct="1"/>
            <a:endParaRPr lang="it-IT" sz="1600" b="1">
              <a:latin typeface="Verdana" charset="0"/>
            </a:endParaRPr>
          </a:p>
          <a:p>
            <a:pPr marL="176213" indent="-176213" eaLnBrk="1" hangingPunct="1">
              <a:buClr>
                <a:srgbClr val="FF3300"/>
              </a:buClr>
              <a:buFontTx/>
              <a:buChar char="•"/>
            </a:pPr>
            <a:r>
              <a:rPr lang="it-IT" sz="1600" b="1">
                <a:latin typeface="Verdana" charset="0"/>
              </a:rPr>
              <a:t>Non esiste</a:t>
            </a:r>
            <a:r>
              <a:rPr lang="it-IT" sz="1600">
                <a:latin typeface="Verdana" charset="0"/>
              </a:rPr>
              <a:t> un punto di vista assoluto da cui effettuare </a:t>
            </a:r>
            <a:r>
              <a:rPr lang="it-IT" sz="1600" b="1">
                <a:latin typeface="Verdana" charset="0"/>
              </a:rPr>
              <a:t>osservazioni</a:t>
            </a:r>
            <a:r>
              <a:rPr lang="it-IT" sz="1600">
                <a:latin typeface="Verdana" charset="0"/>
              </a:rPr>
              <a:t> e </a:t>
            </a:r>
            <a:r>
              <a:rPr lang="it-IT" sz="1600" b="1">
                <a:latin typeface="Verdana" charset="0"/>
              </a:rPr>
              <a:t>descrizioniindipendenti</a:t>
            </a:r>
            <a:r>
              <a:rPr lang="it-IT" sz="1600">
                <a:latin typeface="Verdana" charset="0"/>
              </a:rPr>
              <a:t> dal linguaggio</a:t>
            </a:r>
          </a:p>
          <a:p>
            <a:pPr marL="176213" indent="-176213" eaLnBrk="1" hangingPunct="1">
              <a:buClr>
                <a:srgbClr val="FF3300"/>
              </a:buClr>
              <a:buFontTx/>
              <a:buChar char="•"/>
            </a:pPr>
            <a:endParaRPr lang="it-IT" sz="1600">
              <a:latin typeface="Verdana" charset="0"/>
            </a:endParaRPr>
          </a:p>
          <a:p>
            <a:pPr marL="176213" indent="-176213" eaLnBrk="1" hangingPunct="1">
              <a:buClr>
                <a:srgbClr val="FF3300"/>
              </a:buClr>
              <a:buFontTx/>
              <a:buChar char="•"/>
            </a:pPr>
            <a:r>
              <a:rPr lang="it-IT" sz="1600">
                <a:latin typeface="Verdana" charset="0"/>
              </a:rPr>
              <a:t>Il </a:t>
            </a:r>
            <a:r>
              <a:rPr lang="it-IT" sz="1600" b="1">
                <a:latin typeface="Verdana" charset="0"/>
              </a:rPr>
              <a:t>linguaggio NON</a:t>
            </a:r>
            <a:r>
              <a:rPr lang="it-IT" sz="1600">
                <a:latin typeface="Verdana" charset="0"/>
              </a:rPr>
              <a:t> è uno </a:t>
            </a:r>
            <a:r>
              <a:rPr lang="it-IT" sz="1600" b="1">
                <a:latin typeface="Verdana" charset="0"/>
              </a:rPr>
              <a:t>strumento neutro</a:t>
            </a:r>
          </a:p>
          <a:p>
            <a:pPr marL="176213" indent="-176213" eaLnBrk="1" hangingPunct="1">
              <a:buClr>
                <a:srgbClr val="FF3300"/>
              </a:buClr>
              <a:buFontTx/>
              <a:buChar char="•"/>
            </a:pPr>
            <a:endParaRPr lang="it-IT" sz="1600" b="1">
              <a:latin typeface="Verdana" charset="0"/>
            </a:endParaRPr>
          </a:p>
        </p:txBody>
      </p:sp>
      <p:sp>
        <p:nvSpPr>
          <p:cNvPr id="74811" name="Line 59"/>
          <p:cNvSpPr>
            <a:spLocks noChangeShapeType="1"/>
          </p:cNvSpPr>
          <p:nvPr/>
        </p:nvSpPr>
        <p:spPr bwMode="auto">
          <a:xfrm flipH="1">
            <a:off x="5446713" y="2700338"/>
            <a:ext cx="520700" cy="1304925"/>
          </a:xfrm>
          <a:prstGeom prst="line">
            <a:avLst/>
          </a:prstGeom>
          <a:noFill/>
          <a:ln w="9525" cap="rnd">
            <a:solidFill>
              <a:schemeClr val="tx1"/>
            </a:solidFill>
            <a:prstDash val="sysDot"/>
            <a:round/>
            <a:headEnd type="triangle" w="lg" len="lg"/>
            <a:tailEnd type="triangle" w="lg" len="lg"/>
          </a:ln>
          <a:effectLst/>
        </p:spPr>
        <p:txBody>
          <a:bodyPr wrap="none" anchor="ctr">
            <a:prstTxWarp prst="textNoShape">
              <a:avLst/>
            </a:prstTxWarp>
          </a:bodyPr>
          <a:lstStyle/>
          <a:p>
            <a:endParaRPr lang="it-IT"/>
          </a:p>
        </p:txBody>
      </p:sp>
      <p:sp>
        <p:nvSpPr>
          <p:cNvPr id="74812" name="Text Box 60"/>
          <p:cNvSpPr txBox="1">
            <a:spLocks noChangeArrowheads="1"/>
          </p:cNvSpPr>
          <p:nvPr/>
        </p:nvSpPr>
        <p:spPr bwMode="auto">
          <a:xfrm>
            <a:off x="323850" y="4346575"/>
            <a:ext cx="2808288" cy="13144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Il Linguaggio è una modellizzazione del comportamento di orientamento reciproco</a:t>
            </a:r>
          </a:p>
        </p:txBody>
      </p:sp>
      <p:sp>
        <p:nvSpPr>
          <p:cNvPr id="74813" name="Line 61"/>
          <p:cNvSpPr>
            <a:spLocks noChangeShapeType="1"/>
          </p:cNvSpPr>
          <p:nvPr/>
        </p:nvSpPr>
        <p:spPr bwMode="auto">
          <a:xfrm flipH="1">
            <a:off x="4140200" y="5119688"/>
            <a:ext cx="209550" cy="180975"/>
          </a:xfrm>
          <a:prstGeom prst="line">
            <a:avLst/>
          </a:prstGeom>
          <a:noFill/>
          <a:ln w="9525" cap="rnd">
            <a:solidFill>
              <a:srgbClr val="FF0000"/>
            </a:solidFill>
            <a:prstDash val="sysDot"/>
            <a:round/>
            <a:headEnd/>
            <a:tailEnd type="triangle" w="lg" len="lg"/>
          </a:ln>
          <a:effectLst/>
        </p:spPr>
        <p:txBody>
          <a:bodyPr wrap="none" anchor="ctr">
            <a:prstTxWarp prst="textNoShape">
              <a:avLst/>
            </a:prstTxWarp>
          </a:bodyPr>
          <a:lstStyle/>
          <a:p>
            <a:endParaRPr lang="it-IT"/>
          </a:p>
        </p:txBody>
      </p:sp>
      <p:sp>
        <p:nvSpPr>
          <p:cNvPr id="74814" name="Line 62"/>
          <p:cNvSpPr>
            <a:spLocks noChangeShapeType="1"/>
          </p:cNvSpPr>
          <p:nvPr/>
        </p:nvSpPr>
        <p:spPr bwMode="auto">
          <a:xfrm flipV="1">
            <a:off x="3635375" y="3748088"/>
            <a:ext cx="215900" cy="185737"/>
          </a:xfrm>
          <a:prstGeom prst="line">
            <a:avLst/>
          </a:prstGeom>
          <a:noFill/>
          <a:ln w="9525" cap="rnd">
            <a:solidFill>
              <a:srgbClr val="FF0000"/>
            </a:solidFill>
            <a:prstDash val="sysDot"/>
            <a:round/>
            <a:headEnd/>
            <a:tailEnd type="triangle" w="lg" len="lg"/>
          </a:ln>
          <a:effectLst/>
        </p:spPr>
        <p:txBody>
          <a:bodyPr wrap="none" anchor="ctr">
            <a:prstTxWarp prst="textNoShape">
              <a:avLst/>
            </a:prstTxWarp>
          </a:bodyPr>
          <a:lstStyle/>
          <a:p>
            <a:endParaRPr lang="it-IT"/>
          </a:p>
        </p:txBody>
      </p:sp>
      <p:sp>
        <p:nvSpPr>
          <p:cNvPr id="74815" name="Line 63"/>
          <p:cNvSpPr>
            <a:spLocks noChangeShapeType="1"/>
          </p:cNvSpPr>
          <p:nvPr/>
        </p:nvSpPr>
        <p:spPr bwMode="auto">
          <a:xfrm>
            <a:off x="4475163" y="2730500"/>
            <a:ext cx="817562" cy="1233488"/>
          </a:xfrm>
          <a:prstGeom prst="line">
            <a:avLst/>
          </a:prstGeom>
          <a:noFill/>
          <a:ln w="9525" cap="rnd">
            <a:solidFill>
              <a:schemeClr val="tx1"/>
            </a:solidFill>
            <a:prstDash val="sysDot"/>
            <a:round/>
            <a:headEnd type="triangle" w="lg" len="lg"/>
            <a:tailEnd type="triangle" w="lg" len="lg"/>
          </a:ln>
          <a:effectLst/>
        </p:spPr>
        <p:txBody>
          <a:bodyPr wrap="none" anchor="ctr">
            <a:prstTxWarp prst="textNoShape">
              <a:avLst/>
            </a:prstTxWarp>
          </a:bodyPr>
          <a:lstStyle/>
          <a:p>
            <a:endParaRPr lang="it-IT"/>
          </a:p>
        </p:txBody>
      </p:sp>
      <p:sp>
        <p:nvSpPr>
          <p:cNvPr id="74816" name="Oval 64"/>
          <p:cNvSpPr>
            <a:spLocks noChangeArrowheads="1"/>
          </p:cNvSpPr>
          <p:nvPr/>
        </p:nvSpPr>
        <p:spPr bwMode="auto">
          <a:xfrm rot="-528594">
            <a:off x="4240213" y="3773488"/>
            <a:ext cx="2439987" cy="1041400"/>
          </a:xfrm>
          <a:prstGeom prst="ellipse">
            <a:avLst/>
          </a:prstGeom>
          <a:solidFill>
            <a:srgbClr val="FFCC00">
              <a:alpha val="9000"/>
            </a:srgbClr>
          </a:solid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4817" name="AutoShape 65"/>
          <p:cNvSpPr>
            <a:spLocks noChangeArrowheads="1"/>
          </p:cNvSpPr>
          <p:nvPr/>
        </p:nvSpPr>
        <p:spPr bwMode="auto">
          <a:xfrm rot="2510340">
            <a:off x="323850" y="3525838"/>
            <a:ext cx="668338" cy="958850"/>
          </a:xfrm>
          <a:prstGeom prst="rightArrow">
            <a:avLst>
              <a:gd name="adj1" fmla="val 49222"/>
              <a:gd name="adj2" fmla="val 52032"/>
            </a:avLst>
          </a:prstGeom>
          <a:gradFill rotWithShape="1">
            <a:gsLst>
              <a:gs pos="0">
                <a:srgbClr val="FF3300">
                  <a:gamma/>
                  <a:shade val="46275"/>
                  <a:invGamma/>
                </a:srgbClr>
              </a:gs>
              <a:gs pos="100000">
                <a:srgbClr val="FF3300"/>
              </a:gs>
            </a:gsLst>
            <a:lin ang="5400000" scaled="1"/>
          </a:gradFill>
          <a:ln w="9525" cap="rnd">
            <a:solidFill>
              <a:schemeClr val="tx1"/>
            </a:solidFill>
            <a:prstDash val="sysDot"/>
            <a:miter lim="800000"/>
            <a:headEnd/>
            <a:tailEnd/>
          </a:ln>
          <a:effectLst>
            <a:outerShdw blurRad="63500" dist="71842" dir="2700000" algn="ctr" rotWithShape="0">
              <a:srgbClr val="000000">
                <a:alpha val="50000"/>
              </a:srgbClr>
            </a:outerShdw>
          </a:effectLst>
        </p:spPr>
        <p:txBody>
          <a:bodyPr wrap="none" anchor="ctr">
            <a:prstTxWarp prst="textNoShape">
              <a:avLst/>
            </a:prstTxWarp>
          </a:bodyPr>
          <a:lstStyle/>
          <a:p>
            <a:endParaRPr lang="it-IT"/>
          </a:p>
        </p:txBody>
      </p:sp>
      <p:sp>
        <p:nvSpPr>
          <p:cNvPr id="74818" name="Text Box 66"/>
          <p:cNvSpPr txBox="1">
            <a:spLocks noChangeArrowheads="1"/>
          </p:cNvSpPr>
          <p:nvPr/>
        </p:nvSpPr>
        <p:spPr bwMode="auto">
          <a:xfrm>
            <a:off x="3568700" y="873125"/>
            <a:ext cx="1303338" cy="274638"/>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Cultura A</a:t>
            </a:r>
          </a:p>
        </p:txBody>
      </p:sp>
      <p:sp>
        <p:nvSpPr>
          <p:cNvPr id="74819" name="Text Box 67"/>
          <p:cNvSpPr txBox="1">
            <a:spLocks noChangeArrowheads="1"/>
          </p:cNvSpPr>
          <p:nvPr/>
        </p:nvSpPr>
        <p:spPr bwMode="auto">
          <a:xfrm>
            <a:off x="5613400" y="881063"/>
            <a:ext cx="1303338" cy="274637"/>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Cultura B</a:t>
            </a:r>
          </a:p>
        </p:txBody>
      </p:sp>
      <p:sp>
        <p:nvSpPr>
          <p:cNvPr id="74820" name="Text Box 68"/>
          <p:cNvSpPr txBox="1">
            <a:spLocks noChangeArrowheads="1"/>
          </p:cNvSpPr>
          <p:nvPr/>
        </p:nvSpPr>
        <p:spPr bwMode="auto">
          <a:xfrm>
            <a:off x="7708900" y="1008063"/>
            <a:ext cx="1303338" cy="274637"/>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Cultura 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egnaposto numero diapositiva 3"/>
          <p:cNvSpPr>
            <a:spLocks noGrp="1"/>
          </p:cNvSpPr>
          <p:nvPr>
            <p:ph type="sldNum" sz="quarter" idx="12"/>
          </p:nvPr>
        </p:nvSpPr>
        <p:spPr/>
        <p:txBody>
          <a:bodyPr/>
          <a:lstStyle/>
          <a:p>
            <a:fld id="{D93338CE-210D-4F41-BBDD-621DA3FA6126}" type="slidenum">
              <a:rPr lang="it-IT"/>
              <a:pPr/>
              <a:t>19</a:t>
            </a:fld>
            <a:endParaRPr lang="it-IT"/>
          </a:p>
        </p:txBody>
      </p:sp>
      <p:sp>
        <p:nvSpPr>
          <p:cNvPr id="75778" name="Rectangle 2"/>
          <p:cNvSpPr>
            <a:spLocks noChangeArrowheads="1"/>
          </p:cNvSpPr>
          <p:nvPr/>
        </p:nvSpPr>
        <p:spPr bwMode="auto">
          <a:xfrm>
            <a:off x="3844925" y="3097213"/>
            <a:ext cx="4738688" cy="2276475"/>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pic>
        <p:nvPicPr>
          <p:cNvPr id="75779" name="Picture 3" descr="Hand with reflecting globe di M"/>
          <p:cNvPicPr>
            <a:picLocks noChangeAspect="1" noChangeArrowheads="1"/>
          </p:cNvPicPr>
          <p:nvPr/>
        </p:nvPicPr>
        <p:blipFill>
          <a:blip r:embed="rId3">
            <a:lum bright="4000" contrast="18000"/>
          </a:blip>
          <a:srcRect/>
          <a:stretch>
            <a:fillRect/>
          </a:stretch>
        </p:blipFill>
        <p:spPr bwMode="auto">
          <a:xfrm>
            <a:off x="5013325" y="3536950"/>
            <a:ext cx="971550" cy="1381125"/>
          </a:xfrm>
          <a:prstGeom prst="rect">
            <a:avLst/>
          </a:prstGeom>
          <a:noFill/>
        </p:spPr>
      </p:pic>
      <p:sp>
        <p:nvSpPr>
          <p:cNvPr id="75780" name="Rectangle 4"/>
          <p:cNvSpPr>
            <a:spLocks noChangeArrowheads="1"/>
          </p:cNvSpPr>
          <p:nvPr/>
        </p:nvSpPr>
        <p:spPr bwMode="auto">
          <a:xfrm>
            <a:off x="323850" y="234950"/>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sp>
        <p:nvSpPr>
          <p:cNvPr id="75785" name="Oval 9"/>
          <p:cNvSpPr>
            <a:spLocks noChangeArrowheads="1"/>
          </p:cNvSpPr>
          <p:nvPr/>
        </p:nvSpPr>
        <p:spPr bwMode="auto">
          <a:xfrm>
            <a:off x="4394200" y="3094038"/>
            <a:ext cx="2122488" cy="1919287"/>
          </a:xfrm>
          <a:prstGeom prst="ellipse">
            <a:avLst/>
          </a:prstGeom>
          <a:noFill/>
          <a:ln w="28575">
            <a:solidFill>
              <a:srgbClr val="000080"/>
            </a:solidFill>
            <a:prstDash val="sysDot"/>
            <a:round/>
            <a:headEnd/>
            <a:tailEnd/>
          </a:ln>
          <a:effectLst/>
        </p:spPr>
        <p:txBody>
          <a:bodyPr wrap="none" anchor="ctr">
            <a:prstTxWarp prst="textNoShape">
              <a:avLst/>
            </a:prstTxWarp>
          </a:bodyPr>
          <a:lstStyle/>
          <a:p>
            <a:endParaRPr lang="it-IT"/>
          </a:p>
        </p:txBody>
      </p:sp>
      <p:grpSp>
        <p:nvGrpSpPr>
          <p:cNvPr id="2" name="Group 10"/>
          <p:cNvGrpSpPr>
            <a:grpSpLocks/>
          </p:cNvGrpSpPr>
          <p:nvPr/>
        </p:nvGrpSpPr>
        <p:grpSpPr bwMode="auto">
          <a:xfrm>
            <a:off x="2628900" y="1736725"/>
            <a:ext cx="647700" cy="654050"/>
            <a:chOff x="583" y="1377"/>
            <a:chExt cx="239" cy="239"/>
          </a:xfrm>
        </p:grpSpPr>
        <p:sp>
          <p:nvSpPr>
            <p:cNvPr id="75787" name="Freeform 11"/>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5788" name="Freeform 12"/>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5789" name="Freeform 13"/>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5790" name="Freeform 14"/>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5791" name="Freeform 15"/>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5792" name="Line 16"/>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5793" name="Line 17"/>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5794" name="Freeform 1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sp>
        <p:nvSpPr>
          <p:cNvPr id="75795" name="Rectangle 19"/>
          <p:cNvSpPr>
            <a:spLocks noChangeArrowheads="1"/>
          </p:cNvSpPr>
          <p:nvPr/>
        </p:nvSpPr>
        <p:spPr bwMode="auto">
          <a:xfrm>
            <a:off x="698500" y="3078163"/>
            <a:ext cx="2986088" cy="1209675"/>
          </a:xfrm>
          <a:prstGeom prst="rect">
            <a:avLst/>
          </a:prstGeom>
          <a:solidFill>
            <a:srgbClr val="FFFF99">
              <a:alpha val="9000"/>
            </a:srgbClr>
          </a:solidFill>
          <a:ln w="9525" cap="rnd">
            <a:solidFill>
              <a:srgbClr val="FF0000"/>
            </a:solidFill>
            <a:prstDash val="sysDot"/>
            <a:miter lim="800000"/>
            <a:headEnd/>
            <a:tailEnd/>
          </a:ln>
          <a:effectLst/>
        </p:spPr>
        <p:txBody>
          <a:bodyPr wrap="none" anchor="ctr">
            <a:prstTxWarp prst="textNoShape">
              <a:avLst/>
            </a:prstTxWarp>
          </a:bodyPr>
          <a:lstStyle/>
          <a:p>
            <a:endParaRPr lang="it-IT"/>
          </a:p>
        </p:txBody>
      </p:sp>
      <p:sp>
        <p:nvSpPr>
          <p:cNvPr id="75796" name="Rectangle 20"/>
          <p:cNvSpPr>
            <a:spLocks noChangeArrowheads="1"/>
          </p:cNvSpPr>
          <p:nvPr/>
        </p:nvSpPr>
        <p:spPr bwMode="auto">
          <a:xfrm>
            <a:off x="1897063" y="1277938"/>
            <a:ext cx="1360487" cy="836612"/>
          </a:xfrm>
          <a:prstGeom prst="rect">
            <a:avLst/>
          </a:prstGeom>
          <a:solidFill>
            <a:srgbClr val="FFFF99">
              <a:alpha val="9000"/>
            </a:srgbClr>
          </a:solidFill>
          <a:ln w="9525" cap="rnd">
            <a:solidFill>
              <a:srgbClr val="008000"/>
            </a:solidFill>
            <a:prstDash val="sysDot"/>
            <a:miter lim="800000"/>
            <a:headEnd/>
            <a:tailEnd/>
          </a:ln>
          <a:effectLst/>
        </p:spPr>
        <p:txBody>
          <a:bodyPr wrap="none" anchor="ctr">
            <a:prstTxWarp prst="textNoShape">
              <a:avLst/>
            </a:prstTxWarp>
          </a:bodyPr>
          <a:lstStyle/>
          <a:p>
            <a:endParaRPr lang="it-IT"/>
          </a:p>
        </p:txBody>
      </p:sp>
      <p:sp>
        <p:nvSpPr>
          <p:cNvPr id="75797" name="Text Box 21"/>
          <p:cNvSpPr txBox="1">
            <a:spLocks noChangeArrowheads="1"/>
          </p:cNvSpPr>
          <p:nvPr/>
        </p:nvSpPr>
        <p:spPr bwMode="auto">
          <a:xfrm>
            <a:off x="188913" y="981075"/>
            <a:ext cx="1501775" cy="3365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Heidegger</a:t>
            </a:r>
          </a:p>
        </p:txBody>
      </p:sp>
      <p:sp>
        <p:nvSpPr>
          <p:cNvPr id="75798" name="Line 22"/>
          <p:cNvSpPr>
            <a:spLocks noChangeShapeType="1"/>
          </p:cNvSpPr>
          <p:nvPr/>
        </p:nvSpPr>
        <p:spPr bwMode="auto">
          <a:xfrm>
            <a:off x="2808288" y="1892300"/>
            <a:ext cx="2462212" cy="0"/>
          </a:xfrm>
          <a:prstGeom prst="line">
            <a:avLst/>
          </a:prstGeom>
          <a:noFill/>
          <a:ln w="12700" cap="rnd">
            <a:solidFill>
              <a:schemeClr val="tx1"/>
            </a:solidFill>
            <a:prstDash val="sysDot"/>
            <a:round/>
            <a:headEnd type="none" w="lg" len="lg"/>
            <a:tailEnd type="arrow" w="lg" len="lg"/>
          </a:ln>
          <a:effectLst/>
        </p:spPr>
        <p:txBody>
          <a:bodyPr wrap="none" anchor="ctr">
            <a:prstTxWarp prst="textNoShape">
              <a:avLst/>
            </a:prstTxWarp>
          </a:bodyPr>
          <a:lstStyle/>
          <a:p>
            <a:endParaRPr lang="it-IT"/>
          </a:p>
        </p:txBody>
      </p:sp>
      <p:sp>
        <p:nvSpPr>
          <p:cNvPr id="75799" name="Text Box 23"/>
          <p:cNvSpPr txBox="1">
            <a:spLocks noChangeArrowheads="1"/>
          </p:cNvSpPr>
          <p:nvPr/>
        </p:nvSpPr>
        <p:spPr bwMode="auto">
          <a:xfrm>
            <a:off x="3194050" y="1317625"/>
            <a:ext cx="1303338" cy="3365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Vedere</a:t>
            </a:r>
          </a:p>
        </p:txBody>
      </p:sp>
      <p:sp>
        <p:nvSpPr>
          <p:cNvPr id="75800" name="Text Box 24"/>
          <p:cNvSpPr txBox="1">
            <a:spLocks noChangeArrowheads="1"/>
          </p:cNvSpPr>
          <p:nvPr/>
        </p:nvSpPr>
        <p:spPr bwMode="auto">
          <a:xfrm>
            <a:off x="6372225" y="3298825"/>
            <a:ext cx="2232025" cy="8223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b="1">
                <a:latin typeface="Verdana" charset="0"/>
              </a:rPr>
              <a:t>Dare senso alle cose</a:t>
            </a:r>
          </a:p>
        </p:txBody>
      </p:sp>
      <p:sp>
        <p:nvSpPr>
          <p:cNvPr id="75801" name="Line 25"/>
          <p:cNvSpPr>
            <a:spLocks noChangeShapeType="1"/>
          </p:cNvSpPr>
          <p:nvPr/>
        </p:nvSpPr>
        <p:spPr bwMode="auto">
          <a:xfrm>
            <a:off x="2836863" y="1870075"/>
            <a:ext cx="2433637" cy="501650"/>
          </a:xfrm>
          <a:prstGeom prst="line">
            <a:avLst/>
          </a:prstGeom>
          <a:noFill/>
          <a:ln w="12700" cap="rnd">
            <a:solidFill>
              <a:schemeClr val="tx1"/>
            </a:solidFill>
            <a:prstDash val="sysDot"/>
            <a:round/>
            <a:headEnd type="none" w="lg" len="lg"/>
            <a:tailEnd type="arrow" w="lg" len="lg"/>
          </a:ln>
          <a:effectLst/>
        </p:spPr>
        <p:txBody>
          <a:bodyPr wrap="none" anchor="ctr">
            <a:prstTxWarp prst="textNoShape">
              <a:avLst/>
            </a:prstTxWarp>
          </a:bodyPr>
          <a:lstStyle/>
          <a:p>
            <a:endParaRPr lang="it-IT"/>
          </a:p>
        </p:txBody>
      </p:sp>
      <p:sp>
        <p:nvSpPr>
          <p:cNvPr id="75802" name="Line 26"/>
          <p:cNvSpPr>
            <a:spLocks noChangeShapeType="1"/>
          </p:cNvSpPr>
          <p:nvPr/>
        </p:nvSpPr>
        <p:spPr bwMode="auto">
          <a:xfrm flipV="1">
            <a:off x="2844800" y="1412875"/>
            <a:ext cx="2379663" cy="431800"/>
          </a:xfrm>
          <a:prstGeom prst="line">
            <a:avLst/>
          </a:prstGeom>
          <a:noFill/>
          <a:ln w="12700" cap="rnd">
            <a:solidFill>
              <a:schemeClr val="tx1"/>
            </a:solidFill>
            <a:prstDash val="sysDot"/>
            <a:round/>
            <a:headEnd type="none" w="lg" len="lg"/>
            <a:tailEnd type="arrow" w="lg" len="lg"/>
          </a:ln>
          <a:effectLst/>
        </p:spPr>
        <p:txBody>
          <a:bodyPr wrap="none" anchor="ctr">
            <a:prstTxWarp prst="textNoShape">
              <a:avLst/>
            </a:prstTxWarp>
          </a:bodyPr>
          <a:lstStyle/>
          <a:p>
            <a:endParaRPr lang="it-IT"/>
          </a:p>
        </p:txBody>
      </p:sp>
      <p:grpSp>
        <p:nvGrpSpPr>
          <p:cNvPr id="3" name="Group 27"/>
          <p:cNvGrpSpPr>
            <a:grpSpLocks/>
          </p:cNvGrpSpPr>
          <p:nvPr/>
        </p:nvGrpSpPr>
        <p:grpSpPr bwMode="auto">
          <a:xfrm>
            <a:off x="2714625" y="3910013"/>
            <a:ext cx="647700" cy="654050"/>
            <a:chOff x="583" y="1377"/>
            <a:chExt cx="239" cy="239"/>
          </a:xfrm>
        </p:grpSpPr>
        <p:sp>
          <p:nvSpPr>
            <p:cNvPr id="75804" name="Freeform 28"/>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5805" name="Freeform 29"/>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5806" name="Freeform 30"/>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5807" name="Freeform 31"/>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5808" name="Freeform 32"/>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5809" name="Line 33"/>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5810" name="Line 34"/>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5811" name="Freeform 35"/>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sp>
        <p:nvSpPr>
          <p:cNvPr id="75812" name="Line 36"/>
          <p:cNvSpPr>
            <a:spLocks noChangeShapeType="1"/>
          </p:cNvSpPr>
          <p:nvPr/>
        </p:nvSpPr>
        <p:spPr bwMode="auto">
          <a:xfrm>
            <a:off x="2894013" y="4065588"/>
            <a:ext cx="2038350" cy="0"/>
          </a:xfrm>
          <a:prstGeom prst="line">
            <a:avLst/>
          </a:prstGeom>
          <a:noFill/>
          <a:ln w="12700" cap="rnd">
            <a:solidFill>
              <a:schemeClr val="tx1"/>
            </a:solidFill>
            <a:prstDash val="sysDot"/>
            <a:round/>
            <a:headEnd type="none" w="lg" len="lg"/>
            <a:tailEnd type="arrow" w="lg" len="lg"/>
          </a:ln>
          <a:effectLst/>
        </p:spPr>
        <p:txBody>
          <a:bodyPr wrap="none" anchor="ctr">
            <a:prstTxWarp prst="textNoShape">
              <a:avLst/>
            </a:prstTxWarp>
          </a:bodyPr>
          <a:lstStyle/>
          <a:p>
            <a:endParaRPr lang="it-IT"/>
          </a:p>
        </p:txBody>
      </p:sp>
      <p:sp>
        <p:nvSpPr>
          <p:cNvPr id="75813" name="Text Box 37"/>
          <p:cNvSpPr txBox="1">
            <a:spLocks noChangeArrowheads="1"/>
          </p:cNvSpPr>
          <p:nvPr/>
        </p:nvSpPr>
        <p:spPr bwMode="auto">
          <a:xfrm>
            <a:off x="3090863" y="3370263"/>
            <a:ext cx="1303337" cy="3365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Guardare</a:t>
            </a:r>
          </a:p>
        </p:txBody>
      </p:sp>
      <p:sp>
        <p:nvSpPr>
          <p:cNvPr id="75814" name="Line 38"/>
          <p:cNvSpPr>
            <a:spLocks noChangeShapeType="1"/>
          </p:cNvSpPr>
          <p:nvPr/>
        </p:nvSpPr>
        <p:spPr bwMode="auto">
          <a:xfrm>
            <a:off x="2922588" y="4043363"/>
            <a:ext cx="2300287" cy="969962"/>
          </a:xfrm>
          <a:prstGeom prst="line">
            <a:avLst/>
          </a:prstGeom>
          <a:noFill/>
          <a:ln w="12700" cap="rnd">
            <a:solidFill>
              <a:schemeClr val="tx1"/>
            </a:solidFill>
            <a:prstDash val="sysDot"/>
            <a:round/>
            <a:headEnd type="none" w="lg" len="lg"/>
            <a:tailEnd type="none" w="lg" len="lg"/>
          </a:ln>
          <a:effectLst/>
        </p:spPr>
        <p:txBody>
          <a:bodyPr wrap="none" anchor="ctr">
            <a:prstTxWarp prst="textNoShape">
              <a:avLst/>
            </a:prstTxWarp>
          </a:bodyPr>
          <a:lstStyle/>
          <a:p>
            <a:endParaRPr lang="it-IT"/>
          </a:p>
        </p:txBody>
      </p:sp>
      <p:sp>
        <p:nvSpPr>
          <p:cNvPr id="75815" name="Line 39"/>
          <p:cNvSpPr>
            <a:spLocks noChangeShapeType="1"/>
          </p:cNvSpPr>
          <p:nvPr/>
        </p:nvSpPr>
        <p:spPr bwMode="auto">
          <a:xfrm flipV="1">
            <a:off x="2930525" y="3094038"/>
            <a:ext cx="2379663" cy="923925"/>
          </a:xfrm>
          <a:prstGeom prst="line">
            <a:avLst/>
          </a:prstGeom>
          <a:noFill/>
          <a:ln w="12700" cap="rnd">
            <a:solidFill>
              <a:schemeClr val="tx1"/>
            </a:solidFill>
            <a:prstDash val="sysDot"/>
            <a:round/>
            <a:headEnd type="none" w="lg" len="lg"/>
            <a:tailEnd type="none" w="lg" len="lg"/>
          </a:ln>
          <a:effectLst/>
        </p:spPr>
        <p:txBody>
          <a:bodyPr wrap="none" anchor="ctr">
            <a:prstTxWarp prst="textNoShape">
              <a:avLst/>
            </a:prstTxWarp>
          </a:bodyPr>
          <a:lstStyle/>
          <a:p>
            <a:endParaRPr lang="it-IT"/>
          </a:p>
        </p:txBody>
      </p:sp>
      <p:sp>
        <p:nvSpPr>
          <p:cNvPr id="75816" name="Text Box 40"/>
          <p:cNvSpPr txBox="1">
            <a:spLocks noChangeArrowheads="1"/>
          </p:cNvSpPr>
          <p:nvPr/>
        </p:nvSpPr>
        <p:spPr bwMode="auto">
          <a:xfrm>
            <a:off x="569913" y="3097213"/>
            <a:ext cx="2520950" cy="3365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Il mio  mondo</a:t>
            </a:r>
          </a:p>
        </p:txBody>
      </p:sp>
      <p:sp>
        <p:nvSpPr>
          <p:cNvPr id="75817" name="AutoShape 41"/>
          <p:cNvSpPr>
            <a:spLocks noChangeArrowheads="1"/>
          </p:cNvSpPr>
          <p:nvPr/>
        </p:nvSpPr>
        <p:spPr bwMode="auto">
          <a:xfrm>
            <a:off x="2881313" y="3019425"/>
            <a:ext cx="1512887" cy="1023938"/>
          </a:xfrm>
          <a:prstGeom prst="leftRightArrow">
            <a:avLst>
              <a:gd name="adj1" fmla="val 50000"/>
              <a:gd name="adj2" fmla="val 29550"/>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5818" name="Text Box 42"/>
          <p:cNvSpPr txBox="1">
            <a:spLocks noChangeArrowheads="1"/>
          </p:cNvSpPr>
          <p:nvPr/>
        </p:nvSpPr>
        <p:spPr bwMode="auto">
          <a:xfrm>
            <a:off x="569913" y="3589338"/>
            <a:ext cx="2520950" cy="3365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Il mio  vivere</a:t>
            </a:r>
          </a:p>
        </p:txBody>
      </p:sp>
      <p:sp>
        <p:nvSpPr>
          <p:cNvPr id="75819" name="Oval 43"/>
          <p:cNvSpPr>
            <a:spLocks noChangeArrowheads="1"/>
          </p:cNvSpPr>
          <p:nvPr/>
        </p:nvSpPr>
        <p:spPr bwMode="auto">
          <a:xfrm>
            <a:off x="4429125" y="1077913"/>
            <a:ext cx="1511300" cy="1558925"/>
          </a:xfrm>
          <a:prstGeom prst="ellipse">
            <a:avLst/>
          </a:prstGeom>
          <a:noFill/>
          <a:ln w="28575">
            <a:solidFill>
              <a:srgbClr val="000080"/>
            </a:solidFill>
            <a:prstDash val="sysDot"/>
            <a:round/>
            <a:headEnd/>
            <a:tailEnd/>
          </a:ln>
          <a:effectLst/>
        </p:spPr>
        <p:txBody>
          <a:bodyPr wrap="none" anchor="ctr">
            <a:prstTxWarp prst="textNoShape">
              <a:avLst/>
            </a:prstTxWarp>
          </a:bodyPr>
          <a:lstStyle/>
          <a:p>
            <a:endParaRPr lang="it-IT"/>
          </a:p>
        </p:txBody>
      </p:sp>
      <p:sp>
        <p:nvSpPr>
          <p:cNvPr id="75820" name="Line 44"/>
          <p:cNvSpPr>
            <a:spLocks noChangeShapeType="1"/>
          </p:cNvSpPr>
          <p:nvPr/>
        </p:nvSpPr>
        <p:spPr bwMode="auto">
          <a:xfrm flipV="1">
            <a:off x="5580063" y="3298825"/>
            <a:ext cx="936625" cy="581025"/>
          </a:xfrm>
          <a:prstGeom prst="line">
            <a:avLst/>
          </a:prstGeom>
          <a:noFill/>
          <a:ln w="9525" cap="rnd">
            <a:solidFill>
              <a:schemeClr val="tx1"/>
            </a:solidFill>
            <a:prstDash val="sysDot"/>
            <a:round/>
            <a:headEnd/>
            <a:tailEnd type="arrow" w="med" len="med"/>
          </a:ln>
          <a:effectLst/>
        </p:spPr>
        <p:txBody>
          <a:bodyPr wrap="none" anchor="ctr">
            <a:prstTxWarp prst="textNoShape">
              <a:avLst/>
            </a:prstTxWarp>
          </a:bodyPr>
          <a:lstStyle/>
          <a:p>
            <a:endParaRPr lang="it-IT"/>
          </a:p>
        </p:txBody>
      </p:sp>
      <p:sp>
        <p:nvSpPr>
          <p:cNvPr id="75821" name="Line 45"/>
          <p:cNvSpPr>
            <a:spLocks noChangeShapeType="1"/>
          </p:cNvSpPr>
          <p:nvPr/>
        </p:nvSpPr>
        <p:spPr bwMode="auto">
          <a:xfrm>
            <a:off x="5580063" y="4564063"/>
            <a:ext cx="936625" cy="354012"/>
          </a:xfrm>
          <a:prstGeom prst="line">
            <a:avLst/>
          </a:prstGeom>
          <a:noFill/>
          <a:ln w="9525" cap="rnd">
            <a:solidFill>
              <a:schemeClr val="tx1"/>
            </a:solidFill>
            <a:prstDash val="sysDot"/>
            <a:round/>
            <a:headEnd/>
            <a:tailEnd type="arrow" w="med" len="med"/>
          </a:ln>
          <a:effectLst/>
        </p:spPr>
        <p:txBody>
          <a:bodyPr wrap="none" anchor="ctr">
            <a:prstTxWarp prst="textNoShape">
              <a:avLst/>
            </a:prstTxWarp>
          </a:bodyPr>
          <a:lstStyle/>
          <a:p>
            <a:endParaRPr lang="it-IT"/>
          </a:p>
        </p:txBody>
      </p:sp>
      <p:sp>
        <p:nvSpPr>
          <p:cNvPr id="75822" name="Text Box 46"/>
          <p:cNvSpPr txBox="1">
            <a:spLocks noChangeArrowheads="1"/>
          </p:cNvSpPr>
          <p:nvPr/>
        </p:nvSpPr>
        <p:spPr bwMode="auto">
          <a:xfrm>
            <a:off x="1146175" y="5583238"/>
            <a:ext cx="6489700" cy="366712"/>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800" b="1">
                <a:latin typeface="Verdana" charset="0"/>
              </a:rPr>
              <a:t>Il senso dipende in modo essenziale dal contesto</a:t>
            </a:r>
          </a:p>
        </p:txBody>
      </p:sp>
      <p:sp>
        <p:nvSpPr>
          <p:cNvPr id="75823" name="Rectangle 47"/>
          <p:cNvSpPr>
            <a:spLocks noChangeArrowheads="1"/>
          </p:cNvSpPr>
          <p:nvPr/>
        </p:nvSpPr>
        <p:spPr bwMode="auto">
          <a:xfrm>
            <a:off x="323850" y="2932113"/>
            <a:ext cx="8604250" cy="2990850"/>
          </a:xfrm>
          <a:prstGeom prst="rect">
            <a:avLst/>
          </a:prstGeom>
          <a:noFill/>
          <a:ln w="38100">
            <a:solidFill>
              <a:srgbClr val="FF0000"/>
            </a:solidFill>
            <a:prstDash val="sysDot"/>
            <a:miter lim="800000"/>
            <a:headEnd/>
            <a:tailEnd/>
          </a:ln>
          <a:effectLst/>
        </p:spPr>
        <p:txBody>
          <a:bodyPr wrap="none" anchor="ctr">
            <a:prstTxWarp prst="textNoShape">
              <a:avLst/>
            </a:prstTxWarp>
          </a:bodyPr>
          <a:lstStyle/>
          <a:p>
            <a:endParaRPr lang="it-IT"/>
          </a:p>
        </p:txBody>
      </p:sp>
      <p:pic>
        <p:nvPicPr>
          <p:cNvPr id="75824" name="Picture 48" descr="Hand with reflecting globe di M"/>
          <p:cNvPicPr>
            <a:picLocks noChangeAspect="1" noChangeArrowheads="1"/>
          </p:cNvPicPr>
          <p:nvPr/>
        </p:nvPicPr>
        <p:blipFill>
          <a:blip r:embed="rId3">
            <a:lum bright="10000" contrast="100000"/>
          </a:blip>
          <a:srcRect/>
          <a:stretch>
            <a:fillRect/>
          </a:stretch>
        </p:blipFill>
        <p:spPr bwMode="auto">
          <a:xfrm>
            <a:off x="4932363" y="1382713"/>
            <a:ext cx="685800" cy="9747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numero diapositiva 3"/>
          <p:cNvSpPr>
            <a:spLocks noGrp="1"/>
          </p:cNvSpPr>
          <p:nvPr>
            <p:ph type="sldNum" sz="quarter" idx="12"/>
          </p:nvPr>
        </p:nvSpPr>
        <p:spPr/>
        <p:txBody>
          <a:bodyPr/>
          <a:lstStyle/>
          <a:p>
            <a:pPr>
              <a:defRPr/>
            </a:pPr>
            <a:fld id="{C93B7D5B-5F5C-174E-A25D-43D99CB6ECB2}" type="slidenum">
              <a:rPr lang="it-IT"/>
              <a:pPr>
                <a:defRPr/>
              </a:pPr>
              <a:t>2</a:t>
            </a:fld>
            <a:endParaRPr lang="it-IT"/>
          </a:p>
        </p:txBody>
      </p:sp>
      <p:sp>
        <p:nvSpPr>
          <p:cNvPr id="120835" name="Oval 2"/>
          <p:cNvSpPr>
            <a:spLocks noChangeArrowheads="1"/>
          </p:cNvSpPr>
          <p:nvPr/>
        </p:nvSpPr>
        <p:spPr bwMode="auto">
          <a:xfrm>
            <a:off x="898525" y="2492375"/>
            <a:ext cx="1728788" cy="1800225"/>
          </a:xfrm>
          <a:prstGeom prst="ellipse">
            <a:avLst/>
          </a:prstGeom>
          <a:solidFill>
            <a:schemeClr val="bg1">
              <a:alpha val="61176"/>
            </a:schemeClr>
          </a:solidFill>
          <a:ln w="9525" cap="rnd">
            <a:solidFill>
              <a:schemeClr val="tx1"/>
            </a:solidFill>
            <a:prstDash val="sysDot"/>
            <a:round/>
            <a:headEnd/>
            <a:tailEnd/>
          </a:ln>
        </p:spPr>
        <p:txBody>
          <a:bodyPr wrap="none" anchor="ctr">
            <a:prstTxWarp prst="textNoShape">
              <a:avLst/>
            </a:prstTxWarp>
          </a:bodyPr>
          <a:lstStyle/>
          <a:p>
            <a:pPr eaLnBrk="0" hangingPunct="0"/>
            <a:endParaRPr lang="it-IT"/>
          </a:p>
        </p:txBody>
      </p:sp>
      <p:sp>
        <p:nvSpPr>
          <p:cNvPr id="120836" name="Rectangle 3"/>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pPr algn="ctr" eaLnBrk="0" hangingPunct="0"/>
            <a:endParaRPr lang="it-IT"/>
          </a:p>
        </p:txBody>
      </p:sp>
      <p:sp>
        <p:nvSpPr>
          <p:cNvPr id="486404" name="Rectangle 4"/>
          <p:cNvSpPr>
            <a:spLocks noChangeArrowheads="1"/>
          </p:cNvSpPr>
          <p:nvPr/>
        </p:nvSpPr>
        <p:spPr bwMode="auto">
          <a:xfrm>
            <a:off x="2779713" y="1863710"/>
            <a:ext cx="5907087" cy="3108543"/>
          </a:xfrm>
          <a:prstGeom prst="rect">
            <a:avLst/>
          </a:prstGeom>
          <a:noFill/>
          <a:ln w="9525">
            <a:noFill/>
            <a:prstDash val="sysDot"/>
            <a:miter lim="800000"/>
            <a:headEnd/>
            <a:tailEnd/>
          </a:ln>
          <a:effectLst/>
        </p:spPr>
        <p:txBody>
          <a:bodyPr wrap="square">
            <a:prstTxWarp prst="textNoShape">
              <a:avLst/>
            </a:prstTxWarp>
            <a:spAutoFit/>
          </a:bodyPr>
          <a:lstStyle/>
          <a:p>
            <a:pPr algn="ctr" eaLnBrk="0" hangingPunct="0"/>
            <a:endParaRPr lang="it-IT" sz="2800" b="1" dirty="0">
              <a:effectLst>
                <a:outerShdw blurRad="38100" dist="38100" dir="2700000" algn="tl">
                  <a:srgbClr val="DDDDDD"/>
                </a:outerShdw>
              </a:effectLst>
              <a:latin typeface="Tahoma" pitchFamily="-83" charset="0"/>
            </a:endParaRPr>
          </a:p>
          <a:p>
            <a:pPr algn="ctr" eaLnBrk="0" hangingPunct="0"/>
            <a:r>
              <a:rPr lang="it-IT" dirty="0" err="1" smtClean="0"/>
              <a:t> </a:t>
            </a:r>
            <a:endParaRPr lang="it-IT" sz="4200" b="1" dirty="0" smtClean="0">
              <a:effectLst>
                <a:outerShdw blurRad="38100" dist="38100" dir="2700000" algn="tl">
                  <a:srgbClr val="DDDDDD"/>
                </a:outerShdw>
              </a:effectLst>
              <a:latin typeface="Arial"/>
            </a:endParaRPr>
          </a:p>
          <a:p>
            <a:pPr algn="ctr" eaLnBrk="0" hangingPunct="0"/>
            <a:r>
              <a:rPr lang="it-IT" sz="4200" b="1" dirty="0" smtClean="0">
                <a:effectLst>
                  <a:outerShdw blurRad="38100" dist="38100" dir="2700000" algn="tl">
                    <a:srgbClr val="DDDDDD"/>
                  </a:outerShdw>
                </a:effectLst>
                <a:latin typeface="Arial"/>
              </a:rPr>
              <a:t>COSTRUZIONISMO</a:t>
            </a:r>
          </a:p>
          <a:p>
            <a:pPr algn="ctr" eaLnBrk="0" hangingPunct="0"/>
            <a:r>
              <a:rPr lang="it-IT" sz="4200" b="1" dirty="0" smtClean="0">
                <a:effectLst>
                  <a:outerShdw blurRad="38100" dist="38100" dir="2700000" algn="tl">
                    <a:srgbClr val="DDDDDD"/>
                  </a:outerShdw>
                </a:effectLst>
                <a:latin typeface="Arial"/>
              </a:rPr>
              <a:t>E</a:t>
            </a:r>
          </a:p>
          <a:p>
            <a:pPr algn="ctr" eaLnBrk="0" hangingPunct="0"/>
            <a:r>
              <a:rPr lang="it-IT" sz="4200" b="1" dirty="0" smtClean="0">
                <a:effectLst>
                  <a:outerShdw blurRad="38100" dist="38100" dir="2700000" algn="tl">
                    <a:srgbClr val="DDDDDD"/>
                  </a:outerShdw>
                </a:effectLst>
                <a:latin typeface="Arial"/>
              </a:rPr>
              <a:t>«BRAINWARE»</a:t>
            </a:r>
          </a:p>
        </p:txBody>
      </p:sp>
      <p:sp>
        <p:nvSpPr>
          <p:cNvPr id="486405" name="Rectangle 5"/>
          <p:cNvSpPr>
            <a:spLocks noChangeArrowheads="1"/>
          </p:cNvSpPr>
          <p:nvPr/>
        </p:nvSpPr>
        <p:spPr bwMode="auto">
          <a:xfrm>
            <a:off x="1476375" y="2892425"/>
            <a:ext cx="617538" cy="823913"/>
          </a:xfrm>
          <a:prstGeom prst="rect">
            <a:avLst/>
          </a:prstGeom>
          <a:noFill/>
          <a:ln w="9525" cap="rnd">
            <a:noFill/>
            <a:prstDash val="sysDot"/>
            <a:miter lim="800000"/>
            <a:headEnd/>
            <a:tailEnd/>
          </a:ln>
          <a:effectLst/>
        </p:spPr>
        <p:txBody>
          <a:bodyPr wrap="none">
            <a:spAutoFit/>
          </a:bodyPr>
          <a:lstStyle/>
          <a:p>
            <a:pPr eaLnBrk="0" fontAlgn="auto" hangingPunct="0">
              <a:spcBef>
                <a:spcPts val="0"/>
              </a:spcBef>
              <a:spcAft>
                <a:spcPts val="0"/>
              </a:spcAft>
              <a:defRPr/>
            </a:pPr>
            <a:r>
              <a:rPr lang="it-IT" sz="4800" b="1" dirty="0" err="1" smtClean="0">
                <a:solidFill>
                  <a:srgbClr val="FF3300"/>
                </a:solidFill>
                <a:effectLst>
                  <a:outerShdw blurRad="38100" dist="38100" dir="2700000" algn="tl">
                    <a:srgbClr val="DDDDDD"/>
                  </a:outerShdw>
                </a:effectLst>
                <a:latin typeface="Verdana" charset="0"/>
                <a:ea typeface="+mn-ea"/>
                <a:cs typeface="+mn-cs"/>
              </a:rPr>
              <a:t>1</a:t>
            </a:r>
            <a:endParaRPr lang="it-IT" sz="4800" b="1" dirty="0">
              <a:solidFill>
                <a:srgbClr val="FF3300"/>
              </a:solidFill>
              <a:effectLst>
                <a:outerShdw blurRad="38100" dist="38100" dir="2700000" algn="tl">
                  <a:srgbClr val="DDDDDD"/>
                </a:outerShdw>
              </a:effectLst>
              <a:latin typeface="Verdana"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numero diapositiva 3"/>
          <p:cNvSpPr>
            <a:spLocks noGrp="1"/>
          </p:cNvSpPr>
          <p:nvPr>
            <p:ph type="sldNum" sz="quarter" idx="12"/>
          </p:nvPr>
        </p:nvSpPr>
        <p:spPr/>
        <p:txBody>
          <a:bodyPr/>
          <a:lstStyle/>
          <a:p>
            <a:fld id="{CB0CF44E-FD68-D243-8E9C-BC35AD645403}" type="slidenum">
              <a:rPr lang="it-IT"/>
              <a:pPr/>
              <a:t>20</a:t>
            </a:fld>
            <a:endParaRPr lang="it-IT"/>
          </a:p>
        </p:txBody>
      </p:sp>
      <p:sp>
        <p:nvSpPr>
          <p:cNvPr id="76802" name="Rectangle 2"/>
          <p:cNvSpPr>
            <a:spLocks noChangeArrowheads="1"/>
          </p:cNvSpPr>
          <p:nvPr/>
        </p:nvSpPr>
        <p:spPr bwMode="auto">
          <a:xfrm>
            <a:off x="5613400" y="881063"/>
            <a:ext cx="2578100" cy="1258887"/>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6803" name="Rectangle 3"/>
          <p:cNvSpPr>
            <a:spLocks noChangeArrowheads="1"/>
          </p:cNvSpPr>
          <p:nvPr/>
        </p:nvSpPr>
        <p:spPr bwMode="auto">
          <a:xfrm>
            <a:off x="1547813" y="1147763"/>
            <a:ext cx="2200275" cy="1266825"/>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6804" name="Rectangle 4"/>
          <p:cNvSpPr>
            <a:spLocks noChangeArrowheads="1"/>
          </p:cNvSpPr>
          <p:nvPr/>
        </p:nvSpPr>
        <p:spPr bwMode="auto">
          <a:xfrm>
            <a:off x="323850" y="234950"/>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sp>
        <p:nvSpPr>
          <p:cNvPr id="76809" name="Oval 9"/>
          <p:cNvSpPr>
            <a:spLocks noChangeArrowheads="1"/>
          </p:cNvSpPr>
          <p:nvPr/>
        </p:nvSpPr>
        <p:spPr bwMode="auto">
          <a:xfrm rot="-2116042">
            <a:off x="2616200" y="914400"/>
            <a:ext cx="1747838" cy="2947988"/>
          </a:xfrm>
          <a:prstGeom prst="ellipse">
            <a:avLst/>
          </a:prstGeom>
          <a:noFill/>
          <a:ln w="28575">
            <a:solidFill>
              <a:srgbClr val="339966"/>
            </a:solidFill>
            <a:prstDash val="sysDot"/>
            <a:round/>
            <a:headEnd/>
            <a:tailEnd/>
          </a:ln>
          <a:effectLst/>
        </p:spPr>
        <p:txBody>
          <a:bodyPr wrap="none" anchor="ctr">
            <a:prstTxWarp prst="textNoShape">
              <a:avLst/>
            </a:prstTxWarp>
          </a:bodyPr>
          <a:lstStyle/>
          <a:p>
            <a:endParaRPr lang="it-IT"/>
          </a:p>
        </p:txBody>
      </p:sp>
      <p:sp>
        <p:nvSpPr>
          <p:cNvPr id="76810" name="Oval 10"/>
          <p:cNvSpPr>
            <a:spLocks noChangeArrowheads="1"/>
          </p:cNvSpPr>
          <p:nvPr/>
        </p:nvSpPr>
        <p:spPr bwMode="auto">
          <a:xfrm rot="1908251">
            <a:off x="5216525" y="1344613"/>
            <a:ext cx="1747838" cy="2257425"/>
          </a:xfrm>
          <a:prstGeom prst="ellipse">
            <a:avLst/>
          </a:prstGeom>
          <a:noFill/>
          <a:ln w="28575">
            <a:solidFill>
              <a:srgbClr val="000080"/>
            </a:solidFill>
            <a:prstDash val="sysDot"/>
            <a:round/>
            <a:headEnd/>
            <a:tailEnd/>
          </a:ln>
          <a:effectLst/>
        </p:spPr>
        <p:txBody>
          <a:bodyPr wrap="none" anchor="ctr">
            <a:prstTxWarp prst="textNoShape">
              <a:avLst/>
            </a:prstTxWarp>
          </a:bodyPr>
          <a:lstStyle/>
          <a:p>
            <a:endParaRPr lang="it-IT"/>
          </a:p>
        </p:txBody>
      </p:sp>
      <p:grpSp>
        <p:nvGrpSpPr>
          <p:cNvPr id="2" name="Group 11"/>
          <p:cNvGrpSpPr>
            <a:grpSpLocks/>
          </p:cNvGrpSpPr>
          <p:nvPr/>
        </p:nvGrpSpPr>
        <p:grpSpPr bwMode="auto">
          <a:xfrm>
            <a:off x="3100388" y="2559050"/>
            <a:ext cx="647700" cy="654050"/>
            <a:chOff x="583" y="1377"/>
            <a:chExt cx="239" cy="239"/>
          </a:xfrm>
        </p:grpSpPr>
        <p:sp>
          <p:nvSpPr>
            <p:cNvPr id="76812" name="Freeform 12"/>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6813" name="Freeform 13"/>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6814" name="Freeform 14"/>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6815" name="Freeform 15"/>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6816" name="Freeform 1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6817" name="Line 17"/>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6818" name="Line 18"/>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6819" name="Freeform 1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3" name="Group 20"/>
          <p:cNvGrpSpPr>
            <a:grpSpLocks/>
          </p:cNvGrpSpPr>
          <p:nvPr/>
        </p:nvGrpSpPr>
        <p:grpSpPr bwMode="auto">
          <a:xfrm>
            <a:off x="6083300" y="2414588"/>
            <a:ext cx="647700" cy="654050"/>
            <a:chOff x="583" y="1377"/>
            <a:chExt cx="239" cy="239"/>
          </a:xfrm>
        </p:grpSpPr>
        <p:sp>
          <p:nvSpPr>
            <p:cNvPr id="76821" name="Freeform 21"/>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6822" name="Freeform 22"/>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6823" name="Freeform 23"/>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6824" name="Freeform 24"/>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6825" name="Freeform 25"/>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6826" name="Line 26"/>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6827" name="Line 27"/>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6828" name="Freeform 2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6829" name="Text Box 29"/>
          <p:cNvSpPr txBox="1">
            <a:spLocks noChangeArrowheads="1"/>
          </p:cNvSpPr>
          <p:nvPr/>
        </p:nvSpPr>
        <p:spPr bwMode="auto">
          <a:xfrm>
            <a:off x="3635375" y="4221163"/>
            <a:ext cx="2698750" cy="5175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400" b="1">
                <a:latin typeface="Verdana" charset="0"/>
              </a:rPr>
              <a:t>Sfondo comune di comprensione</a:t>
            </a:r>
          </a:p>
        </p:txBody>
      </p:sp>
      <p:sp>
        <p:nvSpPr>
          <p:cNvPr id="76830" name="Oval 30"/>
          <p:cNvSpPr>
            <a:spLocks noChangeArrowheads="1"/>
          </p:cNvSpPr>
          <p:nvPr/>
        </p:nvSpPr>
        <p:spPr bwMode="auto">
          <a:xfrm rot="-528594">
            <a:off x="2925763" y="2962275"/>
            <a:ext cx="4476750" cy="1901825"/>
          </a:xfrm>
          <a:prstGeom prst="ellipse">
            <a:avLst/>
          </a:prstGeom>
          <a:solidFill>
            <a:schemeClr val="hlink">
              <a:alpha val="19000"/>
            </a:schemeClr>
          </a:solid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6831" name="Text Box 31"/>
          <p:cNvSpPr txBox="1">
            <a:spLocks noChangeArrowheads="1"/>
          </p:cNvSpPr>
          <p:nvPr/>
        </p:nvSpPr>
        <p:spPr bwMode="auto">
          <a:xfrm>
            <a:off x="1331913" y="2139950"/>
            <a:ext cx="1303337" cy="274638"/>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Cultura A</a:t>
            </a:r>
          </a:p>
        </p:txBody>
      </p:sp>
      <p:sp>
        <p:nvSpPr>
          <p:cNvPr id="76832" name="Text Box 32"/>
          <p:cNvSpPr txBox="1">
            <a:spLocks noChangeArrowheads="1"/>
          </p:cNvSpPr>
          <p:nvPr/>
        </p:nvSpPr>
        <p:spPr bwMode="auto">
          <a:xfrm>
            <a:off x="5613400" y="881063"/>
            <a:ext cx="1303338" cy="274637"/>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200" b="1">
                <a:latin typeface="Verdana" charset="0"/>
              </a:rPr>
              <a:t>Cultura B</a:t>
            </a:r>
          </a:p>
        </p:txBody>
      </p:sp>
      <p:sp>
        <p:nvSpPr>
          <p:cNvPr id="76833" name="Line 33"/>
          <p:cNvSpPr>
            <a:spLocks noChangeShapeType="1"/>
          </p:cNvSpPr>
          <p:nvPr/>
        </p:nvSpPr>
        <p:spPr bwMode="auto">
          <a:xfrm>
            <a:off x="2749550" y="1331913"/>
            <a:ext cx="2058988" cy="2312987"/>
          </a:xfrm>
          <a:prstGeom prst="line">
            <a:avLst/>
          </a:prstGeom>
          <a:noFill/>
          <a:ln w="9525" cap="rnd">
            <a:solidFill>
              <a:schemeClr val="tx1"/>
            </a:solidFill>
            <a:prstDash val="sysDot"/>
            <a:round/>
            <a:headEnd/>
            <a:tailEnd type="arrow" w="lg" len="lg"/>
          </a:ln>
          <a:effectLst/>
        </p:spPr>
        <p:txBody>
          <a:bodyPr wrap="none" anchor="ctr">
            <a:prstTxWarp prst="textNoShape">
              <a:avLst/>
            </a:prstTxWarp>
          </a:bodyPr>
          <a:lstStyle/>
          <a:p>
            <a:endParaRPr lang="it-IT"/>
          </a:p>
        </p:txBody>
      </p:sp>
      <p:sp>
        <p:nvSpPr>
          <p:cNvPr id="76834" name="Oval 34"/>
          <p:cNvSpPr>
            <a:spLocks noChangeArrowheads="1"/>
          </p:cNvSpPr>
          <p:nvPr/>
        </p:nvSpPr>
        <p:spPr bwMode="auto">
          <a:xfrm>
            <a:off x="4910138" y="3716338"/>
            <a:ext cx="349250" cy="355600"/>
          </a:xfrm>
          <a:prstGeom prst="ellipse">
            <a:avLst/>
          </a:prstGeom>
          <a:gradFill rotWithShape="1">
            <a:gsLst>
              <a:gs pos="0">
                <a:srgbClr val="FF0000">
                  <a:gamma/>
                  <a:shade val="46275"/>
                  <a:invGamma/>
                </a:srgbClr>
              </a:gs>
              <a:gs pos="100000">
                <a:srgbClr val="FF0000"/>
              </a:gs>
            </a:gsLst>
            <a:lin ang="5400000" scaled="1"/>
          </a:grad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sp>
        <p:nvSpPr>
          <p:cNvPr id="76835" name="Oval 35"/>
          <p:cNvSpPr>
            <a:spLocks noChangeArrowheads="1"/>
          </p:cNvSpPr>
          <p:nvPr/>
        </p:nvSpPr>
        <p:spPr bwMode="auto">
          <a:xfrm>
            <a:off x="2574925" y="1166813"/>
            <a:ext cx="349250" cy="355600"/>
          </a:xfrm>
          <a:prstGeom prst="ellipse">
            <a:avLst/>
          </a:prstGeom>
          <a:gradFill rotWithShape="1">
            <a:gsLst>
              <a:gs pos="0">
                <a:srgbClr val="FF0000">
                  <a:gamma/>
                  <a:shade val="46275"/>
                  <a:invGamma/>
                </a:srgbClr>
              </a:gs>
              <a:gs pos="100000">
                <a:srgbClr val="FF0000"/>
              </a:gs>
            </a:gsLst>
            <a:lin ang="5400000" scaled="1"/>
          </a:grad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sp>
        <p:nvSpPr>
          <p:cNvPr id="76836" name="Line 36"/>
          <p:cNvSpPr>
            <a:spLocks noChangeShapeType="1"/>
          </p:cNvSpPr>
          <p:nvPr/>
        </p:nvSpPr>
        <p:spPr bwMode="auto">
          <a:xfrm flipH="1">
            <a:off x="5389563" y="3084513"/>
            <a:ext cx="477837" cy="560387"/>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6837" name="Rectangle 37"/>
          <p:cNvSpPr>
            <a:spLocks noChangeArrowheads="1"/>
          </p:cNvSpPr>
          <p:nvPr/>
        </p:nvSpPr>
        <p:spPr bwMode="auto">
          <a:xfrm>
            <a:off x="7404100" y="1120775"/>
            <a:ext cx="444500" cy="447675"/>
          </a:xfrm>
          <a:prstGeom prst="rect">
            <a:avLst/>
          </a:prstGeom>
          <a:solidFill>
            <a:schemeClr val="hlink">
              <a:alpha val="20000"/>
            </a:schemeClr>
          </a:solidFill>
          <a:ln w="28575">
            <a:solidFill>
              <a:schemeClr val="tx1"/>
            </a:solidFill>
            <a:prstDash val="dash"/>
            <a:miter lim="800000"/>
            <a:headEnd/>
            <a:tailEnd/>
          </a:ln>
          <a:effectLst/>
        </p:spPr>
        <p:txBody>
          <a:bodyPr wrap="none" anchor="ctr">
            <a:prstTxWarp prst="textNoShape">
              <a:avLst/>
            </a:prstTxWarp>
          </a:bodyPr>
          <a:lstStyle/>
          <a:p>
            <a:endParaRPr lang="it-IT"/>
          </a:p>
        </p:txBody>
      </p:sp>
      <p:sp>
        <p:nvSpPr>
          <p:cNvPr id="76838" name="Oval 38"/>
          <p:cNvSpPr>
            <a:spLocks noChangeArrowheads="1"/>
          </p:cNvSpPr>
          <p:nvPr/>
        </p:nvSpPr>
        <p:spPr bwMode="auto">
          <a:xfrm>
            <a:off x="7204075" y="1152525"/>
            <a:ext cx="349250" cy="355600"/>
          </a:xfrm>
          <a:prstGeom prst="ellipse">
            <a:avLst/>
          </a:prstGeom>
          <a:no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sp>
        <p:nvSpPr>
          <p:cNvPr id="76839" name="Line 39"/>
          <p:cNvSpPr>
            <a:spLocks noChangeShapeType="1"/>
          </p:cNvSpPr>
          <p:nvPr/>
        </p:nvSpPr>
        <p:spPr bwMode="auto">
          <a:xfrm>
            <a:off x="7265988" y="1336675"/>
            <a:ext cx="422275" cy="0"/>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6840" name="Oval 40"/>
          <p:cNvSpPr>
            <a:spLocks noChangeArrowheads="1"/>
          </p:cNvSpPr>
          <p:nvPr/>
        </p:nvSpPr>
        <p:spPr bwMode="auto">
          <a:xfrm>
            <a:off x="4808538" y="3748088"/>
            <a:ext cx="349250" cy="355600"/>
          </a:xfrm>
          <a:prstGeom prst="ellipse">
            <a:avLst/>
          </a:prstGeom>
          <a:no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sp>
        <p:nvSpPr>
          <p:cNvPr id="76841" name="Line 41"/>
          <p:cNvSpPr>
            <a:spLocks noChangeShapeType="1"/>
          </p:cNvSpPr>
          <p:nvPr/>
        </p:nvSpPr>
        <p:spPr bwMode="auto">
          <a:xfrm>
            <a:off x="4870450" y="3932238"/>
            <a:ext cx="422275" cy="0"/>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6842" name="Line 42"/>
          <p:cNvSpPr>
            <a:spLocks noChangeShapeType="1"/>
          </p:cNvSpPr>
          <p:nvPr/>
        </p:nvSpPr>
        <p:spPr bwMode="auto">
          <a:xfrm>
            <a:off x="827088" y="4103688"/>
            <a:ext cx="2779712" cy="0"/>
          </a:xfrm>
          <a:prstGeom prst="line">
            <a:avLst/>
          </a:prstGeom>
          <a:noFill/>
          <a:ln w="9525" cap="rnd">
            <a:solidFill>
              <a:schemeClr val="tx1"/>
            </a:solidFill>
            <a:prstDash val="sysDot"/>
            <a:round/>
            <a:headEnd/>
            <a:tailEnd type="oval" w="med" len="med"/>
          </a:ln>
          <a:effectLst/>
        </p:spPr>
        <p:txBody>
          <a:bodyPr wrap="none" anchor="ctr">
            <a:prstTxWarp prst="textNoShape">
              <a:avLst/>
            </a:prstTxWarp>
          </a:bodyPr>
          <a:lstStyle/>
          <a:p>
            <a:endParaRPr lang="it-IT"/>
          </a:p>
        </p:txBody>
      </p:sp>
      <p:sp>
        <p:nvSpPr>
          <p:cNvPr id="76843" name="Text Box 43"/>
          <p:cNvSpPr txBox="1">
            <a:spLocks noChangeArrowheads="1"/>
          </p:cNvSpPr>
          <p:nvPr/>
        </p:nvSpPr>
        <p:spPr bwMode="auto">
          <a:xfrm>
            <a:off x="285750" y="3848100"/>
            <a:ext cx="2246313" cy="517525"/>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400" b="1">
                <a:latin typeface="Verdana" charset="0"/>
              </a:rPr>
              <a:t>Contesto</a:t>
            </a:r>
          </a:p>
          <a:p>
            <a:pPr eaLnBrk="1" hangingPunct="1"/>
            <a:r>
              <a:rPr lang="it-IT" sz="1400" b="1">
                <a:latin typeface="Verdana" charset="0"/>
              </a:rPr>
              <a:t>Sfondo di assunzioni</a:t>
            </a:r>
          </a:p>
        </p:txBody>
      </p:sp>
      <p:sp>
        <p:nvSpPr>
          <p:cNvPr id="76844" name="Text Box 44"/>
          <p:cNvSpPr txBox="1">
            <a:spLocks noChangeArrowheads="1"/>
          </p:cNvSpPr>
          <p:nvPr/>
        </p:nvSpPr>
        <p:spPr bwMode="auto">
          <a:xfrm>
            <a:off x="468313" y="5084763"/>
            <a:ext cx="8604250" cy="1006475"/>
          </a:xfrm>
          <a:prstGeom prst="rect">
            <a:avLst/>
          </a:prstGeom>
          <a:noFill/>
          <a:ln w="9525" cap="rnd">
            <a:noFill/>
            <a:prstDash val="sysDot"/>
            <a:miter lim="800000"/>
            <a:headEnd/>
            <a:tailEnd/>
          </a:ln>
          <a:effectLst/>
        </p:spPr>
        <p:txBody>
          <a:bodyPr>
            <a:prstTxWarp prst="textNoShape">
              <a:avLst/>
            </a:prstTxWarp>
            <a:spAutoFit/>
          </a:bodyPr>
          <a:lstStyle/>
          <a:p>
            <a:pPr eaLnBrk="1" hangingPunct="1"/>
            <a:r>
              <a:rPr lang="it-IT" sz="2000">
                <a:latin typeface="Verdana" charset="0"/>
              </a:rPr>
              <a:t>Gli oggetti del discorso vengono </a:t>
            </a:r>
            <a:r>
              <a:rPr lang="it-IT" sz="2000" i="1">
                <a:latin typeface="Verdana" charset="0"/>
              </a:rPr>
              <a:t>disvelati, esibiti e mostrati</a:t>
            </a:r>
            <a:r>
              <a:rPr lang="it-IT" sz="2000">
                <a:latin typeface="Verdana" charset="0"/>
              </a:rPr>
              <a:t> e </a:t>
            </a:r>
            <a:r>
              <a:rPr lang="it-IT" sz="2000" b="1">
                <a:latin typeface="Verdana" charset="0"/>
              </a:rPr>
              <a:t>diventano comunicabili</a:t>
            </a:r>
            <a:r>
              <a:rPr lang="it-IT" sz="2000" b="1">
                <a:solidFill>
                  <a:srgbClr val="FF3300"/>
                </a:solidFill>
                <a:latin typeface="Verdana" charset="0"/>
              </a:rPr>
              <a:t>solo dopo</a:t>
            </a:r>
            <a:r>
              <a:rPr lang="it-IT" sz="2000">
                <a:latin typeface="Verdana" charset="0"/>
              </a:rPr>
              <a:t> essere </a:t>
            </a:r>
            <a:r>
              <a:rPr lang="it-IT" sz="2000" b="1">
                <a:latin typeface="Verdana" charset="0"/>
              </a:rPr>
              <a:t>divenuti parte di uno sfondo comune di comprensione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egnaposto numero diapositiva 3"/>
          <p:cNvSpPr>
            <a:spLocks noGrp="1"/>
          </p:cNvSpPr>
          <p:nvPr>
            <p:ph type="sldNum" sz="quarter" idx="12"/>
          </p:nvPr>
        </p:nvSpPr>
        <p:spPr/>
        <p:txBody>
          <a:bodyPr/>
          <a:lstStyle/>
          <a:p>
            <a:fld id="{901D8B26-7E8D-814A-ACDC-B9C3BEA2CD23}" type="slidenum">
              <a:rPr lang="it-IT"/>
              <a:pPr/>
              <a:t>21</a:t>
            </a:fld>
            <a:endParaRPr lang="it-IT"/>
          </a:p>
        </p:txBody>
      </p:sp>
      <p:sp>
        <p:nvSpPr>
          <p:cNvPr id="77826" name="Rectangle 2"/>
          <p:cNvSpPr>
            <a:spLocks noChangeArrowheads="1"/>
          </p:cNvSpPr>
          <p:nvPr/>
        </p:nvSpPr>
        <p:spPr bwMode="auto">
          <a:xfrm>
            <a:off x="539750" y="4513263"/>
            <a:ext cx="6780213" cy="1233487"/>
          </a:xfrm>
          <a:prstGeom prst="rect">
            <a:avLst/>
          </a:prstGeom>
          <a:solidFill>
            <a:srgbClr val="FFFF99">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7827" name="Rectangle 3"/>
          <p:cNvSpPr>
            <a:spLocks noChangeArrowheads="1"/>
          </p:cNvSpPr>
          <p:nvPr/>
        </p:nvSpPr>
        <p:spPr bwMode="auto">
          <a:xfrm>
            <a:off x="323850" y="3927475"/>
            <a:ext cx="4803775" cy="2066925"/>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7828" name="Rectangle 4"/>
          <p:cNvSpPr>
            <a:spLocks noChangeArrowheads="1"/>
          </p:cNvSpPr>
          <p:nvPr/>
        </p:nvSpPr>
        <p:spPr bwMode="auto">
          <a:xfrm>
            <a:off x="323850" y="234950"/>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grpSp>
        <p:nvGrpSpPr>
          <p:cNvPr id="2" name="Group 9"/>
          <p:cNvGrpSpPr>
            <a:grpSpLocks/>
          </p:cNvGrpSpPr>
          <p:nvPr/>
        </p:nvGrpSpPr>
        <p:grpSpPr bwMode="auto">
          <a:xfrm>
            <a:off x="4518025" y="2120900"/>
            <a:ext cx="647700" cy="654050"/>
            <a:chOff x="583" y="1377"/>
            <a:chExt cx="239" cy="239"/>
          </a:xfrm>
        </p:grpSpPr>
        <p:sp>
          <p:nvSpPr>
            <p:cNvPr id="77834" name="Freeform 10"/>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35" name="Freeform 11"/>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36" name="Freeform 12"/>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37" name="Freeform 13"/>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38" name="Freeform 14"/>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39" name="Line 15"/>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40" name="Line 16"/>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41" name="Freeform 1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3" name="Group 18"/>
          <p:cNvGrpSpPr>
            <a:grpSpLocks/>
          </p:cNvGrpSpPr>
          <p:nvPr/>
        </p:nvGrpSpPr>
        <p:grpSpPr bwMode="auto">
          <a:xfrm>
            <a:off x="7500938" y="1976438"/>
            <a:ext cx="647700" cy="654050"/>
            <a:chOff x="583" y="1377"/>
            <a:chExt cx="239" cy="239"/>
          </a:xfrm>
        </p:grpSpPr>
        <p:sp>
          <p:nvSpPr>
            <p:cNvPr id="77843" name="Freeform 19"/>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44" name="Freeform 20"/>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45" name="Freeform 21"/>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46" name="Freeform 22"/>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47" name="Freeform 23"/>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48" name="Line 24"/>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49" name="Line 25"/>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50" name="Freeform 2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7851" name="Text Box 27"/>
          <p:cNvSpPr txBox="1">
            <a:spLocks noChangeArrowheads="1"/>
          </p:cNvSpPr>
          <p:nvPr/>
        </p:nvSpPr>
        <p:spPr bwMode="auto">
          <a:xfrm>
            <a:off x="4621213" y="3644900"/>
            <a:ext cx="2698750" cy="5810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Rete di impegni reciproci</a:t>
            </a:r>
          </a:p>
        </p:txBody>
      </p:sp>
      <p:sp>
        <p:nvSpPr>
          <p:cNvPr id="77852" name="Oval 28"/>
          <p:cNvSpPr>
            <a:spLocks noChangeArrowheads="1"/>
          </p:cNvSpPr>
          <p:nvPr/>
        </p:nvSpPr>
        <p:spPr bwMode="auto">
          <a:xfrm rot="-528594">
            <a:off x="4343400" y="2611438"/>
            <a:ext cx="4476750" cy="1901825"/>
          </a:xfrm>
          <a:prstGeom prst="ellipse">
            <a:avLst/>
          </a:prstGeom>
          <a:solidFill>
            <a:schemeClr val="hlink">
              <a:alpha val="19000"/>
            </a:schemeClr>
          </a:solid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7853" name="Line 29"/>
          <p:cNvSpPr>
            <a:spLocks noChangeShapeType="1"/>
          </p:cNvSpPr>
          <p:nvPr/>
        </p:nvSpPr>
        <p:spPr bwMode="auto">
          <a:xfrm flipH="1">
            <a:off x="6807200" y="2646363"/>
            <a:ext cx="477838" cy="560387"/>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7854" name="Text Box 30"/>
          <p:cNvSpPr txBox="1">
            <a:spLocks noChangeArrowheads="1"/>
          </p:cNvSpPr>
          <p:nvPr/>
        </p:nvSpPr>
        <p:spPr bwMode="auto">
          <a:xfrm>
            <a:off x="323850" y="4065588"/>
            <a:ext cx="4657725" cy="1862137"/>
          </a:xfrm>
          <a:prstGeom prst="rect">
            <a:avLst/>
          </a:prstGeom>
          <a:noFill/>
          <a:ln w="9525" cap="rnd">
            <a:noFill/>
            <a:prstDash val="sysDot"/>
            <a:miter lim="800000"/>
            <a:headEnd/>
            <a:tailEnd/>
          </a:ln>
          <a:effectLst/>
        </p:spPr>
        <p:txBody>
          <a:bodyPr wrap="none">
            <a:prstTxWarp prst="textNoShape">
              <a:avLst/>
            </a:prstTxWarp>
            <a:spAutoFit/>
          </a:bodyPr>
          <a:lstStyle/>
          <a:p>
            <a:pPr marL="176213" indent="-176213" eaLnBrk="1" hangingPunct="1"/>
            <a:r>
              <a:rPr lang="it-IT" sz="1800">
                <a:latin typeface="Verdana" charset="0"/>
              </a:rPr>
              <a:t>Il Linguaggio come atti significativi :</a:t>
            </a:r>
            <a:br>
              <a:rPr lang="it-IT" sz="1800">
                <a:latin typeface="Verdana" charset="0"/>
              </a:rPr>
            </a:br>
            <a:endParaRPr lang="it-IT" sz="800">
              <a:latin typeface="Verdana" charset="0"/>
            </a:endParaRPr>
          </a:p>
          <a:p>
            <a:pPr marL="722313" lvl="1" indent="-265113" eaLnBrk="1" hangingPunct="1">
              <a:buFontTx/>
              <a:buChar char="•"/>
            </a:pPr>
            <a:r>
              <a:rPr lang="it-IT" sz="1800">
                <a:latin typeface="Verdana" charset="0"/>
              </a:rPr>
              <a:t>Atti </a:t>
            </a:r>
            <a:r>
              <a:rPr lang="it-IT" sz="1800" b="1">
                <a:latin typeface="Verdana" charset="0"/>
              </a:rPr>
              <a:t>direttivi</a:t>
            </a:r>
            <a:r>
              <a:rPr lang="it-IT" sz="1800">
                <a:latin typeface="Verdana" charset="0"/>
              </a:rPr>
              <a:t> (ordini)</a:t>
            </a:r>
          </a:p>
          <a:p>
            <a:pPr marL="722313" lvl="1" indent="-265113" eaLnBrk="1" hangingPunct="1">
              <a:buFontTx/>
              <a:buChar char="•"/>
            </a:pPr>
            <a:r>
              <a:rPr lang="it-IT" sz="1800">
                <a:latin typeface="Verdana" charset="0"/>
              </a:rPr>
              <a:t>Atti </a:t>
            </a:r>
            <a:r>
              <a:rPr lang="it-IT" sz="1800" b="1">
                <a:latin typeface="Verdana" charset="0"/>
              </a:rPr>
              <a:t>commissivi</a:t>
            </a:r>
            <a:r>
              <a:rPr lang="it-IT" sz="1800">
                <a:latin typeface="Verdana" charset="0"/>
              </a:rPr>
              <a:t> (promesse)</a:t>
            </a:r>
          </a:p>
          <a:p>
            <a:pPr marL="722313" lvl="1" indent="-265113" eaLnBrk="1" hangingPunct="1">
              <a:buFontTx/>
              <a:buChar char="•"/>
            </a:pPr>
            <a:r>
              <a:rPr lang="it-IT" sz="1800">
                <a:latin typeface="Verdana" charset="0"/>
              </a:rPr>
              <a:t>Atti </a:t>
            </a:r>
            <a:r>
              <a:rPr lang="it-IT" sz="1800" b="1">
                <a:latin typeface="Verdana" charset="0"/>
              </a:rPr>
              <a:t>dichiarativi</a:t>
            </a:r>
            <a:r>
              <a:rPr lang="it-IT" sz="1800">
                <a:latin typeface="Verdana" charset="0"/>
              </a:rPr>
              <a:t> (matrimonio)</a:t>
            </a:r>
          </a:p>
          <a:p>
            <a:pPr marL="722313" lvl="1" indent="-265113" eaLnBrk="1" hangingPunct="1">
              <a:buFontTx/>
              <a:buChar char="•"/>
            </a:pPr>
            <a:r>
              <a:rPr lang="it-IT" sz="1800">
                <a:latin typeface="Verdana" charset="0"/>
              </a:rPr>
              <a:t>Atti </a:t>
            </a:r>
            <a:r>
              <a:rPr lang="it-IT" sz="1800" b="1">
                <a:latin typeface="Verdana" charset="0"/>
              </a:rPr>
              <a:t>espressivi</a:t>
            </a:r>
            <a:r>
              <a:rPr lang="it-IT" sz="1800">
                <a:latin typeface="Verdana" charset="0"/>
              </a:rPr>
              <a:t> (chiedere scusa)</a:t>
            </a:r>
          </a:p>
          <a:p>
            <a:pPr marL="722313" lvl="1" indent="-265113" eaLnBrk="1" hangingPunct="1">
              <a:buFontTx/>
              <a:buChar char="•"/>
            </a:pPr>
            <a:endParaRPr lang="it-IT" sz="1800">
              <a:latin typeface="Verdana" charset="0"/>
            </a:endParaRPr>
          </a:p>
        </p:txBody>
      </p:sp>
      <p:sp>
        <p:nvSpPr>
          <p:cNvPr id="77855" name="Line 31"/>
          <p:cNvSpPr>
            <a:spLocks noChangeShapeType="1"/>
          </p:cNvSpPr>
          <p:nvPr/>
        </p:nvSpPr>
        <p:spPr bwMode="auto">
          <a:xfrm>
            <a:off x="6807200" y="3494088"/>
            <a:ext cx="1173163" cy="577850"/>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7856" name="Line 32"/>
          <p:cNvSpPr>
            <a:spLocks noChangeShapeType="1"/>
          </p:cNvSpPr>
          <p:nvPr/>
        </p:nvSpPr>
        <p:spPr bwMode="auto">
          <a:xfrm flipV="1">
            <a:off x="4052888" y="3424238"/>
            <a:ext cx="2173287" cy="69850"/>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7857" name="Text Box 33"/>
          <p:cNvSpPr txBox="1">
            <a:spLocks noChangeArrowheads="1"/>
          </p:cNvSpPr>
          <p:nvPr/>
        </p:nvSpPr>
        <p:spPr bwMode="auto">
          <a:xfrm>
            <a:off x="323850" y="1222375"/>
            <a:ext cx="8604250" cy="1006475"/>
          </a:xfrm>
          <a:prstGeom prst="rect">
            <a:avLst/>
          </a:prstGeom>
          <a:noFill/>
          <a:ln w="9525" cap="rnd">
            <a:noFill/>
            <a:prstDash val="sysDot"/>
            <a:miter lim="800000"/>
            <a:headEnd/>
            <a:tailEnd/>
          </a:ln>
          <a:effectLst/>
        </p:spPr>
        <p:txBody>
          <a:bodyPr>
            <a:prstTxWarp prst="textNoShape">
              <a:avLst/>
            </a:prstTxWarp>
            <a:spAutoFit/>
          </a:bodyPr>
          <a:lstStyle/>
          <a:p>
            <a:pPr eaLnBrk="1" hangingPunct="1"/>
            <a:r>
              <a:rPr lang="it-IT" sz="2000" b="1">
                <a:latin typeface="Verdana" charset="0"/>
              </a:rPr>
              <a:t>Un’espressione</a:t>
            </a:r>
            <a:r>
              <a:rPr lang="it-IT" sz="2000">
                <a:latin typeface="Verdana" charset="0"/>
              </a:rPr>
              <a:t> è un </a:t>
            </a:r>
            <a:r>
              <a:rPr lang="it-IT" sz="2000" i="1">
                <a:latin typeface="Verdana" charset="0"/>
              </a:rPr>
              <a:t>atto linguistico</a:t>
            </a:r>
            <a:r>
              <a:rPr lang="it-IT" sz="2000">
                <a:latin typeface="Verdana" charset="0"/>
              </a:rPr>
              <a:t> che ha conseguenze per i partecipanti, conduce ad </a:t>
            </a:r>
            <a:r>
              <a:rPr lang="it-IT" sz="2000" b="1">
                <a:latin typeface="Verdana" charset="0"/>
              </a:rPr>
              <a:t>azioni immediate e impegni</a:t>
            </a:r>
            <a:r>
              <a:rPr lang="it-IT" sz="2000">
                <a:latin typeface="Verdana" charset="0"/>
              </a:rPr>
              <a:t> per un’azione futura </a:t>
            </a:r>
          </a:p>
        </p:txBody>
      </p:sp>
      <p:sp>
        <p:nvSpPr>
          <p:cNvPr id="77858" name="Oval 34"/>
          <p:cNvSpPr>
            <a:spLocks noChangeArrowheads="1"/>
          </p:cNvSpPr>
          <p:nvPr/>
        </p:nvSpPr>
        <p:spPr bwMode="auto">
          <a:xfrm>
            <a:off x="6350000" y="3211513"/>
            <a:ext cx="349250" cy="355600"/>
          </a:xfrm>
          <a:prstGeom prst="ellipse">
            <a:avLst/>
          </a:prstGeom>
          <a:no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grpSp>
        <p:nvGrpSpPr>
          <p:cNvPr id="4" name="Group 35"/>
          <p:cNvGrpSpPr>
            <a:grpSpLocks/>
          </p:cNvGrpSpPr>
          <p:nvPr/>
        </p:nvGrpSpPr>
        <p:grpSpPr bwMode="auto">
          <a:xfrm>
            <a:off x="7980363" y="3927475"/>
            <a:ext cx="647700" cy="654050"/>
            <a:chOff x="583" y="1377"/>
            <a:chExt cx="239" cy="239"/>
          </a:xfrm>
        </p:grpSpPr>
        <p:sp>
          <p:nvSpPr>
            <p:cNvPr id="77860" name="Freeform 36"/>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61" name="Freeform 37"/>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62" name="Freeform 38"/>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63" name="Freeform 39"/>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64" name="Freeform 4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65" name="Line 41"/>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66" name="Line 42"/>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67" name="Freeform 43"/>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sp>
        <p:nvSpPr>
          <p:cNvPr id="77868" name="Line 44"/>
          <p:cNvSpPr>
            <a:spLocks noChangeShapeType="1"/>
          </p:cNvSpPr>
          <p:nvPr/>
        </p:nvSpPr>
        <p:spPr bwMode="auto">
          <a:xfrm>
            <a:off x="7023100" y="3709988"/>
            <a:ext cx="1173163" cy="577850"/>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7869" name="Line 45"/>
          <p:cNvSpPr>
            <a:spLocks noChangeShapeType="1"/>
          </p:cNvSpPr>
          <p:nvPr/>
        </p:nvSpPr>
        <p:spPr bwMode="auto">
          <a:xfrm>
            <a:off x="5176838" y="2755900"/>
            <a:ext cx="1173162" cy="577850"/>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grpSp>
        <p:nvGrpSpPr>
          <p:cNvPr id="5" name="Group 46"/>
          <p:cNvGrpSpPr>
            <a:grpSpLocks/>
          </p:cNvGrpSpPr>
          <p:nvPr/>
        </p:nvGrpSpPr>
        <p:grpSpPr bwMode="auto">
          <a:xfrm>
            <a:off x="3405188" y="2844800"/>
            <a:ext cx="647700" cy="654050"/>
            <a:chOff x="583" y="1377"/>
            <a:chExt cx="239" cy="239"/>
          </a:xfrm>
        </p:grpSpPr>
        <p:sp>
          <p:nvSpPr>
            <p:cNvPr id="77871" name="Freeform 47"/>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72" name="Freeform 48"/>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73" name="Freeform 49"/>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74" name="Freeform 50"/>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7875" name="Freeform 51"/>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7876" name="Line 52"/>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77" name="Line 53"/>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7878" name="Freeform 54"/>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0000FF">
                <a:alpha val="35001"/>
              </a:srgbClr>
            </a:solidFill>
            <a:ln w="1651">
              <a:solidFill>
                <a:srgbClr val="000000"/>
              </a:solidFill>
              <a:prstDash val="solid"/>
              <a:round/>
              <a:headEnd/>
              <a:tailEnd/>
            </a:ln>
          </p:spPr>
          <p:txBody>
            <a:bodyPr>
              <a:prstTxWarp prst="textNoShape">
                <a:avLst/>
              </a:prstTxWarp>
            </a:bodyPr>
            <a:lstStyle/>
            <a:p>
              <a:endParaRPr lang="it-IT"/>
            </a:p>
          </p:txBody>
        </p:sp>
      </p:grpSp>
      <p:sp>
        <p:nvSpPr>
          <p:cNvPr id="77879" name="Freeform 55"/>
          <p:cNvSpPr>
            <a:spLocks/>
          </p:cNvSpPr>
          <p:nvPr/>
        </p:nvSpPr>
        <p:spPr bwMode="auto">
          <a:xfrm>
            <a:off x="4189413" y="3157538"/>
            <a:ext cx="3887787" cy="769937"/>
          </a:xfrm>
          <a:custGeom>
            <a:avLst/>
            <a:gdLst/>
            <a:ahLst/>
            <a:cxnLst>
              <a:cxn ang="0">
                <a:pos x="0" y="31"/>
              </a:cxn>
              <a:cxn ang="0">
                <a:pos x="1497" y="76"/>
              </a:cxn>
              <a:cxn ang="0">
                <a:pos x="2449" y="485"/>
              </a:cxn>
            </a:cxnLst>
            <a:rect l="0" t="0" r="r" b="b"/>
            <a:pathLst>
              <a:path w="2449" h="485">
                <a:moveTo>
                  <a:pt x="0" y="31"/>
                </a:moveTo>
                <a:cubicBezTo>
                  <a:pt x="544" y="15"/>
                  <a:pt x="1089" y="0"/>
                  <a:pt x="1497" y="76"/>
                </a:cubicBezTo>
                <a:cubicBezTo>
                  <a:pt x="1905" y="152"/>
                  <a:pt x="2177" y="318"/>
                  <a:pt x="2449" y="485"/>
                </a:cubicBezTo>
              </a:path>
            </a:pathLst>
          </a:custGeom>
          <a:noFill/>
          <a:ln w="9525" cap="rnd" cmpd="sng">
            <a:solidFill>
              <a:schemeClr val="tx1"/>
            </a:solidFill>
            <a:prstDash val="sysDot"/>
            <a:round/>
            <a:headEnd type="arrow" w="med" len="med"/>
            <a:tailEnd type="arrow" w="med" len="med"/>
          </a:ln>
          <a:effectLst/>
        </p:spPr>
        <p:txBody>
          <a:bodyPr wrap="none" anchor="ctr">
            <a:prstTxWarp prst="textNoShape">
              <a:avLst/>
            </a:prstTxWarp>
          </a:bodyPr>
          <a:lstStyle/>
          <a:p>
            <a:endParaRPr lang="it-IT"/>
          </a:p>
        </p:txBody>
      </p:sp>
      <p:sp>
        <p:nvSpPr>
          <p:cNvPr id="77880" name="Rectangle 56"/>
          <p:cNvSpPr>
            <a:spLocks noChangeArrowheads="1"/>
          </p:cNvSpPr>
          <p:nvPr/>
        </p:nvSpPr>
        <p:spPr bwMode="auto">
          <a:xfrm>
            <a:off x="3059113" y="5746750"/>
            <a:ext cx="1858962" cy="274638"/>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200">
                <a:latin typeface="Verdana" charset="0"/>
              </a:rPr>
              <a:t>J.L. Austin J.R. Searle</a:t>
            </a:r>
          </a:p>
        </p:txBody>
      </p:sp>
      <p:sp>
        <p:nvSpPr>
          <p:cNvPr id="77881" name="AutoShape 57"/>
          <p:cNvSpPr>
            <a:spLocks/>
          </p:cNvSpPr>
          <p:nvPr/>
        </p:nvSpPr>
        <p:spPr bwMode="auto">
          <a:xfrm>
            <a:off x="5176838" y="4581525"/>
            <a:ext cx="331787" cy="1165225"/>
          </a:xfrm>
          <a:prstGeom prst="rightBrace">
            <a:avLst>
              <a:gd name="adj1" fmla="val 42111"/>
              <a:gd name="adj2" fmla="val 50000"/>
            </a:avLst>
          </a:prstGeom>
          <a:noFill/>
          <a:ln w="9525">
            <a:solidFill>
              <a:schemeClr val="tx1"/>
            </a:solidFill>
            <a:round/>
            <a:headEnd/>
            <a:tailEnd/>
          </a:ln>
          <a:effectLst/>
        </p:spPr>
        <p:txBody>
          <a:bodyPr wrap="none" anchor="ctr">
            <a:prstTxWarp prst="textNoShape">
              <a:avLst/>
            </a:prstTxWarp>
          </a:bodyPr>
          <a:lstStyle/>
          <a:p>
            <a:endParaRPr lang="it-IT"/>
          </a:p>
        </p:txBody>
      </p:sp>
      <p:sp>
        <p:nvSpPr>
          <p:cNvPr id="77882" name="Text Box 58"/>
          <p:cNvSpPr txBox="1">
            <a:spLocks noChangeArrowheads="1"/>
          </p:cNvSpPr>
          <p:nvPr/>
        </p:nvSpPr>
        <p:spPr bwMode="auto">
          <a:xfrm>
            <a:off x="5724525" y="5348288"/>
            <a:ext cx="1470025" cy="274637"/>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r>
              <a:rPr lang="it-IT" sz="1200" b="1">
                <a:latin typeface="Verdana" charset="0"/>
              </a:rPr>
              <a:t>Né falsi né veri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egnaposto numero diapositiva 3"/>
          <p:cNvSpPr>
            <a:spLocks noGrp="1"/>
          </p:cNvSpPr>
          <p:nvPr>
            <p:ph type="sldNum" sz="quarter" idx="12"/>
          </p:nvPr>
        </p:nvSpPr>
        <p:spPr/>
        <p:txBody>
          <a:bodyPr/>
          <a:lstStyle/>
          <a:p>
            <a:fld id="{4614E725-BEEC-824E-A46C-129723FCCE1B}" type="slidenum">
              <a:rPr lang="it-IT"/>
              <a:pPr/>
              <a:t>22</a:t>
            </a:fld>
            <a:endParaRPr lang="it-IT"/>
          </a:p>
        </p:txBody>
      </p:sp>
      <p:sp>
        <p:nvSpPr>
          <p:cNvPr id="78850" name="Rectangle 2"/>
          <p:cNvSpPr>
            <a:spLocks noChangeArrowheads="1"/>
          </p:cNvSpPr>
          <p:nvPr/>
        </p:nvSpPr>
        <p:spPr bwMode="auto">
          <a:xfrm>
            <a:off x="180975" y="962025"/>
            <a:ext cx="8747125" cy="4122738"/>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8851" name="Rectangle 3"/>
          <p:cNvSpPr>
            <a:spLocks noChangeArrowheads="1"/>
          </p:cNvSpPr>
          <p:nvPr/>
        </p:nvSpPr>
        <p:spPr bwMode="auto">
          <a:xfrm>
            <a:off x="533400" y="228600"/>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grpSp>
        <p:nvGrpSpPr>
          <p:cNvPr id="2" name="Group 8"/>
          <p:cNvGrpSpPr>
            <a:grpSpLocks/>
          </p:cNvGrpSpPr>
          <p:nvPr/>
        </p:nvGrpSpPr>
        <p:grpSpPr bwMode="auto">
          <a:xfrm>
            <a:off x="4765675" y="1803400"/>
            <a:ext cx="647700" cy="654050"/>
            <a:chOff x="583" y="1377"/>
            <a:chExt cx="239" cy="239"/>
          </a:xfrm>
        </p:grpSpPr>
        <p:sp>
          <p:nvSpPr>
            <p:cNvPr id="78857" name="Freeform 9"/>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58" name="Freeform 10"/>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59" name="Freeform 11"/>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60" name="Freeform 12"/>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61" name="Freeform 13"/>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62" name="Line 14"/>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63" name="Line 15"/>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64" name="Freeform 1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3" name="Group 17"/>
          <p:cNvGrpSpPr>
            <a:grpSpLocks/>
          </p:cNvGrpSpPr>
          <p:nvPr/>
        </p:nvGrpSpPr>
        <p:grpSpPr bwMode="auto">
          <a:xfrm>
            <a:off x="6464300" y="1693863"/>
            <a:ext cx="647700" cy="654050"/>
            <a:chOff x="583" y="1377"/>
            <a:chExt cx="239" cy="239"/>
          </a:xfrm>
        </p:grpSpPr>
        <p:sp>
          <p:nvSpPr>
            <p:cNvPr id="78866" name="Freeform 18"/>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67" name="Freeform 19"/>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68" name="Freeform 20"/>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69" name="Freeform 21"/>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70" name="Freeform 22"/>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71" name="Line 23"/>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72" name="Line 24"/>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73" name="Freeform 25"/>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8874" name="Text Box 26"/>
          <p:cNvSpPr txBox="1">
            <a:spLocks noChangeArrowheads="1"/>
          </p:cNvSpPr>
          <p:nvPr/>
        </p:nvSpPr>
        <p:spPr bwMode="auto">
          <a:xfrm>
            <a:off x="4202113" y="3044825"/>
            <a:ext cx="2698750" cy="5810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Rete di impegni reciproci</a:t>
            </a:r>
          </a:p>
        </p:txBody>
      </p:sp>
      <p:sp>
        <p:nvSpPr>
          <p:cNvPr id="78875" name="Oval 27"/>
          <p:cNvSpPr>
            <a:spLocks noChangeArrowheads="1"/>
          </p:cNvSpPr>
          <p:nvPr/>
        </p:nvSpPr>
        <p:spPr bwMode="auto">
          <a:xfrm rot="-528594">
            <a:off x="254000" y="1809750"/>
            <a:ext cx="8331200" cy="2973388"/>
          </a:xfrm>
          <a:prstGeom prst="ellipse">
            <a:avLst/>
          </a:prstGeom>
          <a:solidFill>
            <a:schemeClr val="hlink">
              <a:alpha val="19000"/>
            </a:schemeClr>
          </a:solid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8876" name="Line 28"/>
          <p:cNvSpPr>
            <a:spLocks noChangeShapeType="1"/>
          </p:cNvSpPr>
          <p:nvPr/>
        </p:nvSpPr>
        <p:spPr bwMode="auto">
          <a:xfrm flipH="1">
            <a:off x="6388100" y="2046288"/>
            <a:ext cx="477838" cy="560387"/>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8877" name="Line 29"/>
          <p:cNvSpPr>
            <a:spLocks noChangeShapeType="1"/>
          </p:cNvSpPr>
          <p:nvPr/>
        </p:nvSpPr>
        <p:spPr bwMode="auto">
          <a:xfrm>
            <a:off x="6388100" y="2894013"/>
            <a:ext cx="477838" cy="215900"/>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8878" name="Oval 30"/>
          <p:cNvSpPr>
            <a:spLocks noChangeArrowheads="1"/>
          </p:cNvSpPr>
          <p:nvPr/>
        </p:nvSpPr>
        <p:spPr bwMode="auto">
          <a:xfrm>
            <a:off x="5930900" y="2611438"/>
            <a:ext cx="349250" cy="355600"/>
          </a:xfrm>
          <a:prstGeom prst="ellipse">
            <a:avLst/>
          </a:prstGeom>
          <a:no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grpSp>
        <p:nvGrpSpPr>
          <p:cNvPr id="4" name="Group 31"/>
          <p:cNvGrpSpPr>
            <a:grpSpLocks/>
          </p:cNvGrpSpPr>
          <p:nvPr/>
        </p:nvGrpSpPr>
        <p:grpSpPr bwMode="auto">
          <a:xfrm>
            <a:off x="6943725" y="2879725"/>
            <a:ext cx="647700" cy="654050"/>
            <a:chOff x="583" y="1377"/>
            <a:chExt cx="239" cy="239"/>
          </a:xfrm>
        </p:grpSpPr>
        <p:sp>
          <p:nvSpPr>
            <p:cNvPr id="78880" name="Freeform 32"/>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81" name="Freeform 33"/>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82" name="Freeform 34"/>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83" name="Freeform 35"/>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84" name="Freeform 3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85" name="Line 37"/>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86" name="Line 38"/>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87" name="Freeform 3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sp>
        <p:nvSpPr>
          <p:cNvPr id="78888" name="Line 40"/>
          <p:cNvSpPr>
            <a:spLocks noChangeShapeType="1"/>
          </p:cNvSpPr>
          <p:nvPr/>
        </p:nvSpPr>
        <p:spPr bwMode="auto">
          <a:xfrm>
            <a:off x="5413375" y="2438400"/>
            <a:ext cx="517525" cy="295275"/>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grpSp>
        <p:nvGrpSpPr>
          <p:cNvPr id="5" name="Group 41"/>
          <p:cNvGrpSpPr>
            <a:grpSpLocks/>
          </p:cNvGrpSpPr>
          <p:nvPr/>
        </p:nvGrpSpPr>
        <p:grpSpPr bwMode="auto">
          <a:xfrm>
            <a:off x="4502150" y="2455863"/>
            <a:ext cx="647700" cy="654050"/>
            <a:chOff x="583" y="1377"/>
            <a:chExt cx="239" cy="239"/>
          </a:xfrm>
        </p:grpSpPr>
        <p:sp>
          <p:nvSpPr>
            <p:cNvPr id="78890" name="Freeform 42"/>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91" name="Freeform 43"/>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92" name="Freeform 44"/>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93" name="Freeform 45"/>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894" name="Freeform 4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895" name="Line 47"/>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96" name="Line 48"/>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897" name="Freeform 4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0000FF">
                <a:alpha val="35001"/>
              </a:srgbClr>
            </a:solidFill>
            <a:ln w="1651">
              <a:solidFill>
                <a:srgbClr val="000000"/>
              </a:solidFill>
              <a:prstDash val="solid"/>
              <a:round/>
              <a:headEnd/>
              <a:tailEnd/>
            </a:ln>
          </p:spPr>
          <p:txBody>
            <a:bodyPr>
              <a:prstTxWarp prst="textNoShape">
                <a:avLst/>
              </a:prstTxWarp>
            </a:bodyPr>
            <a:lstStyle/>
            <a:p>
              <a:endParaRPr lang="it-IT"/>
            </a:p>
          </p:txBody>
        </p:sp>
      </p:grpSp>
      <p:sp>
        <p:nvSpPr>
          <p:cNvPr id="78898" name="Freeform 50"/>
          <p:cNvSpPr>
            <a:spLocks/>
          </p:cNvSpPr>
          <p:nvPr/>
        </p:nvSpPr>
        <p:spPr bwMode="auto">
          <a:xfrm>
            <a:off x="5089525" y="2600325"/>
            <a:ext cx="2568575" cy="727075"/>
          </a:xfrm>
          <a:custGeom>
            <a:avLst/>
            <a:gdLst/>
            <a:ahLst/>
            <a:cxnLst>
              <a:cxn ang="0">
                <a:pos x="0" y="31"/>
              </a:cxn>
              <a:cxn ang="0">
                <a:pos x="1497" y="76"/>
              </a:cxn>
              <a:cxn ang="0">
                <a:pos x="2449" y="485"/>
              </a:cxn>
            </a:cxnLst>
            <a:rect l="0" t="0" r="r" b="b"/>
            <a:pathLst>
              <a:path w="2449" h="485">
                <a:moveTo>
                  <a:pt x="0" y="31"/>
                </a:moveTo>
                <a:cubicBezTo>
                  <a:pt x="544" y="15"/>
                  <a:pt x="1089" y="0"/>
                  <a:pt x="1497" y="76"/>
                </a:cubicBezTo>
                <a:cubicBezTo>
                  <a:pt x="1905" y="152"/>
                  <a:pt x="2177" y="318"/>
                  <a:pt x="2449" y="485"/>
                </a:cubicBezTo>
              </a:path>
            </a:pathLst>
          </a:custGeom>
          <a:noFill/>
          <a:ln w="9525" cap="rnd" cmpd="sng">
            <a:solidFill>
              <a:schemeClr val="tx1"/>
            </a:solidFill>
            <a:prstDash val="sysDot"/>
            <a:round/>
            <a:headEnd type="arrow" w="med" len="med"/>
            <a:tailEnd type="arrow" w="med" len="med"/>
          </a:ln>
          <a:effectLst/>
        </p:spPr>
        <p:txBody>
          <a:bodyPr wrap="none" anchor="ctr">
            <a:prstTxWarp prst="textNoShape">
              <a:avLst/>
            </a:prstTxWarp>
          </a:bodyPr>
          <a:lstStyle/>
          <a:p>
            <a:endParaRPr lang="it-IT"/>
          </a:p>
        </p:txBody>
      </p:sp>
      <p:sp>
        <p:nvSpPr>
          <p:cNvPr id="78899" name="Text Box 51"/>
          <p:cNvSpPr txBox="1">
            <a:spLocks noChangeArrowheads="1"/>
          </p:cNvSpPr>
          <p:nvPr/>
        </p:nvSpPr>
        <p:spPr bwMode="auto">
          <a:xfrm>
            <a:off x="323850" y="1052513"/>
            <a:ext cx="8604250" cy="701675"/>
          </a:xfrm>
          <a:prstGeom prst="rect">
            <a:avLst/>
          </a:prstGeom>
          <a:noFill/>
          <a:ln w="9525" cap="rnd">
            <a:noFill/>
            <a:prstDash val="sysDot"/>
            <a:miter lim="800000"/>
            <a:headEnd/>
            <a:tailEnd/>
          </a:ln>
          <a:effectLst/>
        </p:spPr>
        <p:txBody>
          <a:bodyPr>
            <a:prstTxWarp prst="textNoShape">
              <a:avLst/>
            </a:prstTxWarp>
            <a:spAutoFit/>
          </a:bodyPr>
          <a:lstStyle/>
          <a:p>
            <a:pPr algn="r" eaLnBrk="1" hangingPunct="1"/>
            <a:r>
              <a:rPr lang="it-IT" sz="2000" b="1">
                <a:latin typeface="Verdana" charset="0"/>
              </a:rPr>
              <a:t>Il ruolo chiave dei </a:t>
            </a:r>
            <a:r>
              <a:rPr lang="it-IT" b="1">
                <a:latin typeface="Verdana" charset="0"/>
              </a:rPr>
              <a:t>soggetti collettivi</a:t>
            </a:r>
            <a:r>
              <a:rPr lang="it-IT" sz="2000" b="1">
                <a:latin typeface="Verdana" charset="0"/>
              </a:rPr>
              <a:t/>
            </a:r>
            <a:br>
              <a:rPr lang="it-IT" sz="2000" b="1">
                <a:latin typeface="Verdana" charset="0"/>
              </a:rPr>
            </a:br>
            <a:r>
              <a:rPr lang="it-IT" sz="1600" b="1">
                <a:latin typeface="Verdana" charset="0"/>
              </a:rPr>
              <a:t>(comunità, organizzazioni, associazioni)</a:t>
            </a:r>
          </a:p>
        </p:txBody>
      </p:sp>
      <p:sp>
        <p:nvSpPr>
          <p:cNvPr id="78900" name="Text Box 52"/>
          <p:cNvSpPr txBox="1">
            <a:spLocks noChangeArrowheads="1"/>
          </p:cNvSpPr>
          <p:nvPr/>
        </p:nvSpPr>
        <p:spPr bwMode="auto">
          <a:xfrm>
            <a:off x="1570038" y="3533775"/>
            <a:ext cx="4335462" cy="885825"/>
          </a:xfrm>
          <a:prstGeom prst="rect">
            <a:avLst/>
          </a:prstGeom>
          <a:noFill/>
          <a:ln w="9525" cap="rnd">
            <a:noFill/>
            <a:prstDash val="sysDot"/>
            <a:miter lim="800000"/>
            <a:headEnd/>
            <a:tailEnd/>
          </a:ln>
          <a:effectLst/>
        </p:spPr>
        <p:txBody>
          <a:bodyPr wrap="none">
            <a:prstTxWarp prst="textNoShape">
              <a:avLst/>
            </a:prstTxWarp>
            <a:spAutoFit/>
          </a:bodyPr>
          <a:lstStyle/>
          <a:p>
            <a:pPr eaLnBrk="1" hangingPunct="1">
              <a:buClr>
                <a:srgbClr val="FF3300"/>
              </a:buClr>
              <a:buSzPct val="130000"/>
              <a:buFontTx/>
              <a:buChar char="•"/>
            </a:pPr>
            <a:r>
              <a:rPr lang="it-IT" sz="1800" b="1">
                <a:latin typeface="Verdana" charset="0"/>
              </a:rPr>
              <a:t>Presa delle decisioni </a:t>
            </a:r>
          </a:p>
          <a:p>
            <a:pPr eaLnBrk="1" hangingPunct="1">
              <a:buClr>
                <a:srgbClr val="FF3300"/>
              </a:buClr>
              <a:buSzPct val="130000"/>
              <a:buFontTx/>
              <a:buChar char="•"/>
            </a:pPr>
            <a:r>
              <a:rPr lang="it-IT" sz="1800" b="1">
                <a:latin typeface="Verdana" charset="0"/>
              </a:rPr>
              <a:t>Pre-orientamento di possibilità</a:t>
            </a:r>
          </a:p>
          <a:p>
            <a:pPr eaLnBrk="1" hangingPunct="1">
              <a:buClr>
                <a:srgbClr val="FF3300"/>
              </a:buClr>
              <a:buSzPct val="130000"/>
            </a:pPr>
            <a:r>
              <a:rPr lang="it-IT" sz="1600">
                <a:latin typeface="Verdana" charset="0"/>
              </a:rPr>
              <a:t>(azioni possibili e occultamento di altre)</a:t>
            </a:r>
          </a:p>
        </p:txBody>
      </p:sp>
      <p:grpSp>
        <p:nvGrpSpPr>
          <p:cNvPr id="6" name="Group 53"/>
          <p:cNvGrpSpPr>
            <a:grpSpLocks/>
          </p:cNvGrpSpPr>
          <p:nvPr/>
        </p:nvGrpSpPr>
        <p:grpSpPr bwMode="auto">
          <a:xfrm>
            <a:off x="1763713" y="1838325"/>
            <a:ext cx="647700" cy="654050"/>
            <a:chOff x="583" y="1377"/>
            <a:chExt cx="239" cy="239"/>
          </a:xfrm>
        </p:grpSpPr>
        <p:sp>
          <p:nvSpPr>
            <p:cNvPr id="78902" name="Freeform 54"/>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903" name="Freeform 55"/>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904" name="Freeform 56"/>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905" name="Freeform 57"/>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8906" name="Freeform 5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8907" name="Line 59"/>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908" name="Line 60"/>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8909" name="Freeform 61"/>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sp>
        <p:nvSpPr>
          <p:cNvPr id="78910" name="Rectangle 62"/>
          <p:cNvSpPr>
            <a:spLocks noChangeArrowheads="1"/>
          </p:cNvSpPr>
          <p:nvPr/>
        </p:nvSpPr>
        <p:spPr bwMode="auto">
          <a:xfrm>
            <a:off x="180975" y="1343025"/>
            <a:ext cx="2374900" cy="1222375"/>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8911" name="AutoShape 63"/>
          <p:cNvSpPr>
            <a:spLocks noChangeArrowheads="1"/>
          </p:cNvSpPr>
          <p:nvPr/>
        </p:nvSpPr>
        <p:spPr bwMode="auto">
          <a:xfrm rot="5400000">
            <a:off x="3304381" y="2491582"/>
            <a:ext cx="752475" cy="1042988"/>
          </a:xfrm>
          <a:prstGeom prst="rightArrow">
            <a:avLst>
              <a:gd name="adj1" fmla="val 47481"/>
              <a:gd name="adj2" fmla="val 42278"/>
            </a:avLst>
          </a:prstGeom>
          <a:gradFill rotWithShape="0">
            <a:gsLst>
              <a:gs pos="0">
                <a:srgbClr val="FF3300"/>
              </a:gs>
              <a:gs pos="100000">
                <a:srgbClr val="FF3300">
                  <a:gamma/>
                  <a:shade val="33333"/>
                  <a:invGamma/>
                </a:srgbClr>
              </a:gs>
            </a:gsLst>
            <a:lin ang="0" scaled="1"/>
          </a:gradFill>
          <a:ln w="9525">
            <a:solidFill>
              <a:schemeClr val="tx1"/>
            </a:solidFill>
            <a:prstDash val="sysDot"/>
            <a:miter lim="800000"/>
            <a:headEnd/>
            <a:tailEnd/>
          </a:ln>
          <a:effectLst>
            <a:outerShdw blurRad="63500" dist="63500" dir="2212194" algn="ctr" rotWithShape="0">
              <a:srgbClr val="000000">
                <a:alpha val="74998"/>
              </a:srgbClr>
            </a:outerShdw>
          </a:effectLst>
        </p:spPr>
        <p:txBody>
          <a:bodyPr wrap="none" anchor="ctr">
            <a:prstTxWarp prst="textNoShape">
              <a:avLst/>
            </a:prstTxWarp>
          </a:bodyPr>
          <a:lstStyle/>
          <a:p>
            <a:endParaRPr lang="it-IT"/>
          </a:p>
        </p:txBody>
      </p:sp>
      <p:sp>
        <p:nvSpPr>
          <p:cNvPr id="78912" name="Text Box 64"/>
          <p:cNvSpPr txBox="1">
            <a:spLocks noChangeArrowheads="1"/>
          </p:cNvSpPr>
          <p:nvPr/>
        </p:nvSpPr>
        <p:spPr bwMode="auto">
          <a:xfrm>
            <a:off x="303213" y="1358900"/>
            <a:ext cx="2468562" cy="701675"/>
          </a:xfrm>
          <a:prstGeom prst="rect">
            <a:avLst/>
          </a:prstGeom>
          <a:noFill/>
          <a:ln w="9525" cap="rnd">
            <a:noFill/>
            <a:prstDash val="sysDot"/>
            <a:miter lim="800000"/>
            <a:headEnd/>
            <a:tailEnd/>
          </a:ln>
          <a:effectLst/>
        </p:spPr>
        <p:txBody>
          <a:bodyPr>
            <a:prstTxWarp prst="textNoShape">
              <a:avLst/>
            </a:prstTxWarp>
            <a:spAutoFit/>
          </a:bodyPr>
          <a:lstStyle/>
          <a:p>
            <a:pPr eaLnBrk="1" hangingPunct="1"/>
            <a:r>
              <a:rPr lang="it-IT" sz="2000" b="1">
                <a:latin typeface="Verdana" charset="0"/>
              </a:rPr>
              <a:t>Soggetti individuali</a:t>
            </a:r>
            <a:endParaRPr lang="it-IT" sz="1400" b="1">
              <a:latin typeface="Verdana" charset="0"/>
            </a:endParaRPr>
          </a:p>
        </p:txBody>
      </p:sp>
      <p:sp>
        <p:nvSpPr>
          <p:cNvPr id="78913" name="Rectangle 65"/>
          <p:cNvSpPr>
            <a:spLocks noChangeArrowheads="1"/>
          </p:cNvSpPr>
          <p:nvPr/>
        </p:nvSpPr>
        <p:spPr bwMode="auto">
          <a:xfrm>
            <a:off x="525463" y="5324475"/>
            <a:ext cx="8251825" cy="769938"/>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8914" name="Text Box 66"/>
          <p:cNvSpPr txBox="1">
            <a:spLocks noChangeArrowheads="1"/>
          </p:cNvSpPr>
          <p:nvPr/>
        </p:nvSpPr>
        <p:spPr bwMode="auto">
          <a:xfrm>
            <a:off x="641350" y="5373688"/>
            <a:ext cx="8135938" cy="457200"/>
          </a:xfrm>
          <a:prstGeom prst="rect">
            <a:avLst/>
          </a:prstGeom>
          <a:noFill/>
          <a:ln w="9525" cap="rnd">
            <a:noFill/>
            <a:prstDash val="sysDot"/>
            <a:miter lim="800000"/>
            <a:headEnd/>
            <a:tailEnd/>
          </a:ln>
          <a:effectLst/>
        </p:spPr>
        <p:txBody>
          <a:bodyPr>
            <a:prstTxWarp prst="textNoShape">
              <a:avLst/>
            </a:prstTxWarp>
            <a:spAutoFit/>
          </a:bodyPr>
          <a:lstStyle/>
          <a:p>
            <a:pPr eaLnBrk="1" hangingPunct="1"/>
            <a:r>
              <a:rPr lang="it-IT" sz="1800" b="1">
                <a:latin typeface="Verdana" charset="0"/>
              </a:rPr>
              <a:t>Derrik De Kerckhove: </a:t>
            </a:r>
            <a:r>
              <a:rPr lang="it-IT" b="1">
                <a:latin typeface="Verdana" charset="0"/>
              </a:rPr>
              <a:t>Intelligenza connettiva</a:t>
            </a:r>
            <a:endParaRPr lang="it-IT" sz="1800" b="1">
              <a:latin typeface="Verdana"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egnaposto numero diapositiva 3"/>
          <p:cNvSpPr>
            <a:spLocks noGrp="1"/>
          </p:cNvSpPr>
          <p:nvPr>
            <p:ph type="sldNum" sz="quarter" idx="12"/>
          </p:nvPr>
        </p:nvSpPr>
        <p:spPr/>
        <p:txBody>
          <a:bodyPr/>
          <a:lstStyle/>
          <a:p>
            <a:fld id="{50B6F3C3-66CF-774D-BDB5-03F75C0E3AC6}" type="slidenum">
              <a:rPr lang="it-IT"/>
              <a:pPr/>
              <a:t>23</a:t>
            </a:fld>
            <a:endParaRPr lang="it-IT"/>
          </a:p>
        </p:txBody>
      </p:sp>
      <p:sp>
        <p:nvSpPr>
          <p:cNvPr id="79874" name="Rectangle 2"/>
          <p:cNvSpPr>
            <a:spLocks noChangeArrowheads="1"/>
          </p:cNvSpPr>
          <p:nvPr/>
        </p:nvSpPr>
        <p:spPr bwMode="auto">
          <a:xfrm>
            <a:off x="290513" y="1558925"/>
            <a:ext cx="8604250" cy="2928938"/>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endParaRPr lang="it-IT"/>
          </a:p>
        </p:txBody>
      </p:sp>
      <p:sp>
        <p:nvSpPr>
          <p:cNvPr id="79875" name="Rectangle 3"/>
          <p:cNvSpPr>
            <a:spLocks noChangeArrowheads="1"/>
          </p:cNvSpPr>
          <p:nvPr/>
        </p:nvSpPr>
        <p:spPr bwMode="auto">
          <a:xfrm>
            <a:off x="3703638" y="1631950"/>
            <a:ext cx="3536950" cy="2979738"/>
          </a:xfrm>
          <a:prstGeom prst="rect">
            <a:avLst/>
          </a:prstGeom>
          <a:solidFill>
            <a:srgbClr val="FFCC00">
              <a:alpha val="9000"/>
            </a:srgbClr>
          </a:solidFill>
          <a:ln w="9525" cap="rnd">
            <a:solidFill>
              <a:schemeClr val="tx1"/>
            </a:solidFill>
            <a:prstDash val="sysDot"/>
            <a:miter lim="800000"/>
            <a:headEnd/>
            <a:tailEnd/>
          </a:ln>
          <a:effectLst/>
        </p:spPr>
        <p:txBody>
          <a:bodyPr wrap="none" anchor="ctr">
            <a:prstTxWarp prst="textNoShape">
              <a:avLst/>
            </a:prstTxWarp>
          </a:bodyPr>
          <a:lstStyle/>
          <a:p>
            <a:pPr algn="ctr" eaLnBrk="1" hangingPunct="1"/>
            <a:endParaRPr lang="it-IT" sz="1000" b="1">
              <a:latin typeface="Verdana" charset="0"/>
            </a:endParaRPr>
          </a:p>
        </p:txBody>
      </p:sp>
      <p:sp>
        <p:nvSpPr>
          <p:cNvPr id="79876" name="Rectangle 4"/>
          <p:cNvSpPr>
            <a:spLocks noChangeArrowheads="1"/>
          </p:cNvSpPr>
          <p:nvPr/>
        </p:nvSpPr>
        <p:spPr bwMode="auto">
          <a:xfrm>
            <a:off x="533400" y="228600"/>
            <a:ext cx="8135938" cy="39687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2000" b="1">
                <a:effectLst>
                  <a:outerShdw blurRad="38100" dist="38100" dir="2700000" algn="tl">
                    <a:srgbClr val="DDDDDD"/>
                  </a:outerShdw>
                </a:effectLst>
                <a:latin typeface="Verdana" charset="0"/>
              </a:rPr>
              <a:t>Dall’intersoggettività all’intelligenza connettiva</a:t>
            </a:r>
          </a:p>
        </p:txBody>
      </p:sp>
      <p:grpSp>
        <p:nvGrpSpPr>
          <p:cNvPr id="2" name="Group 9"/>
          <p:cNvGrpSpPr>
            <a:grpSpLocks/>
          </p:cNvGrpSpPr>
          <p:nvPr/>
        </p:nvGrpSpPr>
        <p:grpSpPr bwMode="auto">
          <a:xfrm>
            <a:off x="4991100" y="2479675"/>
            <a:ext cx="506413" cy="560388"/>
            <a:chOff x="583" y="1377"/>
            <a:chExt cx="239" cy="239"/>
          </a:xfrm>
        </p:grpSpPr>
        <p:sp>
          <p:nvSpPr>
            <p:cNvPr id="79882" name="Freeform 10"/>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883" name="Freeform 11"/>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884" name="Freeform 12"/>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885" name="Freeform 13"/>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886" name="Freeform 14"/>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887" name="Line 15"/>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888" name="Line 16"/>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889" name="Freeform 1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3" name="Group 18"/>
          <p:cNvGrpSpPr>
            <a:grpSpLocks/>
          </p:cNvGrpSpPr>
          <p:nvPr/>
        </p:nvGrpSpPr>
        <p:grpSpPr bwMode="auto">
          <a:xfrm>
            <a:off x="6137275" y="2979738"/>
            <a:ext cx="506413" cy="560387"/>
            <a:chOff x="583" y="1377"/>
            <a:chExt cx="239" cy="239"/>
          </a:xfrm>
        </p:grpSpPr>
        <p:sp>
          <p:nvSpPr>
            <p:cNvPr id="79891" name="Freeform 19"/>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892" name="Freeform 20"/>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893" name="Freeform 21"/>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894" name="Freeform 22"/>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895" name="Freeform 23"/>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896" name="Line 24"/>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897" name="Line 25"/>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898" name="Freeform 26"/>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sp>
        <p:nvSpPr>
          <p:cNvPr id="79899" name="Text Box 27"/>
          <p:cNvSpPr txBox="1">
            <a:spLocks noChangeArrowheads="1"/>
          </p:cNvSpPr>
          <p:nvPr/>
        </p:nvSpPr>
        <p:spPr bwMode="auto">
          <a:xfrm>
            <a:off x="3459163" y="1703388"/>
            <a:ext cx="2074862" cy="581025"/>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solidFill>
                  <a:srgbClr val="FF3300"/>
                </a:solidFill>
                <a:effectLst>
                  <a:outerShdw blurRad="38100" dist="38100" dir="2700000" algn="tl">
                    <a:srgbClr val="DDDDDD"/>
                  </a:outerShdw>
                </a:effectLst>
                <a:latin typeface="Verdana" charset="0"/>
              </a:rPr>
              <a:t>Intelligenza connettiva</a:t>
            </a:r>
          </a:p>
        </p:txBody>
      </p:sp>
      <p:sp>
        <p:nvSpPr>
          <p:cNvPr id="79900" name="Oval 28"/>
          <p:cNvSpPr>
            <a:spLocks noChangeArrowheads="1"/>
          </p:cNvSpPr>
          <p:nvPr/>
        </p:nvSpPr>
        <p:spPr bwMode="auto">
          <a:xfrm rot="-528594">
            <a:off x="1165225" y="2333625"/>
            <a:ext cx="1719263" cy="804863"/>
          </a:xfrm>
          <a:prstGeom prst="ellipse">
            <a:avLst/>
          </a:prstGeom>
          <a:solidFill>
            <a:schemeClr val="hlink">
              <a:alpha val="19000"/>
            </a:schemeClr>
          </a:solid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01" name="Line 29"/>
          <p:cNvSpPr>
            <a:spLocks noChangeShapeType="1"/>
          </p:cNvSpPr>
          <p:nvPr/>
        </p:nvSpPr>
        <p:spPr bwMode="auto">
          <a:xfrm flipH="1">
            <a:off x="6300788" y="3040063"/>
            <a:ext cx="708025" cy="962025"/>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9902" name="Line 30"/>
          <p:cNvSpPr>
            <a:spLocks noChangeShapeType="1"/>
          </p:cNvSpPr>
          <p:nvPr/>
        </p:nvSpPr>
        <p:spPr bwMode="auto">
          <a:xfrm>
            <a:off x="5497513" y="2493963"/>
            <a:ext cx="1103312" cy="465137"/>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sp>
        <p:nvSpPr>
          <p:cNvPr id="79903" name="Oval 31"/>
          <p:cNvSpPr>
            <a:spLocks noChangeArrowheads="1"/>
          </p:cNvSpPr>
          <p:nvPr/>
        </p:nvSpPr>
        <p:spPr bwMode="auto">
          <a:xfrm>
            <a:off x="5378450" y="3422650"/>
            <a:ext cx="349250" cy="355600"/>
          </a:xfrm>
          <a:prstGeom prst="ellipse">
            <a:avLst/>
          </a:prstGeom>
          <a:noFill/>
          <a:ln w="9525" cap="rnd">
            <a:solidFill>
              <a:schemeClr val="tx1"/>
            </a:solidFill>
            <a:prstDash val="sysDot"/>
            <a:round/>
            <a:headEnd/>
            <a:tailEnd/>
          </a:ln>
          <a:effectLst>
            <a:outerShdw blurRad="63500" dist="52363" dir="842175" algn="ctr" rotWithShape="0">
              <a:srgbClr val="5F5F5F">
                <a:alpha val="50000"/>
              </a:srgbClr>
            </a:outerShdw>
          </a:effectLst>
        </p:spPr>
        <p:txBody>
          <a:bodyPr wrap="none" anchor="ctr">
            <a:prstTxWarp prst="textNoShape">
              <a:avLst/>
            </a:prstTxWarp>
          </a:bodyPr>
          <a:lstStyle/>
          <a:p>
            <a:endParaRPr lang="it-IT"/>
          </a:p>
        </p:txBody>
      </p:sp>
      <p:grpSp>
        <p:nvGrpSpPr>
          <p:cNvPr id="4" name="Group 32"/>
          <p:cNvGrpSpPr>
            <a:grpSpLocks/>
          </p:cNvGrpSpPr>
          <p:nvPr/>
        </p:nvGrpSpPr>
        <p:grpSpPr bwMode="auto">
          <a:xfrm>
            <a:off x="5630863" y="3927475"/>
            <a:ext cx="506412" cy="560388"/>
            <a:chOff x="583" y="1377"/>
            <a:chExt cx="239" cy="239"/>
          </a:xfrm>
        </p:grpSpPr>
        <p:sp>
          <p:nvSpPr>
            <p:cNvPr id="79905" name="Freeform 33"/>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06" name="Freeform 34"/>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07" name="Freeform 35"/>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08" name="Freeform 36"/>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09" name="Freeform 3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10" name="Line 38"/>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11" name="Line 39"/>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12" name="Freeform 4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sp>
        <p:nvSpPr>
          <p:cNvPr id="79913" name="Line 41"/>
          <p:cNvSpPr>
            <a:spLocks noChangeShapeType="1"/>
          </p:cNvSpPr>
          <p:nvPr/>
        </p:nvSpPr>
        <p:spPr bwMode="auto">
          <a:xfrm flipV="1">
            <a:off x="4895850" y="3024188"/>
            <a:ext cx="1381125" cy="196850"/>
          </a:xfrm>
          <a:prstGeom prst="line">
            <a:avLst/>
          </a:prstGeom>
          <a:noFill/>
          <a:ln w="9525" cap="rnd">
            <a:solidFill>
              <a:schemeClr val="tx1"/>
            </a:solidFill>
            <a:prstDash val="sysDot"/>
            <a:round/>
            <a:headEnd type="arrow" w="lg" len="lg"/>
            <a:tailEnd type="arrow" w="lg" len="lg"/>
          </a:ln>
          <a:effectLst/>
        </p:spPr>
        <p:txBody>
          <a:bodyPr wrap="none" anchor="ctr">
            <a:prstTxWarp prst="textNoShape">
              <a:avLst/>
            </a:prstTxWarp>
          </a:bodyPr>
          <a:lstStyle/>
          <a:p>
            <a:endParaRPr lang="it-IT"/>
          </a:p>
        </p:txBody>
      </p:sp>
      <p:grpSp>
        <p:nvGrpSpPr>
          <p:cNvPr id="5" name="Group 42"/>
          <p:cNvGrpSpPr>
            <a:grpSpLocks/>
          </p:cNvGrpSpPr>
          <p:nvPr/>
        </p:nvGrpSpPr>
        <p:grpSpPr bwMode="auto">
          <a:xfrm>
            <a:off x="4484688" y="3298825"/>
            <a:ext cx="506412" cy="560388"/>
            <a:chOff x="583" y="1377"/>
            <a:chExt cx="239" cy="239"/>
          </a:xfrm>
        </p:grpSpPr>
        <p:sp>
          <p:nvSpPr>
            <p:cNvPr id="79915" name="Freeform 43"/>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16" name="Freeform 44"/>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17" name="Freeform 45"/>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18" name="Freeform 46"/>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19" name="Freeform 4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20" name="Line 48"/>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21" name="Line 49"/>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22" name="Freeform 5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0000FF">
                <a:alpha val="35001"/>
              </a:srgbClr>
            </a:solidFill>
            <a:ln w="1651">
              <a:solidFill>
                <a:srgbClr val="000000"/>
              </a:solidFill>
              <a:prstDash val="solid"/>
              <a:round/>
              <a:headEnd/>
              <a:tailEnd/>
            </a:ln>
          </p:spPr>
          <p:txBody>
            <a:bodyPr>
              <a:prstTxWarp prst="textNoShape">
                <a:avLst/>
              </a:prstTxWarp>
            </a:bodyPr>
            <a:lstStyle/>
            <a:p>
              <a:endParaRPr lang="it-IT"/>
            </a:p>
          </p:txBody>
        </p:sp>
      </p:grpSp>
      <p:sp>
        <p:nvSpPr>
          <p:cNvPr id="79923" name="Freeform 51"/>
          <p:cNvSpPr>
            <a:spLocks/>
          </p:cNvSpPr>
          <p:nvPr/>
        </p:nvSpPr>
        <p:spPr bwMode="auto">
          <a:xfrm>
            <a:off x="4346575" y="3275013"/>
            <a:ext cx="2568575" cy="727075"/>
          </a:xfrm>
          <a:custGeom>
            <a:avLst/>
            <a:gdLst/>
            <a:ahLst/>
            <a:cxnLst>
              <a:cxn ang="0">
                <a:pos x="0" y="31"/>
              </a:cxn>
              <a:cxn ang="0">
                <a:pos x="1497" y="76"/>
              </a:cxn>
              <a:cxn ang="0">
                <a:pos x="2449" y="485"/>
              </a:cxn>
            </a:cxnLst>
            <a:rect l="0" t="0" r="r" b="b"/>
            <a:pathLst>
              <a:path w="2449" h="485">
                <a:moveTo>
                  <a:pt x="0" y="31"/>
                </a:moveTo>
                <a:cubicBezTo>
                  <a:pt x="544" y="15"/>
                  <a:pt x="1089" y="0"/>
                  <a:pt x="1497" y="76"/>
                </a:cubicBezTo>
                <a:cubicBezTo>
                  <a:pt x="1905" y="152"/>
                  <a:pt x="2177" y="318"/>
                  <a:pt x="2449" y="485"/>
                </a:cubicBezTo>
              </a:path>
            </a:pathLst>
          </a:custGeom>
          <a:noFill/>
          <a:ln w="9525" cap="rnd" cmpd="sng">
            <a:solidFill>
              <a:schemeClr val="tx1"/>
            </a:solidFill>
            <a:prstDash val="sysDot"/>
            <a:round/>
            <a:headEnd type="arrow" w="med" len="med"/>
            <a:tailEnd type="arrow" w="med" len="med"/>
          </a:ln>
          <a:effectLst/>
        </p:spPr>
        <p:txBody>
          <a:bodyPr wrap="none" anchor="ctr">
            <a:prstTxWarp prst="textNoShape">
              <a:avLst/>
            </a:prstTxWarp>
          </a:bodyPr>
          <a:lstStyle/>
          <a:p>
            <a:endParaRPr lang="it-IT"/>
          </a:p>
        </p:txBody>
      </p:sp>
      <p:sp>
        <p:nvSpPr>
          <p:cNvPr id="79924" name="Text Box 52"/>
          <p:cNvSpPr txBox="1">
            <a:spLocks noChangeArrowheads="1"/>
          </p:cNvSpPr>
          <p:nvPr/>
        </p:nvSpPr>
        <p:spPr bwMode="auto">
          <a:xfrm>
            <a:off x="290513" y="955675"/>
            <a:ext cx="5192712" cy="457200"/>
          </a:xfrm>
          <a:prstGeom prst="rect">
            <a:avLst/>
          </a:prstGeom>
          <a:noFill/>
          <a:ln w="9525" cap="rnd">
            <a:noFill/>
            <a:prstDash val="sysDot"/>
            <a:miter lim="800000"/>
            <a:headEnd/>
            <a:tailEnd/>
          </a:ln>
          <a:effectLst/>
        </p:spPr>
        <p:txBody>
          <a:bodyPr>
            <a:prstTxWarp prst="textNoShape">
              <a:avLst/>
            </a:prstTxWarp>
            <a:spAutoFit/>
          </a:bodyPr>
          <a:lstStyle/>
          <a:p>
            <a:pPr eaLnBrk="1" hangingPunct="1"/>
            <a:r>
              <a:rPr lang="it-IT" b="1">
                <a:latin typeface="Verdana" charset="0"/>
              </a:rPr>
              <a:t>Intelligenza connettiva</a:t>
            </a:r>
            <a:endParaRPr lang="it-IT" sz="1800" b="1">
              <a:latin typeface="Verdana" charset="0"/>
            </a:endParaRPr>
          </a:p>
        </p:txBody>
      </p:sp>
      <p:sp>
        <p:nvSpPr>
          <p:cNvPr id="79925" name="AutoShape 53"/>
          <p:cNvSpPr>
            <a:spLocks noChangeArrowheads="1"/>
          </p:cNvSpPr>
          <p:nvPr/>
        </p:nvSpPr>
        <p:spPr bwMode="auto">
          <a:xfrm rot="4906272">
            <a:off x="2051844" y="2745582"/>
            <a:ext cx="469900" cy="639762"/>
          </a:xfrm>
          <a:prstGeom prst="rightArrow">
            <a:avLst>
              <a:gd name="adj1" fmla="val 56306"/>
              <a:gd name="adj2" fmla="val 53097"/>
            </a:avLst>
          </a:prstGeom>
          <a:gradFill rotWithShape="0">
            <a:gsLst>
              <a:gs pos="0">
                <a:srgbClr val="333399">
                  <a:alpha val="53000"/>
                </a:srgbClr>
              </a:gs>
              <a:gs pos="100000">
                <a:srgbClr val="333399">
                  <a:gamma/>
                  <a:shade val="33333"/>
                  <a:invGamma/>
                </a:srgbClr>
              </a:gs>
            </a:gsLst>
            <a:lin ang="0" scaled="1"/>
          </a:gradFill>
          <a:ln w="9525">
            <a:solidFill>
              <a:schemeClr val="tx1"/>
            </a:solidFill>
            <a:prstDash val="sysDot"/>
            <a:miter lim="800000"/>
            <a:headEnd/>
            <a:tailEnd/>
          </a:ln>
          <a:effectLst/>
        </p:spPr>
        <p:txBody>
          <a:bodyPr wrap="none" anchor="ctr">
            <a:prstTxWarp prst="textNoShape">
              <a:avLst/>
            </a:prstTxWarp>
          </a:bodyPr>
          <a:lstStyle/>
          <a:p>
            <a:endParaRPr lang="it-IT"/>
          </a:p>
        </p:txBody>
      </p:sp>
      <p:sp>
        <p:nvSpPr>
          <p:cNvPr id="79926" name="Text Box 54"/>
          <p:cNvSpPr txBox="1">
            <a:spLocks noChangeArrowheads="1"/>
          </p:cNvSpPr>
          <p:nvPr/>
        </p:nvSpPr>
        <p:spPr bwMode="auto">
          <a:xfrm>
            <a:off x="866775" y="1574800"/>
            <a:ext cx="2698750" cy="336550"/>
          </a:xfrm>
          <a:prstGeom prst="rect">
            <a:avLst/>
          </a:prstGeom>
          <a:noFill/>
          <a:ln w="9525" cap="rnd">
            <a:noFill/>
            <a:prstDash val="sysDot"/>
            <a:miter lim="800000"/>
            <a:headEnd/>
            <a:tailEnd/>
          </a:ln>
          <a:effectLst/>
        </p:spPr>
        <p:txBody>
          <a:bodyPr>
            <a:prstTxWarp prst="textNoShape">
              <a:avLst/>
            </a:prstTxWarp>
            <a:spAutoFit/>
          </a:bodyPr>
          <a:lstStyle/>
          <a:p>
            <a:pPr algn="ctr" eaLnBrk="1" hangingPunct="1"/>
            <a:r>
              <a:rPr lang="it-IT" sz="1600" b="1">
                <a:latin typeface="Verdana" charset="0"/>
              </a:rPr>
              <a:t>Intelligenza collettiva</a:t>
            </a:r>
          </a:p>
        </p:txBody>
      </p:sp>
      <p:grpSp>
        <p:nvGrpSpPr>
          <p:cNvPr id="6" name="Group 55"/>
          <p:cNvGrpSpPr>
            <a:grpSpLocks/>
          </p:cNvGrpSpPr>
          <p:nvPr/>
        </p:nvGrpSpPr>
        <p:grpSpPr bwMode="auto">
          <a:xfrm>
            <a:off x="1520825" y="2039938"/>
            <a:ext cx="333375" cy="450850"/>
            <a:chOff x="583" y="1377"/>
            <a:chExt cx="239" cy="239"/>
          </a:xfrm>
        </p:grpSpPr>
        <p:sp>
          <p:nvSpPr>
            <p:cNvPr id="79928" name="Freeform 56"/>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29" name="Freeform 57"/>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30" name="Freeform 58"/>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31" name="Freeform 59"/>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32" name="Freeform 6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33" name="Line 61"/>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34" name="Line 62"/>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35" name="Freeform 63"/>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99CC00">
                <a:alpha val="55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7" name="Group 64"/>
          <p:cNvGrpSpPr>
            <a:grpSpLocks/>
          </p:cNvGrpSpPr>
          <p:nvPr/>
        </p:nvGrpSpPr>
        <p:grpSpPr bwMode="auto">
          <a:xfrm>
            <a:off x="2652713" y="2119313"/>
            <a:ext cx="333375" cy="450850"/>
            <a:chOff x="583" y="1377"/>
            <a:chExt cx="239" cy="239"/>
          </a:xfrm>
        </p:grpSpPr>
        <p:sp>
          <p:nvSpPr>
            <p:cNvPr id="79937" name="Freeform 65"/>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38" name="Freeform 66"/>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39" name="Freeform 67"/>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40" name="Freeform 68"/>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41" name="Freeform 69"/>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42" name="Line 70"/>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43" name="Line 71"/>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44" name="Freeform 72"/>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FF00">
                <a:alpha val="50000"/>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8" name="Group 73"/>
          <p:cNvGrpSpPr>
            <a:grpSpLocks/>
          </p:cNvGrpSpPr>
          <p:nvPr/>
        </p:nvGrpSpPr>
        <p:grpSpPr bwMode="auto">
          <a:xfrm>
            <a:off x="2055813" y="2039938"/>
            <a:ext cx="333375" cy="450850"/>
            <a:chOff x="583" y="1377"/>
            <a:chExt cx="239" cy="239"/>
          </a:xfrm>
        </p:grpSpPr>
        <p:sp>
          <p:nvSpPr>
            <p:cNvPr id="79946" name="Freeform 74"/>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47" name="Freeform 75"/>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48" name="Freeform 76"/>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49" name="Freeform 77"/>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50" name="Freeform 78"/>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51" name="Line 79"/>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52" name="Line 80"/>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53" name="Freeform 81"/>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FF0000">
                <a:alpha val="64999"/>
              </a:srgbClr>
            </a:solidFill>
            <a:ln w="1651">
              <a:solidFill>
                <a:srgbClr val="000000"/>
              </a:solidFill>
              <a:prstDash val="solid"/>
              <a:round/>
              <a:headEnd/>
              <a:tailEnd/>
            </a:ln>
          </p:spPr>
          <p:txBody>
            <a:bodyPr>
              <a:prstTxWarp prst="textNoShape">
                <a:avLst/>
              </a:prstTxWarp>
            </a:bodyPr>
            <a:lstStyle/>
            <a:p>
              <a:endParaRPr lang="it-IT"/>
            </a:p>
          </p:txBody>
        </p:sp>
      </p:grpSp>
      <p:grpSp>
        <p:nvGrpSpPr>
          <p:cNvPr id="9" name="Group 82"/>
          <p:cNvGrpSpPr>
            <a:grpSpLocks/>
          </p:cNvGrpSpPr>
          <p:nvPr/>
        </p:nvGrpSpPr>
        <p:grpSpPr bwMode="auto">
          <a:xfrm>
            <a:off x="1239838" y="2601913"/>
            <a:ext cx="333375" cy="450850"/>
            <a:chOff x="583" y="1377"/>
            <a:chExt cx="239" cy="239"/>
          </a:xfrm>
        </p:grpSpPr>
        <p:sp>
          <p:nvSpPr>
            <p:cNvPr id="79955" name="Freeform 83"/>
            <p:cNvSpPr>
              <a:spLocks/>
            </p:cNvSpPr>
            <p:nvPr/>
          </p:nvSpPr>
          <p:spPr bwMode="auto">
            <a:xfrm>
              <a:off x="594" y="1493"/>
              <a:ext cx="228" cy="123"/>
            </a:xfrm>
            <a:custGeom>
              <a:avLst/>
              <a:gdLst/>
              <a:ahLst/>
              <a:cxnLst>
                <a:cxn ang="0">
                  <a:pos x="45" y="123"/>
                </a:cxn>
                <a:cxn ang="0">
                  <a:pos x="228" y="123"/>
                </a:cxn>
                <a:cxn ang="0">
                  <a:pos x="228" y="41"/>
                </a:cxn>
                <a:cxn ang="0">
                  <a:pos x="220" y="31"/>
                </a:cxn>
                <a:cxn ang="0">
                  <a:pos x="211" y="21"/>
                </a:cxn>
                <a:cxn ang="0">
                  <a:pos x="200" y="14"/>
                </a:cxn>
                <a:cxn ang="0">
                  <a:pos x="189" y="8"/>
                </a:cxn>
                <a:cxn ang="0">
                  <a:pos x="177" y="4"/>
                </a:cxn>
                <a:cxn ang="0">
                  <a:pos x="165" y="1"/>
                </a:cxn>
                <a:cxn ang="0">
                  <a:pos x="152" y="0"/>
                </a:cxn>
                <a:cxn ang="0">
                  <a:pos x="149" y="9"/>
                </a:cxn>
                <a:cxn ang="0">
                  <a:pos x="143" y="17"/>
                </a:cxn>
                <a:cxn ang="0">
                  <a:pos x="136" y="24"/>
                </a:cxn>
                <a:cxn ang="0">
                  <a:pos x="128" y="28"/>
                </a:cxn>
                <a:cxn ang="0">
                  <a:pos x="119" y="30"/>
                </a:cxn>
                <a:cxn ang="0">
                  <a:pos x="109" y="30"/>
                </a:cxn>
                <a:cxn ang="0">
                  <a:pos x="100" y="28"/>
                </a:cxn>
                <a:cxn ang="0">
                  <a:pos x="92" y="24"/>
                </a:cxn>
                <a:cxn ang="0">
                  <a:pos x="85" y="17"/>
                </a:cxn>
                <a:cxn ang="0">
                  <a:pos x="79" y="9"/>
                </a:cxn>
                <a:cxn ang="0">
                  <a:pos x="76" y="0"/>
                </a:cxn>
                <a:cxn ang="0">
                  <a:pos x="63" y="1"/>
                </a:cxn>
                <a:cxn ang="0">
                  <a:pos x="51" y="4"/>
                </a:cxn>
                <a:cxn ang="0">
                  <a:pos x="39" y="8"/>
                </a:cxn>
                <a:cxn ang="0">
                  <a:pos x="28" y="14"/>
                </a:cxn>
                <a:cxn ang="0">
                  <a:pos x="17" y="21"/>
                </a:cxn>
                <a:cxn ang="0">
                  <a:pos x="8" y="31"/>
                </a:cxn>
                <a:cxn ang="0">
                  <a:pos x="0" y="41"/>
                </a:cxn>
                <a:cxn ang="0">
                  <a:pos x="0" y="123"/>
                </a:cxn>
                <a:cxn ang="0">
                  <a:pos x="45" y="123"/>
                </a:cxn>
              </a:cxnLst>
              <a:rect l="0" t="0" r="r" b="b"/>
              <a:pathLst>
                <a:path w="228" h="123">
                  <a:moveTo>
                    <a:pt x="45" y="123"/>
                  </a:moveTo>
                  <a:lnTo>
                    <a:pt x="228" y="123"/>
                  </a:lnTo>
                  <a:lnTo>
                    <a:pt x="228" y="41"/>
                  </a:lnTo>
                  <a:lnTo>
                    <a:pt x="220" y="31"/>
                  </a:lnTo>
                  <a:lnTo>
                    <a:pt x="211" y="21"/>
                  </a:lnTo>
                  <a:lnTo>
                    <a:pt x="200" y="14"/>
                  </a:lnTo>
                  <a:lnTo>
                    <a:pt x="189" y="8"/>
                  </a:lnTo>
                  <a:lnTo>
                    <a:pt x="177" y="4"/>
                  </a:lnTo>
                  <a:lnTo>
                    <a:pt x="165" y="1"/>
                  </a:lnTo>
                  <a:lnTo>
                    <a:pt x="152" y="0"/>
                  </a:lnTo>
                  <a:lnTo>
                    <a:pt x="149" y="9"/>
                  </a:lnTo>
                  <a:lnTo>
                    <a:pt x="143" y="17"/>
                  </a:lnTo>
                  <a:lnTo>
                    <a:pt x="136" y="24"/>
                  </a:lnTo>
                  <a:lnTo>
                    <a:pt x="128" y="28"/>
                  </a:lnTo>
                  <a:lnTo>
                    <a:pt x="119" y="30"/>
                  </a:lnTo>
                  <a:lnTo>
                    <a:pt x="109" y="30"/>
                  </a:lnTo>
                  <a:lnTo>
                    <a:pt x="100" y="28"/>
                  </a:lnTo>
                  <a:lnTo>
                    <a:pt x="92" y="24"/>
                  </a:lnTo>
                  <a:lnTo>
                    <a:pt x="85" y="17"/>
                  </a:lnTo>
                  <a:lnTo>
                    <a:pt x="79" y="9"/>
                  </a:lnTo>
                  <a:lnTo>
                    <a:pt x="76" y="0"/>
                  </a:lnTo>
                  <a:lnTo>
                    <a:pt x="63" y="1"/>
                  </a:lnTo>
                  <a:lnTo>
                    <a:pt x="51" y="4"/>
                  </a:lnTo>
                  <a:lnTo>
                    <a:pt x="39" y="8"/>
                  </a:lnTo>
                  <a:lnTo>
                    <a:pt x="28" y="14"/>
                  </a:lnTo>
                  <a:lnTo>
                    <a:pt x="17" y="21"/>
                  </a:lnTo>
                  <a:lnTo>
                    <a:pt x="8" y="31"/>
                  </a:lnTo>
                  <a:lnTo>
                    <a:pt x="0" y="41"/>
                  </a:lnTo>
                  <a:lnTo>
                    <a:pt x="0" y="123"/>
                  </a:lnTo>
                  <a:lnTo>
                    <a:pt x="45" y="123"/>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56" name="Freeform 84"/>
            <p:cNvSpPr>
              <a:spLocks/>
            </p:cNvSpPr>
            <p:nvPr/>
          </p:nvSpPr>
          <p:spPr bwMode="auto">
            <a:xfrm>
              <a:off x="660" y="1383"/>
              <a:ext cx="100" cy="139"/>
            </a:xfrm>
            <a:custGeom>
              <a:avLst/>
              <a:gdLst/>
              <a:ahLst/>
              <a:cxnLst>
                <a:cxn ang="0">
                  <a:pos x="81" y="95"/>
                </a:cxn>
                <a:cxn ang="0">
                  <a:pos x="88" y="88"/>
                </a:cxn>
                <a:cxn ang="0">
                  <a:pos x="93" y="81"/>
                </a:cxn>
                <a:cxn ang="0">
                  <a:pos x="97" y="72"/>
                </a:cxn>
                <a:cxn ang="0">
                  <a:pos x="99" y="63"/>
                </a:cxn>
                <a:cxn ang="0">
                  <a:pos x="100" y="53"/>
                </a:cxn>
                <a:cxn ang="0">
                  <a:pos x="99" y="43"/>
                </a:cxn>
                <a:cxn ang="0">
                  <a:pos x="96" y="32"/>
                </a:cxn>
                <a:cxn ang="0">
                  <a:pos x="90" y="22"/>
                </a:cxn>
                <a:cxn ang="0">
                  <a:pos x="84" y="14"/>
                </a:cxn>
                <a:cxn ang="0">
                  <a:pos x="75" y="7"/>
                </a:cxn>
                <a:cxn ang="0">
                  <a:pos x="65" y="3"/>
                </a:cxn>
                <a:cxn ang="0">
                  <a:pos x="55" y="0"/>
                </a:cxn>
                <a:cxn ang="0">
                  <a:pos x="45" y="0"/>
                </a:cxn>
                <a:cxn ang="0">
                  <a:pos x="35" y="3"/>
                </a:cxn>
                <a:cxn ang="0">
                  <a:pos x="25" y="7"/>
                </a:cxn>
                <a:cxn ang="0">
                  <a:pos x="17" y="14"/>
                </a:cxn>
                <a:cxn ang="0">
                  <a:pos x="10" y="22"/>
                </a:cxn>
                <a:cxn ang="0">
                  <a:pos x="4" y="32"/>
                </a:cxn>
                <a:cxn ang="0">
                  <a:pos x="1" y="43"/>
                </a:cxn>
                <a:cxn ang="0">
                  <a:pos x="0" y="53"/>
                </a:cxn>
                <a:cxn ang="0">
                  <a:pos x="1" y="63"/>
                </a:cxn>
                <a:cxn ang="0">
                  <a:pos x="3" y="72"/>
                </a:cxn>
                <a:cxn ang="0">
                  <a:pos x="7" y="81"/>
                </a:cxn>
                <a:cxn ang="0">
                  <a:pos x="12" y="88"/>
                </a:cxn>
                <a:cxn ang="0">
                  <a:pos x="19" y="95"/>
                </a:cxn>
                <a:cxn ang="0">
                  <a:pos x="11" y="103"/>
                </a:cxn>
                <a:cxn ang="0">
                  <a:pos x="11" y="139"/>
                </a:cxn>
                <a:cxn ang="0">
                  <a:pos x="89" y="139"/>
                </a:cxn>
                <a:cxn ang="0">
                  <a:pos x="89" y="103"/>
                </a:cxn>
                <a:cxn ang="0">
                  <a:pos x="81" y="95"/>
                </a:cxn>
              </a:cxnLst>
              <a:rect l="0" t="0" r="r" b="b"/>
              <a:pathLst>
                <a:path w="100" h="139">
                  <a:moveTo>
                    <a:pt x="81" y="95"/>
                  </a:moveTo>
                  <a:lnTo>
                    <a:pt x="88" y="88"/>
                  </a:lnTo>
                  <a:lnTo>
                    <a:pt x="93" y="81"/>
                  </a:lnTo>
                  <a:lnTo>
                    <a:pt x="97" y="72"/>
                  </a:lnTo>
                  <a:lnTo>
                    <a:pt x="99" y="63"/>
                  </a:lnTo>
                  <a:lnTo>
                    <a:pt x="100" y="53"/>
                  </a:lnTo>
                  <a:lnTo>
                    <a:pt x="99" y="43"/>
                  </a:lnTo>
                  <a:lnTo>
                    <a:pt x="96" y="32"/>
                  </a:lnTo>
                  <a:lnTo>
                    <a:pt x="90" y="22"/>
                  </a:lnTo>
                  <a:lnTo>
                    <a:pt x="84" y="14"/>
                  </a:lnTo>
                  <a:lnTo>
                    <a:pt x="75" y="7"/>
                  </a:lnTo>
                  <a:lnTo>
                    <a:pt x="65" y="3"/>
                  </a:lnTo>
                  <a:lnTo>
                    <a:pt x="55" y="0"/>
                  </a:lnTo>
                  <a:lnTo>
                    <a:pt x="45" y="0"/>
                  </a:lnTo>
                  <a:lnTo>
                    <a:pt x="35" y="3"/>
                  </a:lnTo>
                  <a:lnTo>
                    <a:pt x="25" y="7"/>
                  </a:lnTo>
                  <a:lnTo>
                    <a:pt x="17" y="14"/>
                  </a:lnTo>
                  <a:lnTo>
                    <a:pt x="10" y="22"/>
                  </a:lnTo>
                  <a:lnTo>
                    <a:pt x="4" y="32"/>
                  </a:lnTo>
                  <a:lnTo>
                    <a:pt x="1" y="43"/>
                  </a:lnTo>
                  <a:lnTo>
                    <a:pt x="0" y="53"/>
                  </a:lnTo>
                  <a:lnTo>
                    <a:pt x="1" y="63"/>
                  </a:lnTo>
                  <a:lnTo>
                    <a:pt x="3" y="72"/>
                  </a:lnTo>
                  <a:lnTo>
                    <a:pt x="7" y="81"/>
                  </a:lnTo>
                  <a:lnTo>
                    <a:pt x="12" y="88"/>
                  </a:lnTo>
                  <a:lnTo>
                    <a:pt x="19" y="95"/>
                  </a:lnTo>
                  <a:lnTo>
                    <a:pt x="11" y="103"/>
                  </a:lnTo>
                  <a:lnTo>
                    <a:pt x="11" y="139"/>
                  </a:lnTo>
                  <a:lnTo>
                    <a:pt x="89" y="139"/>
                  </a:lnTo>
                  <a:lnTo>
                    <a:pt x="89" y="103"/>
                  </a:lnTo>
                  <a:lnTo>
                    <a:pt x="81" y="95"/>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57" name="Freeform 85"/>
            <p:cNvSpPr>
              <a:spLocks/>
            </p:cNvSpPr>
            <p:nvPr/>
          </p:nvSpPr>
          <p:spPr bwMode="auto">
            <a:xfrm>
              <a:off x="649" y="1377"/>
              <a:ext cx="100" cy="138"/>
            </a:xfrm>
            <a:custGeom>
              <a:avLst/>
              <a:gdLst/>
              <a:ahLst/>
              <a:cxnLst>
                <a:cxn ang="0">
                  <a:pos x="81" y="94"/>
                </a:cxn>
                <a:cxn ang="0">
                  <a:pos x="88" y="88"/>
                </a:cxn>
                <a:cxn ang="0">
                  <a:pos x="93" y="80"/>
                </a:cxn>
                <a:cxn ang="0">
                  <a:pos x="96" y="72"/>
                </a:cxn>
                <a:cxn ang="0">
                  <a:pos x="99" y="62"/>
                </a:cxn>
                <a:cxn ang="0">
                  <a:pos x="100" y="53"/>
                </a:cxn>
                <a:cxn ang="0">
                  <a:pos x="99" y="42"/>
                </a:cxn>
                <a:cxn ang="0">
                  <a:pos x="95" y="31"/>
                </a:cxn>
                <a:cxn ang="0">
                  <a:pos x="91" y="22"/>
                </a:cxn>
                <a:cxn ang="0">
                  <a:pos x="83" y="13"/>
                </a:cxn>
                <a:cxn ang="0">
                  <a:pos x="75" y="7"/>
                </a:cxn>
                <a:cxn ang="0">
                  <a:pos x="65" y="2"/>
                </a:cxn>
                <a:cxn ang="0">
                  <a:pos x="55" y="0"/>
                </a:cxn>
                <a:cxn ang="0">
                  <a:pos x="45" y="0"/>
                </a:cxn>
                <a:cxn ang="0">
                  <a:pos x="34" y="2"/>
                </a:cxn>
                <a:cxn ang="0">
                  <a:pos x="25" y="7"/>
                </a:cxn>
                <a:cxn ang="0">
                  <a:pos x="17" y="13"/>
                </a:cxn>
                <a:cxn ang="0">
                  <a:pos x="9" y="22"/>
                </a:cxn>
                <a:cxn ang="0">
                  <a:pos x="5" y="31"/>
                </a:cxn>
                <a:cxn ang="0">
                  <a:pos x="1" y="42"/>
                </a:cxn>
                <a:cxn ang="0">
                  <a:pos x="0" y="53"/>
                </a:cxn>
                <a:cxn ang="0">
                  <a:pos x="1" y="62"/>
                </a:cxn>
                <a:cxn ang="0">
                  <a:pos x="3" y="72"/>
                </a:cxn>
                <a:cxn ang="0">
                  <a:pos x="7" y="80"/>
                </a:cxn>
                <a:cxn ang="0">
                  <a:pos x="12" y="88"/>
                </a:cxn>
                <a:cxn ang="0">
                  <a:pos x="18" y="94"/>
                </a:cxn>
                <a:cxn ang="0">
                  <a:pos x="11" y="103"/>
                </a:cxn>
                <a:cxn ang="0">
                  <a:pos x="11" y="138"/>
                </a:cxn>
                <a:cxn ang="0">
                  <a:pos x="89" y="138"/>
                </a:cxn>
                <a:cxn ang="0">
                  <a:pos x="89" y="103"/>
                </a:cxn>
                <a:cxn ang="0">
                  <a:pos x="81" y="94"/>
                </a:cxn>
              </a:cxnLst>
              <a:rect l="0" t="0" r="r" b="b"/>
              <a:pathLst>
                <a:path w="100" h="138">
                  <a:moveTo>
                    <a:pt x="81" y="94"/>
                  </a:moveTo>
                  <a:lnTo>
                    <a:pt x="88" y="88"/>
                  </a:lnTo>
                  <a:lnTo>
                    <a:pt x="93" y="80"/>
                  </a:lnTo>
                  <a:lnTo>
                    <a:pt x="96" y="72"/>
                  </a:lnTo>
                  <a:lnTo>
                    <a:pt x="99" y="62"/>
                  </a:lnTo>
                  <a:lnTo>
                    <a:pt x="100" y="53"/>
                  </a:lnTo>
                  <a:lnTo>
                    <a:pt x="99" y="42"/>
                  </a:lnTo>
                  <a:lnTo>
                    <a:pt x="95" y="31"/>
                  </a:lnTo>
                  <a:lnTo>
                    <a:pt x="91" y="22"/>
                  </a:lnTo>
                  <a:lnTo>
                    <a:pt x="83" y="13"/>
                  </a:lnTo>
                  <a:lnTo>
                    <a:pt x="75" y="7"/>
                  </a:lnTo>
                  <a:lnTo>
                    <a:pt x="65" y="2"/>
                  </a:lnTo>
                  <a:lnTo>
                    <a:pt x="55" y="0"/>
                  </a:lnTo>
                  <a:lnTo>
                    <a:pt x="45" y="0"/>
                  </a:lnTo>
                  <a:lnTo>
                    <a:pt x="34" y="2"/>
                  </a:lnTo>
                  <a:lnTo>
                    <a:pt x="25" y="7"/>
                  </a:lnTo>
                  <a:lnTo>
                    <a:pt x="17" y="13"/>
                  </a:lnTo>
                  <a:lnTo>
                    <a:pt x="9" y="22"/>
                  </a:lnTo>
                  <a:lnTo>
                    <a:pt x="5" y="31"/>
                  </a:lnTo>
                  <a:lnTo>
                    <a:pt x="1" y="42"/>
                  </a:lnTo>
                  <a:lnTo>
                    <a:pt x="0" y="53"/>
                  </a:lnTo>
                  <a:lnTo>
                    <a:pt x="1" y="62"/>
                  </a:lnTo>
                  <a:lnTo>
                    <a:pt x="3" y="72"/>
                  </a:lnTo>
                  <a:lnTo>
                    <a:pt x="7" y="80"/>
                  </a:lnTo>
                  <a:lnTo>
                    <a:pt x="12" y="88"/>
                  </a:lnTo>
                  <a:lnTo>
                    <a:pt x="18" y="94"/>
                  </a:lnTo>
                  <a:lnTo>
                    <a:pt x="11" y="103"/>
                  </a:lnTo>
                  <a:lnTo>
                    <a:pt x="11" y="138"/>
                  </a:lnTo>
                  <a:lnTo>
                    <a:pt x="89" y="138"/>
                  </a:lnTo>
                  <a:lnTo>
                    <a:pt x="89" y="103"/>
                  </a:lnTo>
                  <a:lnTo>
                    <a:pt x="81" y="94"/>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58" name="Freeform 86"/>
            <p:cNvSpPr>
              <a:spLocks/>
            </p:cNvSpPr>
            <p:nvPr/>
          </p:nvSpPr>
          <p:spPr bwMode="auto">
            <a:xfrm>
              <a:off x="649" y="1377"/>
              <a:ext cx="100" cy="53"/>
            </a:xfrm>
            <a:custGeom>
              <a:avLst/>
              <a:gdLst/>
              <a:ahLst/>
              <a:cxnLst>
                <a:cxn ang="0">
                  <a:pos x="0" y="53"/>
                </a:cxn>
                <a:cxn ang="0">
                  <a:pos x="11" y="53"/>
                </a:cxn>
                <a:cxn ang="0">
                  <a:pos x="22" y="52"/>
                </a:cxn>
                <a:cxn ang="0">
                  <a:pos x="32" y="51"/>
                </a:cxn>
                <a:cxn ang="0">
                  <a:pos x="41" y="50"/>
                </a:cxn>
                <a:cxn ang="0">
                  <a:pos x="49" y="48"/>
                </a:cxn>
                <a:cxn ang="0">
                  <a:pos x="55" y="46"/>
                </a:cxn>
                <a:cxn ang="0">
                  <a:pos x="60" y="44"/>
                </a:cxn>
                <a:cxn ang="0">
                  <a:pos x="63" y="42"/>
                </a:cxn>
                <a:cxn ang="0">
                  <a:pos x="64" y="40"/>
                </a:cxn>
                <a:cxn ang="0">
                  <a:pos x="65" y="43"/>
                </a:cxn>
                <a:cxn ang="0">
                  <a:pos x="68" y="46"/>
                </a:cxn>
                <a:cxn ang="0">
                  <a:pos x="72" y="48"/>
                </a:cxn>
                <a:cxn ang="0">
                  <a:pos x="77" y="50"/>
                </a:cxn>
                <a:cxn ang="0">
                  <a:pos x="85" y="51"/>
                </a:cxn>
                <a:cxn ang="0">
                  <a:pos x="92" y="53"/>
                </a:cxn>
                <a:cxn ang="0">
                  <a:pos x="100" y="53"/>
                </a:cxn>
                <a:cxn ang="0">
                  <a:pos x="100" y="43"/>
                </a:cxn>
                <a:cxn ang="0">
                  <a:pos x="98" y="33"/>
                </a:cxn>
                <a:cxn ang="0">
                  <a:pos x="94" y="24"/>
                </a:cxn>
                <a:cxn ang="0">
                  <a:pos x="88" y="16"/>
                </a:cxn>
                <a:cxn ang="0">
                  <a:pos x="80" y="9"/>
                </a:cxn>
                <a:cxn ang="0">
                  <a:pos x="71" y="4"/>
                </a:cxn>
                <a:cxn ang="0">
                  <a:pos x="61" y="1"/>
                </a:cxn>
                <a:cxn ang="0">
                  <a:pos x="50" y="0"/>
                </a:cxn>
                <a:cxn ang="0">
                  <a:pos x="39" y="1"/>
                </a:cxn>
                <a:cxn ang="0">
                  <a:pos x="29" y="4"/>
                </a:cxn>
                <a:cxn ang="0">
                  <a:pos x="20" y="9"/>
                </a:cxn>
                <a:cxn ang="0">
                  <a:pos x="12" y="16"/>
                </a:cxn>
                <a:cxn ang="0">
                  <a:pos x="6" y="24"/>
                </a:cxn>
                <a:cxn ang="0">
                  <a:pos x="2" y="33"/>
                </a:cxn>
                <a:cxn ang="0">
                  <a:pos x="0" y="43"/>
                </a:cxn>
                <a:cxn ang="0">
                  <a:pos x="0" y="53"/>
                </a:cxn>
              </a:cxnLst>
              <a:rect l="0" t="0" r="r" b="b"/>
              <a:pathLst>
                <a:path w="100" h="53">
                  <a:moveTo>
                    <a:pt x="0" y="53"/>
                  </a:moveTo>
                  <a:lnTo>
                    <a:pt x="11" y="53"/>
                  </a:lnTo>
                  <a:lnTo>
                    <a:pt x="22" y="52"/>
                  </a:lnTo>
                  <a:lnTo>
                    <a:pt x="32" y="51"/>
                  </a:lnTo>
                  <a:lnTo>
                    <a:pt x="41" y="50"/>
                  </a:lnTo>
                  <a:lnTo>
                    <a:pt x="49" y="48"/>
                  </a:lnTo>
                  <a:lnTo>
                    <a:pt x="55" y="46"/>
                  </a:lnTo>
                  <a:lnTo>
                    <a:pt x="60" y="44"/>
                  </a:lnTo>
                  <a:lnTo>
                    <a:pt x="63" y="42"/>
                  </a:lnTo>
                  <a:lnTo>
                    <a:pt x="64" y="40"/>
                  </a:lnTo>
                  <a:lnTo>
                    <a:pt x="65" y="43"/>
                  </a:lnTo>
                  <a:lnTo>
                    <a:pt x="68" y="46"/>
                  </a:lnTo>
                  <a:lnTo>
                    <a:pt x="72" y="48"/>
                  </a:lnTo>
                  <a:lnTo>
                    <a:pt x="77" y="50"/>
                  </a:lnTo>
                  <a:lnTo>
                    <a:pt x="85" y="51"/>
                  </a:lnTo>
                  <a:lnTo>
                    <a:pt x="92" y="53"/>
                  </a:lnTo>
                  <a:lnTo>
                    <a:pt x="100" y="53"/>
                  </a:lnTo>
                  <a:lnTo>
                    <a:pt x="100" y="43"/>
                  </a:lnTo>
                  <a:lnTo>
                    <a:pt x="98" y="33"/>
                  </a:lnTo>
                  <a:lnTo>
                    <a:pt x="94" y="24"/>
                  </a:lnTo>
                  <a:lnTo>
                    <a:pt x="88" y="16"/>
                  </a:lnTo>
                  <a:lnTo>
                    <a:pt x="80" y="9"/>
                  </a:lnTo>
                  <a:lnTo>
                    <a:pt x="71" y="4"/>
                  </a:lnTo>
                  <a:lnTo>
                    <a:pt x="61" y="1"/>
                  </a:lnTo>
                  <a:lnTo>
                    <a:pt x="50" y="0"/>
                  </a:lnTo>
                  <a:lnTo>
                    <a:pt x="39" y="1"/>
                  </a:lnTo>
                  <a:lnTo>
                    <a:pt x="29" y="4"/>
                  </a:lnTo>
                  <a:lnTo>
                    <a:pt x="20" y="9"/>
                  </a:lnTo>
                  <a:lnTo>
                    <a:pt x="12" y="16"/>
                  </a:lnTo>
                  <a:lnTo>
                    <a:pt x="6" y="24"/>
                  </a:lnTo>
                  <a:lnTo>
                    <a:pt x="2" y="33"/>
                  </a:lnTo>
                  <a:lnTo>
                    <a:pt x="0" y="43"/>
                  </a:lnTo>
                  <a:lnTo>
                    <a:pt x="0" y="53"/>
                  </a:lnTo>
                  <a:close/>
                </a:path>
              </a:pathLst>
            </a:custGeom>
            <a:solidFill>
              <a:schemeClr val="hlink">
                <a:alpha val="50000"/>
              </a:schemeClr>
            </a:solidFill>
            <a:ln w="1588">
              <a:solidFill>
                <a:srgbClr val="000000"/>
              </a:solidFill>
              <a:prstDash val="solid"/>
              <a:round/>
              <a:headEnd/>
              <a:tailEnd/>
            </a:ln>
          </p:spPr>
          <p:txBody>
            <a:bodyPr>
              <a:prstTxWarp prst="textNoShape">
                <a:avLst/>
              </a:prstTxWarp>
            </a:bodyPr>
            <a:lstStyle/>
            <a:p>
              <a:endParaRPr lang="it-IT"/>
            </a:p>
          </p:txBody>
        </p:sp>
        <p:sp>
          <p:nvSpPr>
            <p:cNvPr id="79959" name="Freeform 87"/>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close/>
                </a:path>
              </a:pathLst>
            </a:custGeom>
            <a:solidFill>
              <a:schemeClr val="hlink">
                <a:alpha val="50000"/>
              </a:schemeClr>
            </a:solidFill>
            <a:ln w="9525">
              <a:noFill/>
              <a:round/>
              <a:headEnd/>
              <a:tailEnd/>
            </a:ln>
          </p:spPr>
          <p:txBody>
            <a:bodyPr>
              <a:prstTxWarp prst="textNoShape">
                <a:avLst/>
              </a:prstTxWarp>
            </a:bodyPr>
            <a:lstStyle/>
            <a:p>
              <a:endParaRPr lang="it-IT"/>
            </a:p>
          </p:txBody>
        </p:sp>
        <p:sp>
          <p:nvSpPr>
            <p:cNvPr id="79960" name="Line 88"/>
            <p:cNvSpPr>
              <a:spLocks noChangeShapeType="1"/>
            </p:cNvSpPr>
            <p:nvPr/>
          </p:nvSpPr>
          <p:spPr bwMode="auto">
            <a:xfrm>
              <a:off x="62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61" name="Line 89"/>
            <p:cNvSpPr>
              <a:spLocks noChangeShapeType="1"/>
            </p:cNvSpPr>
            <p:nvPr/>
          </p:nvSpPr>
          <p:spPr bwMode="auto">
            <a:xfrm flipV="1">
              <a:off x="769" y="1566"/>
              <a:ext cx="1" cy="43"/>
            </a:xfrm>
            <a:prstGeom prst="line">
              <a:avLst/>
            </a:prstGeom>
            <a:noFill/>
            <a:ln w="1588">
              <a:solidFill>
                <a:srgbClr val="000000"/>
              </a:solidFill>
              <a:round/>
              <a:headEnd/>
              <a:tailEnd/>
            </a:ln>
          </p:spPr>
          <p:txBody>
            <a:bodyPr>
              <a:prstTxWarp prst="textNoShape">
                <a:avLst/>
              </a:prstTxWarp>
            </a:bodyPr>
            <a:lstStyle/>
            <a:p>
              <a:endParaRPr lang="it-IT"/>
            </a:p>
          </p:txBody>
        </p:sp>
        <p:sp>
          <p:nvSpPr>
            <p:cNvPr id="79962" name="Freeform 90"/>
            <p:cNvSpPr>
              <a:spLocks/>
            </p:cNvSpPr>
            <p:nvPr/>
          </p:nvSpPr>
          <p:spPr bwMode="auto">
            <a:xfrm>
              <a:off x="583" y="1480"/>
              <a:ext cx="232" cy="129"/>
            </a:xfrm>
            <a:custGeom>
              <a:avLst/>
              <a:gdLst/>
              <a:ahLst/>
              <a:cxnLst>
                <a:cxn ang="0">
                  <a:pos x="38" y="129"/>
                </a:cxn>
                <a:cxn ang="0">
                  <a:pos x="232" y="129"/>
                </a:cxn>
                <a:cxn ang="0">
                  <a:pos x="232" y="43"/>
                </a:cxn>
                <a:cxn ang="0">
                  <a:pos x="224" y="32"/>
                </a:cxn>
                <a:cxn ang="0">
                  <a:pos x="214" y="23"/>
                </a:cxn>
                <a:cxn ang="0">
                  <a:pos x="204" y="15"/>
                </a:cxn>
                <a:cxn ang="0">
                  <a:pos x="192" y="8"/>
                </a:cxn>
                <a:cxn ang="0">
                  <a:pos x="180" y="4"/>
                </a:cxn>
                <a:cxn ang="0">
                  <a:pos x="167" y="1"/>
                </a:cxn>
                <a:cxn ang="0">
                  <a:pos x="155" y="0"/>
                </a:cxn>
                <a:cxn ang="0">
                  <a:pos x="151" y="9"/>
                </a:cxn>
                <a:cxn ang="0">
                  <a:pos x="146" y="17"/>
                </a:cxn>
                <a:cxn ang="0">
                  <a:pos x="140" y="23"/>
                </a:cxn>
                <a:cxn ang="0">
                  <a:pos x="133" y="28"/>
                </a:cxn>
                <a:cxn ang="0">
                  <a:pos x="124" y="31"/>
                </a:cxn>
                <a:cxn ang="0">
                  <a:pos x="116" y="33"/>
                </a:cxn>
                <a:cxn ang="0">
                  <a:pos x="108" y="31"/>
                </a:cxn>
                <a:cxn ang="0">
                  <a:pos x="99" y="28"/>
                </a:cxn>
                <a:cxn ang="0">
                  <a:pos x="91" y="23"/>
                </a:cxn>
                <a:cxn ang="0">
                  <a:pos x="86" y="17"/>
                </a:cxn>
                <a:cxn ang="0">
                  <a:pos x="81" y="9"/>
                </a:cxn>
                <a:cxn ang="0">
                  <a:pos x="77" y="0"/>
                </a:cxn>
                <a:cxn ang="0">
                  <a:pos x="65" y="1"/>
                </a:cxn>
                <a:cxn ang="0">
                  <a:pos x="52" y="4"/>
                </a:cxn>
                <a:cxn ang="0">
                  <a:pos x="40" y="8"/>
                </a:cxn>
                <a:cxn ang="0">
                  <a:pos x="28" y="15"/>
                </a:cxn>
                <a:cxn ang="0">
                  <a:pos x="17" y="23"/>
                </a:cxn>
                <a:cxn ang="0">
                  <a:pos x="8" y="32"/>
                </a:cxn>
                <a:cxn ang="0">
                  <a:pos x="0" y="43"/>
                </a:cxn>
                <a:cxn ang="0">
                  <a:pos x="0" y="129"/>
                </a:cxn>
                <a:cxn ang="0">
                  <a:pos x="38" y="129"/>
                </a:cxn>
              </a:cxnLst>
              <a:rect l="0" t="0" r="r" b="b"/>
              <a:pathLst>
                <a:path w="232" h="129">
                  <a:moveTo>
                    <a:pt x="38" y="129"/>
                  </a:moveTo>
                  <a:lnTo>
                    <a:pt x="232" y="129"/>
                  </a:lnTo>
                  <a:lnTo>
                    <a:pt x="232" y="43"/>
                  </a:lnTo>
                  <a:lnTo>
                    <a:pt x="224" y="32"/>
                  </a:lnTo>
                  <a:lnTo>
                    <a:pt x="214" y="23"/>
                  </a:lnTo>
                  <a:lnTo>
                    <a:pt x="204" y="15"/>
                  </a:lnTo>
                  <a:lnTo>
                    <a:pt x="192" y="8"/>
                  </a:lnTo>
                  <a:lnTo>
                    <a:pt x="180" y="4"/>
                  </a:lnTo>
                  <a:lnTo>
                    <a:pt x="167" y="1"/>
                  </a:lnTo>
                  <a:lnTo>
                    <a:pt x="155" y="0"/>
                  </a:lnTo>
                  <a:lnTo>
                    <a:pt x="151" y="9"/>
                  </a:lnTo>
                  <a:lnTo>
                    <a:pt x="146" y="17"/>
                  </a:lnTo>
                  <a:lnTo>
                    <a:pt x="140" y="23"/>
                  </a:lnTo>
                  <a:lnTo>
                    <a:pt x="133" y="28"/>
                  </a:lnTo>
                  <a:lnTo>
                    <a:pt x="124" y="31"/>
                  </a:lnTo>
                  <a:lnTo>
                    <a:pt x="116" y="33"/>
                  </a:lnTo>
                  <a:lnTo>
                    <a:pt x="108" y="31"/>
                  </a:lnTo>
                  <a:lnTo>
                    <a:pt x="99" y="28"/>
                  </a:lnTo>
                  <a:lnTo>
                    <a:pt x="91" y="23"/>
                  </a:lnTo>
                  <a:lnTo>
                    <a:pt x="86" y="17"/>
                  </a:lnTo>
                  <a:lnTo>
                    <a:pt x="81" y="9"/>
                  </a:lnTo>
                  <a:lnTo>
                    <a:pt x="77" y="0"/>
                  </a:lnTo>
                  <a:lnTo>
                    <a:pt x="65" y="1"/>
                  </a:lnTo>
                  <a:lnTo>
                    <a:pt x="52" y="4"/>
                  </a:lnTo>
                  <a:lnTo>
                    <a:pt x="40" y="8"/>
                  </a:lnTo>
                  <a:lnTo>
                    <a:pt x="28" y="15"/>
                  </a:lnTo>
                  <a:lnTo>
                    <a:pt x="17" y="23"/>
                  </a:lnTo>
                  <a:lnTo>
                    <a:pt x="8" y="32"/>
                  </a:lnTo>
                  <a:lnTo>
                    <a:pt x="0" y="43"/>
                  </a:lnTo>
                  <a:lnTo>
                    <a:pt x="0" y="129"/>
                  </a:lnTo>
                  <a:lnTo>
                    <a:pt x="38" y="129"/>
                  </a:lnTo>
                </a:path>
              </a:pathLst>
            </a:custGeom>
            <a:solidFill>
              <a:srgbClr val="0000FF">
                <a:alpha val="35001"/>
              </a:srgbClr>
            </a:solidFill>
            <a:ln w="1651">
              <a:solidFill>
                <a:srgbClr val="000000"/>
              </a:solidFill>
              <a:prstDash val="solid"/>
              <a:round/>
              <a:headEnd/>
              <a:tailEnd/>
            </a:ln>
          </p:spPr>
          <p:txBody>
            <a:bodyPr>
              <a:prstTxWarp prst="textNoShape">
                <a:avLst/>
              </a:prstTxWarp>
            </a:bodyPr>
            <a:lstStyle/>
            <a:p>
              <a:endParaRPr lang="it-IT"/>
            </a:p>
          </p:txBody>
        </p:sp>
      </p:grpSp>
      <p:sp>
        <p:nvSpPr>
          <p:cNvPr id="79963" name="Rectangle 91"/>
          <p:cNvSpPr>
            <a:spLocks noChangeArrowheads="1"/>
          </p:cNvSpPr>
          <p:nvPr/>
        </p:nvSpPr>
        <p:spPr bwMode="auto">
          <a:xfrm>
            <a:off x="4991100" y="2255838"/>
            <a:ext cx="1244600" cy="547687"/>
          </a:xfrm>
          <a:prstGeom prst="rect">
            <a:avLst/>
          </a:prstGeom>
          <a:solidFill>
            <a:srgbClr val="008000">
              <a:alpha val="8000"/>
            </a:srgbClr>
          </a:solidFill>
          <a:ln w="9525" cap="rnd">
            <a:solidFill>
              <a:srgbClr val="008000"/>
            </a:solidFill>
            <a:prstDash val="sysDot"/>
            <a:miter lim="800000"/>
            <a:headEnd/>
            <a:tailEnd/>
          </a:ln>
          <a:effectLst/>
        </p:spPr>
        <p:txBody>
          <a:bodyPr wrap="none" anchor="ctr">
            <a:prstTxWarp prst="textNoShape">
              <a:avLst/>
            </a:prstTxWarp>
          </a:bodyPr>
          <a:lstStyle/>
          <a:p>
            <a:endParaRPr lang="it-IT"/>
          </a:p>
        </p:txBody>
      </p:sp>
      <p:sp>
        <p:nvSpPr>
          <p:cNvPr id="79964" name="Rectangle 92"/>
          <p:cNvSpPr>
            <a:spLocks noChangeArrowheads="1"/>
          </p:cNvSpPr>
          <p:nvPr/>
        </p:nvSpPr>
        <p:spPr bwMode="auto">
          <a:xfrm>
            <a:off x="6022975" y="2827338"/>
            <a:ext cx="1244600" cy="547687"/>
          </a:xfrm>
          <a:prstGeom prst="rect">
            <a:avLst/>
          </a:prstGeom>
          <a:solidFill>
            <a:srgbClr val="FFFF00">
              <a:alpha val="8000"/>
            </a:srgbClr>
          </a:solidFill>
          <a:ln w="9525" cap="rnd">
            <a:solidFill>
              <a:srgbClr val="008000"/>
            </a:solidFill>
            <a:prstDash val="sysDot"/>
            <a:miter lim="800000"/>
            <a:headEnd/>
            <a:tailEnd/>
          </a:ln>
          <a:effectLst/>
        </p:spPr>
        <p:txBody>
          <a:bodyPr wrap="none" anchor="ctr">
            <a:prstTxWarp prst="textNoShape">
              <a:avLst/>
            </a:prstTxWarp>
          </a:bodyPr>
          <a:lstStyle/>
          <a:p>
            <a:endParaRPr lang="it-IT"/>
          </a:p>
        </p:txBody>
      </p:sp>
      <p:sp>
        <p:nvSpPr>
          <p:cNvPr id="79965" name="Rectangle 93"/>
          <p:cNvSpPr>
            <a:spLocks noChangeArrowheads="1"/>
          </p:cNvSpPr>
          <p:nvPr/>
        </p:nvSpPr>
        <p:spPr bwMode="auto">
          <a:xfrm>
            <a:off x="5829300" y="3773488"/>
            <a:ext cx="1244600" cy="547687"/>
          </a:xfrm>
          <a:prstGeom prst="rect">
            <a:avLst/>
          </a:prstGeom>
          <a:solidFill>
            <a:srgbClr val="FF0000">
              <a:alpha val="8000"/>
            </a:srgbClr>
          </a:solidFill>
          <a:ln w="9525" cap="rnd">
            <a:solidFill>
              <a:srgbClr val="FF0000"/>
            </a:solidFill>
            <a:prstDash val="sysDot"/>
            <a:miter lim="800000"/>
            <a:headEnd/>
            <a:tailEnd/>
          </a:ln>
          <a:effectLst/>
        </p:spPr>
        <p:txBody>
          <a:bodyPr wrap="none" anchor="ctr">
            <a:prstTxWarp prst="textNoShape">
              <a:avLst/>
            </a:prstTxWarp>
          </a:bodyPr>
          <a:lstStyle/>
          <a:p>
            <a:endParaRPr lang="it-IT"/>
          </a:p>
        </p:txBody>
      </p:sp>
      <p:sp>
        <p:nvSpPr>
          <p:cNvPr id="79966" name="Rectangle 94"/>
          <p:cNvSpPr>
            <a:spLocks noChangeArrowheads="1"/>
          </p:cNvSpPr>
          <p:nvPr/>
        </p:nvSpPr>
        <p:spPr bwMode="auto">
          <a:xfrm>
            <a:off x="3770313" y="3138488"/>
            <a:ext cx="1244600" cy="547687"/>
          </a:xfrm>
          <a:prstGeom prst="rect">
            <a:avLst/>
          </a:prstGeom>
          <a:solidFill>
            <a:srgbClr val="3366FF">
              <a:alpha val="8000"/>
            </a:srgbClr>
          </a:solidFill>
          <a:ln w="9525" cap="rnd">
            <a:solidFill>
              <a:schemeClr val="accent2"/>
            </a:solidFill>
            <a:prstDash val="sysDot"/>
            <a:miter lim="800000"/>
            <a:headEnd/>
            <a:tailEnd/>
          </a:ln>
          <a:effectLst/>
        </p:spPr>
        <p:txBody>
          <a:bodyPr wrap="none" anchor="ctr">
            <a:prstTxWarp prst="textNoShape">
              <a:avLst/>
            </a:prstTxWarp>
          </a:bodyPr>
          <a:lstStyle/>
          <a:p>
            <a:endParaRPr lang="it-IT"/>
          </a:p>
        </p:txBody>
      </p:sp>
      <p:sp>
        <p:nvSpPr>
          <p:cNvPr id="79967" name="Oval 95"/>
          <p:cNvSpPr>
            <a:spLocks noChangeArrowheads="1"/>
          </p:cNvSpPr>
          <p:nvPr/>
        </p:nvSpPr>
        <p:spPr bwMode="auto">
          <a:xfrm>
            <a:off x="2081213" y="3181350"/>
            <a:ext cx="525462" cy="481013"/>
          </a:xfrm>
          <a:prstGeom prst="ellipse">
            <a:avLst/>
          </a:prstGeom>
          <a:solidFill>
            <a:srgbClr val="FFCC00">
              <a:alpha val="9000"/>
            </a:srgbClr>
          </a:solid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68" name="Line 96"/>
          <p:cNvSpPr>
            <a:spLocks noChangeShapeType="1"/>
          </p:cNvSpPr>
          <p:nvPr/>
        </p:nvSpPr>
        <p:spPr bwMode="auto">
          <a:xfrm>
            <a:off x="5260975" y="3138488"/>
            <a:ext cx="469900" cy="803275"/>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69" name="Line 97"/>
          <p:cNvSpPr>
            <a:spLocks noChangeShapeType="1"/>
          </p:cNvSpPr>
          <p:nvPr/>
        </p:nvSpPr>
        <p:spPr bwMode="auto">
          <a:xfrm flipV="1">
            <a:off x="5091113" y="3570288"/>
            <a:ext cx="738187" cy="115887"/>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70" name="Line 98"/>
          <p:cNvSpPr>
            <a:spLocks noChangeShapeType="1"/>
          </p:cNvSpPr>
          <p:nvPr/>
        </p:nvSpPr>
        <p:spPr bwMode="auto">
          <a:xfrm flipH="1">
            <a:off x="5154613" y="2922588"/>
            <a:ext cx="1103312" cy="1128712"/>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71" name="Line 99"/>
          <p:cNvSpPr>
            <a:spLocks noChangeShapeType="1"/>
          </p:cNvSpPr>
          <p:nvPr/>
        </p:nvSpPr>
        <p:spPr bwMode="auto">
          <a:xfrm>
            <a:off x="4837113" y="3181350"/>
            <a:ext cx="1209675" cy="746125"/>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72" name="Line 100"/>
          <p:cNvSpPr>
            <a:spLocks noChangeShapeType="1"/>
          </p:cNvSpPr>
          <p:nvPr/>
        </p:nvSpPr>
        <p:spPr bwMode="auto">
          <a:xfrm flipH="1">
            <a:off x="5483225" y="2613025"/>
            <a:ext cx="147638" cy="1757363"/>
          </a:xfrm>
          <a:prstGeom prst="line">
            <a:avLst/>
          </a:prstGeom>
          <a:noFill/>
          <a:ln w="9525" cap="rnd">
            <a:solidFill>
              <a:schemeClr val="tx1"/>
            </a:solidFill>
            <a:prstDash val="sysDot"/>
            <a:round/>
            <a:headEnd/>
            <a:tailEnd/>
          </a:ln>
          <a:effectLst/>
        </p:spPr>
        <p:txBody>
          <a:bodyPr wrap="none" anchor="ctr">
            <a:prstTxWarp prst="textNoShape">
              <a:avLst/>
            </a:prstTxWarp>
          </a:bodyPr>
          <a:lstStyle/>
          <a:p>
            <a:endParaRPr lang="it-IT"/>
          </a:p>
        </p:txBody>
      </p:sp>
      <p:sp>
        <p:nvSpPr>
          <p:cNvPr id="79973" name="Text Box 101"/>
          <p:cNvSpPr txBox="1">
            <a:spLocks noChangeArrowheads="1"/>
          </p:cNvSpPr>
          <p:nvPr/>
        </p:nvSpPr>
        <p:spPr bwMode="auto">
          <a:xfrm>
            <a:off x="831850" y="4652963"/>
            <a:ext cx="8062913" cy="1525587"/>
          </a:xfrm>
          <a:prstGeom prst="rect">
            <a:avLst/>
          </a:prstGeom>
          <a:noFill/>
          <a:ln w="9525" cap="rnd">
            <a:noFill/>
            <a:prstDash val="sysDot"/>
            <a:miter lim="800000"/>
            <a:headEnd/>
            <a:tailEnd/>
          </a:ln>
          <a:effectLst/>
        </p:spPr>
        <p:txBody>
          <a:bodyPr>
            <a:prstTxWarp prst="textNoShape">
              <a:avLst/>
            </a:prstTxWarp>
            <a:spAutoFit/>
          </a:bodyPr>
          <a:lstStyle/>
          <a:p>
            <a:pPr marL="273050" indent="-273050" eaLnBrk="1" hangingPunct="1">
              <a:buFontTx/>
              <a:buChar char="•"/>
            </a:pPr>
            <a:r>
              <a:rPr lang="it-IT" sz="1800">
                <a:latin typeface="Verdana" charset="0"/>
              </a:rPr>
              <a:t>I singoli partecipano con la loro </a:t>
            </a:r>
            <a:r>
              <a:rPr lang="it-IT" sz="1800" b="1">
                <a:latin typeface="Verdana" charset="0"/>
              </a:rPr>
              <a:t>identità individuale</a:t>
            </a:r>
          </a:p>
          <a:p>
            <a:pPr marL="273050" indent="-273050" eaLnBrk="1" hangingPunct="1">
              <a:buFontTx/>
              <a:buChar char="•"/>
            </a:pPr>
            <a:r>
              <a:rPr lang="it-IT" sz="1800" b="1">
                <a:latin typeface="Verdana" charset="0"/>
              </a:rPr>
              <a:t>Conoscenza</a:t>
            </a:r>
            <a:r>
              <a:rPr lang="it-IT" sz="1800">
                <a:latin typeface="Verdana" charset="0"/>
              </a:rPr>
              <a:t> non come un fenomeno isolato ma </a:t>
            </a:r>
            <a:r>
              <a:rPr lang="it-IT" sz="1800" b="1">
                <a:latin typeface="Verdana" charset="0"/>
              </a:rPr>
              <a:t>distribuito</a:t>
            </a:r>
          </a:p>
          <a:p>
            <a:pPr marL="273050" indent="-273050" eaLnBrk="1" hangingPunct="1">
              <a:buFontTx/>
              <a:buChar char="•"/>
            </a:pPr>
            <a:r>
              <a:rPr lang="it-IT" sz="1800" b="1">
                <a:latin typeface="Verdana" charset="0"/>
              </a:rPr>
              <a:t>Nuova disposizione </a:t>
            </a:r>
            <a:r>
              <a:rPr lang="it-IT" sz="1800">
                <a:latin typeface="Verdana" charset="0"/>
              </a:rPr>
              <a:t>(sintotica, solidaristica e relazionale)</a:t>
            </a:r>
          </a:p>
          <a:p>
            <a:pPr marL="273050" indent="-273050" eaLnBrk="1" hangingPunct="1">
              <a:buFontTx/>
              <a:buChar char="•"/>
            </a:pPr>
            <a:r>
              <a:rPr lang="it-IT" sz="1800">
                <a:latin typeface="Verdana" charset="0"/>
              </a:rPr>
              <a:t>Nuovo modo di </a:t>
            </a:r>
            <a:r>
              <a:rPr lang="it-IT" sz="2000" b="1">
                <a:solidFill>
                  <a:srgbClr val="FF3300"/>
                </a:solidFill>
                <a:effectLst>
                  <a:outerShdw blurRad="38100" dist="38100" dir="2700000" algn="tl">
                    <a:srgbClr val="DDDDDD"/>
                  </a:outerShdw>
                </a:effectLst>
                <a:latin typeface="Verdana" charset="0"/>
              </a:rPr>
              <a:t>concepire, rappresentare e costruire la conoscenza</a:t>
            </a:r>
          </a:p>
        </p:txBody>
      </p:sp>
      <p:sp>
        <p:nvSpPr>
          <p:cNvPr id="79974" name="Oval 102"/>
          <p:cNvSpPr>
            <a:spLocks noChangeArrowheads="1"/>
          </p:cNvSpPr>
          <p:nvPr/>
        </p:nvSpPr>
        <p:spPr bwMode="auto">
          <a:xfrm>
            <a:off x="4484688" y="2338388"/>
            <a:ext cx="2290762" cy="2133600"/>
          </a:xfrm>
          <a:prstGeom prst="ellipse">
            <a:avLst/>
          </a:prstGeom>
          <a:solidFill>
            <a:srgbClr val="FFCC00">
              <a:alpha val="7001"/>
            </a:srgbClr>
          </a:solidFill>
          <a:ln w="19050">
            <a:solidFill>
              <a:schemeClr val="accent2"/>
            </a:solidFill>
            <a:prstDash val="sysDot"/>
            <a:round/>
            <a:headEnd/>
            <a:tailEnd/>
          </a:ln>
          <a:effectLst/>
        </p:spPr>
        <p:txBody>
          <a:bodyPr wrap="none" anchor="ctr">
            <a:prstTxWarp prst="textNoShape">
              <a:avLst/>
            </a:prstTxWarp>
          </a:bodyPr>
          <a:lstStyle/>
          <a:p>
            <a:endParaRPr lang="it-IT"/>
          </a:p>
        </p:txBody>
      </p:sp>
      <p:sp>
        <p:nvSpPr>
          <p:cNvPr id="79975" name="Line 103"/>
          <p:cNvSpPr>
            <a:spLocks noChangeShapeType="1"/>
          </p:cNvSpPr>
          <p:nvPr/>
        </p:nvSpPr>
        <p:spPr bwMode="auto">
          <a:xfrm flipV="1">
            <a:off x="6300788" y="1911350"/>
            <a:ext cx="474662" cy="646113"/>
          </a:xfrm>
          <a:prstGeom prst="line">
            <a:avLst/>
          </a:prstGeom>
          <a:noFill/>
          <a:ln w="22225" cap="rnd">
            <a:solidFill>
              <a:schemeClr val="accent2"/>
            </a:solidFill>
            <a:prstDash val="sysDot"/>
            <a:round/>
            <a:headEnd type="oval" w="med" len="med"/>
            <a:tailEnd/>
          </a:ln>
          <a:effectLst/>
        </p:spPr>
        <p:txBody>
          <a:bodyPr wrap="none" anchor="ctr">
            <a:prstTxWarp prst="textNoShape">
              <a:avLst/>
            </a:prstTxWarp>
          </a:bodyPr>
          <a:lstStyle/>
          <a:p>
            <a:endParaRPr lang="it-IT"/>
          </a:p>
        </p:txBody>
      </p:sp>
      <p:sp>
        <p:nvSpPr>
          <p:cNvPr id="79976" name="Text Box 104"/>
          <p:cNvSpPr txBox="1">
            <a:spLocks noChangeArrowheads="1"/>
          </p:cNvSpPr>
          <p:nvPr/>
        </p:nvSpPr>
        <p:spPr bwMode="auto">
          <a:xfrm>
            <a:off x="6742113" y="1624013"/>
            <a:ext cx="2405062" cy="942975"/>
          </a:xfrm>
          <a:prstGeom prst="rect">
            <a:avLst/>
          </a:prstGeom>
          <a:noFill/>
          <a:ln w="9525" cap="rnd">
            <a:noFill/>
            <a:prstDash val="sysDot"/>
            <a:miter lim="800000"/>
            <a:headEnd/>
            <a:tailEnd/>
          </a:ln>
          <a:effectLst/>
        </p:spPr>
        <p:txBody>
          <a:bodyPr>
            <a:prstTxWarp prst="textNoShape">
              <a:avLst/>
            </a:prstTxWarp>
            <a:spAutoFit/>
          </a:bodyPr>
          <a:lstStyle/>
          <a:p>
            <a:pPr eaLnBrk="1" hangingPunct="1"/>
            <a:r>
              <a:rPr lang="it-IT" sz="1400" b="1">
                <a:latin typeface="Verdana" charset="0"/>
              </a:rPr>
              <a:t>Questa è la mente, questo è il mentale, un contesto e uno spazio condiviso</a:t>
            </a:r>
          </a:p>
        </p:txBody>
      </p:sp>
      <p:sp>
        <p:nvSpPr>
          <p:cNvPr id="79977" name="AutoShape 105"/>
          <p:cNvSpPr>
            <a:spLocks noChangeArrowheads="1"/>
          </p:cNvSpPr>
          <p:nvPr/>
        </p:nvSpPr>
        <p:spPr bwMode="auto">
          <a:xfrm rot="5245323">
            <a:off x="4174332" y="3971131"/>
            <a:ext cx="469900" cy="852487"/>
          </a:xfrm>
          <a:prstGeom prst="rightArrow">
            <a:avLst>
              <a:gd name="adj1" fmla="val 47481"/>
              <a:gd name="adj2" fmla="val 42278"/>
            </a:avLst>
          </a:prstGeom>
          <a:gradFill rotWithShape="0">
            <a:gsLst>
              <a:gs pos="0">
                <a:srgbClr val="FF3300"/>
              </a:gs>
              <a:gs pos="100000">
                <a:srgbClr val="FF3300">
                  <a:gamma/>
                  <a:shade val="33333"/>
                  <a:invGamma/>
                </a:srgbClr>
              </a:gs>
            </a:gsLst>
            <a:lin ang="0" scaled="1"/>
          </a:gradFill>
          <a:ln w="9525">
            <a:solidFill>
              <a:schemeClr val="tx1"/>
            </a:solidFill>
            <a:prstDash val="sysDot"/>
            <a:miter lim="800000"/>
            <a:headEnd/>
            <a:tailEnd/>
          </a:ln>
          <a:effectLst>
            <a:outerShdw blurRad="63500" dist="63500" dir="2212194" algn="ctr" rotWithShape="0">
              <a:srgbClr val="000000">
                <a:alpha val="74998"/>
              </a:srgbClr>
            </a:outerShdw>
          </a:effectLst>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numero diapositiva 3"/>
          <p:cNvSpPr>
            <a:spLocks noGrp="1"/>
          </p:cNvSpPr>
          <p:nvPr>
            <p:ph type="sldNum" sz="quarter" idx="12"/>
          </p:nvPr>
        </p:nvSpPr>
        <p:spPr/>
        <p:txBody>
          <a:bodyPr/>
          <a:lstStyle/>
          <a:p>
            <a:fld id="{E219C9AC-4E36-A840-9351-C99559C73EA9}" type="slidenum">
              <a:rPr lang="it-IT"/>
              <a:pPr/>
              <a:t>24</a:t>
            </a:fld>
            <a:endParaRPr lang="it-IT"/>
          </a:p>
        </p:txBody>
      </p:sp>
      <p:sp>
        <p:nvSpPr>
          <p:cNvPr id="333826" name="Rectangle 2"/>
          <p:cNvSpPr>
            <a:spLocks noChangeArrowheads="1"/>
          </p:cNvSpPr>
          <p:nvPr/>
        </p:nvSpPr>
        <p:spPr bwMode="auto">
          <a:xfrm>
            <a:off x="2057400" y="152400"/>
            <a:ext cx="4956175" cy="457200"/>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eaLnBrk="1" hangingPunct="1"/>
            <a:r>
              <a:rPr lang="it-IT" b="1">
                <a:effectLst>
                  <a:outerShdw blurRad="38100" dist="38100" dir="2700000" algn="tl">
                    <a:srgbClr val="DDDDDD"/>
                  </a:outerShdw>
                </a:effectLst>
                <a:latin typeface="Verdana" charset="0"/>
              </a:rPr>
              <a:t>I contesti di apprendimento</a:t>
            </a:r>
          </a:p>
        </p:txBody>
      </p:sp>
      <p:sp>
        <p:nvSpPr>
          <p:cNvPr id="333827" name="Text Box 3"/>
          <p:cNvSpPr txBox="1">
            <a:spLocks noChangeArrowheads="1"/>
          </p:cNvSpPr>
          <p:nvPr/>
        </p:nvSpPr>
        <p:spPr bwMode="auto">
          <a:xfrm>
            <a:off x="2852738" y="1628775"/>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A.I. </a:t>
            </a:r>
          </a:p>
          <a:p>
            <a:pPr algn="ctr"/>
            <a:r>
              <a:rPr lang="it-IT" sz="1800">
                <a:latin typeface="Tahoma" charset="0"/>
              </a:rPr>
              <a:t>Apprendimento </a:t>
            </a:r>
          </a:p>
          <a:p>
            <a:pPr algn="ctr"/>
            <a:r>
              <a:rPr lang="it-IT" sz="1800">
                <a:latin typeface="Tahoma" charset="0"/>
              </a:rPr>
              <a:t>Individuale</a:t>
            </a:r>
          </a:p>
        </p:txBody>
      </p:sp>
      <p:sp>
        <p:nvSpPr>
          <p:cNvPr id="333828" name="Rectangle 4"/>
          <p:cNvSpPr>
            <a:spLocks noChangeArrowheads="1"/>
          </p:cNvSpPr>
          <p:nvPr/>
        </p:nvSpPr>
        <p:spPr bwMode="auto">
          <a:xfrm>
            <a:off x="250825" y="1201738"/>
            <a:ext cx="4354513" cy="2298700"/>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3829" name="Rectangle 5"/>
          <p:cNvSpPr>
            <a:spLocks noChangeArrowheads="1"/>
          </p:cNvSpPr>
          <p:nvPr/>
        </p:nvSpPr>
        <p:spPr bwMode="auto">
          <a:xfrm>
            <a:off x="4894263" y="1201738"/>
            <a:ext cx="4133850" cy="2298700"/>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3830" name="Text Box 6"/>
          <p:cNvSpPr txBox="1">
            <a:spLocks noChangeArrowheads="1"/>
          </p:cNvSpPr>
          <p:nvPr/>
        </p:nvSpPr>
        <p:spPr bwMode="auto">
          <a:xfrm>
            <a:off x="2814638" y="4186238"/>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A.C. </a:t>
            </a:r>
          </a:p>
          <a:p>
            <a:pPr algn="ctr"/>
            <a:r>
              <a:rPr lang="it-IT" sz="1800">
                <a:latin typeface="Tahoma" charset="0"/>
              </a:rPr>
              <a:t>Apprendimento </a:t>
            </a:r>
          </a:p>
          <a:p>
            <a:pPr algn="ctr"/>
            <a:r>
              <a:rPr lang="it-IT" sz="1800">
                <a:latin typeface="Tahoma" charset="0"/>
              </a:rPr>
              <a:t>Collettivo</a:t>
            </a:r>
          </a:p>
        </p:txBody>
      </p:sp>
      <p:sp>
        <p:nvSpPr>
          <p:cNvPr id="333831" name="Rectangle 7"/>
          <p:cNvSpPr>
            <a:spLocks noChangeArrowheads="1"/>
          </p:cNvSpPr>
          <p:nvPr/>
        </p:nvSpPr>
        <p:spPr bwMode="auto">
          <a:xfrm>
            <a:off x="250825" y="3644900"/>
            <a:ext cx="4354513"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3832" name="Rectangle 8"/>
          <p:cNvSpPr>
            <a:spLocks noChangeArrowheads="1"/>
          </p:cNvSpPr>
          <p:nvPr/>
        </p:nvSpPr>
        <p:spPr bwMode="auto">
          <a:xfrm>
            <a:off x="4894263" y="3644900"/>
            <a:ext cx="4133850"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pic>
        <p:nvPicPr>
          <p:cNvPr id="333833" name="Picture 9" descr="Chakra"/>
          <p:cNvPicPr>
            <a:picLocks noChangeAspect="1" noChangeArrowheads="1"/>
          </p:cNvPicPr>
          <p:nvPr/>
        </p:nvPicPr>
        <p:blipFill>
          <a:blip r:embed="rId3"/>
          <a:srcRect/>
          <a:stretch>
            <a:fillRect/>
          </a:stretch>
        </p:blipFill>
        <p:spPr bwMode="auto">
          <a:xfrm>
            <a:off x="508000" y="1201738"/>
            <a:ext cx="2027238" cy="2319337"/>
          </a:xfrm>
          <a:prstGeom prst="rect">
            <a:avLst/>
          </a:prstGeom>
          <a:noFill/>
        </p:spPr>
      </p:pic>
      <p:pic>
        <p:nvPicPr>
          <p:cNvPr id="333834" name="Picture 10" descr="breeze"/>
          <p:cNvPicPr>
            <a:picLocks noChangeAspect="1" noChangeArrowheads="1"/>
          </p:cNvPicPr>
          <p:nvPr/>
        </p:nvPicPr>
        <p:blipFill>
          <a:blip r:embed="rId4"/>
          <a:srcRect/>
          <a:stretch>
            <a:fillRect/>
          </a:stretch>
        </p:blipFill>
        <p:spPr bwMode="auto">
          <a:xfrm>
            <a:off x="4894263" y="3919538"/>
            <a:ext cx="2414587" cy="1741487"/>
          </a:xfrm>
          <a:prstGeom prst="rect">
            <a:avLst/>
          </a:prstGeom>
          <a:noFill/>
        </p:spPr>
      </p:pic>
      <p:pic>
        <p:nvPicPr>
          <p:cNvPr id="333835" name="Picture 11"/>
          <p:cNvPicPr>
            <a:picLocks noChangeAspect="1" noChangeArrowheads="1"/>
          </p:cNvPicPr>
          <p:nvPr/>
        </p:nvPicPr>
        <p:blipFill>
          <a:blip r:embed="rId5">
            <a:clrChange>
              <a:clrFrom>
                <a:srgbClr val="F7F7F7"/>
              </a:clrFrom>
              <a:clrTo>
                <a:srgbClr val="F7F7F7">
                  <a:alpha val="0"/>
                </a:srgbClr>
              </a:clrTo>
            </a:clrChange>
            <a:alphaModFix amt="50000"/>
          </a:blip>
          <a:srcRect/>
          <a:stretch>
            <a:fillRect/>
          </a:stretch>
        </p:blipFill>
        <p:spPr bwMode="auto">
          <a:xfrm>
            <a:off x="5003800" y="1404938"/>
            <a:ext cx="2232025" cy="1909762"/>
          </a:xfrm>
          <a:prstGeom prst="rect">
            <a:avLst/>
          </a:prstGeom>
          <a:noFill/>
          <a:ln w="19050">
            <a:noFill/>
            <a:prstDash val="sysDot"/>
            <a:miter lim="800000"/>
            <a:headEnd/>
            <a:tailEnd/>
          </a:ln>
          <a:effectLst/>
        </p:spPr>
      </p:pic>
      <p:sp>
        <p:nvSpPr>
          <p:cNvPr id="333836" name="Text Box 12"/>
          <p:cNvSpPr txBox="1">
            <a:spLocks noChangeArrowheads="1"/>
          </p:cNvSpPr>
          <p:nvPr/>
        </p:nvSpPr>
        <p:spPr bwMode="auto">
          <a:xfrm>
            <a:off x="7235825" y="4076700"/>
            <a:ext cx="1874838" cy="1006475"/>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b="1">
                <a:latin typeface="Tahoma" charset="0"/>
              </a:rPr>
              <a:t>A.K. </a:t>
            </a:r>
            <a:r>
              <a:rPr lang="it-IT" sz="1800">
                <a:latin typeface="Tahoma" charset="0"/>
              </a:rPr>
              <a:t>Apprendimento Connettivo</a:t>
            </a:r>
          </a:p>
        </p:txBody>
      </p:sp>
      <p:pic>
        <p:nvPicPr>
          <p:cNvPr id="333837" name="Picture 13"/>
          <p:cNvPicPr>
            <a:picLocks noChangeAspect="1" noChangeArrowheads="1"/>
          </p:cNvPicPr>
          <p:nvPr/>
        </p:nvPicPr>
        <p:blipFill>
          <a:blip r:embed="rId6">
            <a:alphaModFix amt="50000"/>
          </a:blip>
          <a:srcRect/>
          <a:stretch>
            <a:fillRect/>
          </a:stretch>
        </p:blipFill>
        <p:spPr bwMode="auto">
          <a:xfrm>
            <a:off x="5038725" y="1404938"/>
            <a:ext cx="2270125" cy="1685925"/>
          </a:xfrm>
          <a:prstGeom prst="rect">
            <a:avLst/>
          </a:prstGeom>
          <a:noFill/>
          <a:ln w="19050">
            <a:noFill/>
            <a:prstDash val="sysDot"/>
            <a:miter lim="800000"/>
            <a:headEnd/>
            <a:tailEnd/>
          </a:ln>
          <a:effectLst/>
        </p:spPr>
      </p:pic>
      <p:pic>
        <p:nvPicPr>
          <p:cNvPr id="333838" name="Picture 14"/>
          <p:cNvPicPr>
            <a:picLocks noChangeAspect="1" noChangeArrowheads="1"/>
          </p:cNvPicPr>
          <p:nvPr/>
        </p:nvPicPr>
        <p:blipFill>
          <a:blip r:embed="rId7">
            <a:clrChange>
              <a:clrFrom>
                <a:srgbClr val="FDFDFD"/>
              </a:clrFrom>
              <a:clrTo>
                <a:srgbClr val="FDFDFD">
                  <a:alpha val="0"/>
                </a:srgbClr>
              </a:clrTo>
            </a:clrChange>
            <a:lum bright="10000" contrast="12000"/>
            <a:alphaModFix amt="50000"/>
          </a:blip>
          <a:srcRect/>
          <a:stretch>
            <a:fillRect/>
          </a:stretch>
        </p:blipFill>
        <p:spPr bwMode="auto">
          <a:xfrm>
            <a:off x="468313" y="3717925"/>
            <a:ext cx="1985962" cy="2016125"/>
          </a:xfrm>
          <a:prstGeom prst="rect">
            <a:avLst/>
          </a:prstGeom>
          <a:noFill/>
          <a:ln w="19050">
            <a:noFill/>
            <a:prstDash val="sysDot"/>
            <a:miter lim="800000"/>
            <a:headEnd/>
            <a:tailEnd/>
          </a:ln>
          <a:effectLst/>
        </p:spPr>
      </p:pic>
      <p:sp>
        <p:nvSpPr>
          <p:cNvPr id="333839" name="Text Box 15"/>
          <p:cNvSpPr txBox="1">
            <a:spLocks noChangeArrowheads="1"/>
          </p:cNvSpPr>
          <p:nvPr/>
        </p:nvSpPr>
        <p:spPr bwMode="auto">
          <a:xfrm>
            <a:off x="7389813" y="1630363"/>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A.G. </a:t>
            </a:r>
          </a:p>
          <a:p>
            <a:pPr algn="ctr"/>
            <a:r>
              <a:rPr lang="it-IT" sz="1800">
                <a:latin typeface="Tahoma" charset="0"/>
              </a:rPr>
              <a:t>Apprendimento </a:t>
            </a:r>
          </a:p>
          <a:p>
            <a:pPr algn="ctr"/>
            <a:r>
              <a:rPr lang="it-IT" sz="1800">
                <a:latin typeface="Tahoma" charset="0"/>
              </a:rPr>
              <a:t>Gruppo</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egnaposto numero diapositiva 3"/>
          <p:cNvSpPr>
            <a:spLocks noGrp="1"/>
          </p:cNvSpPr>
          <p:nvPr>
            <p:ph type="sldNum" sz="quarter" idx="12"/>
          </p:nvPr>
        </p:nvSpPr>
        <p:spPr/>
        <p:txBody>
          <a:bodyPr/>
          <a:lstStyle/>
          <a:p>
            <a:fld id="{E4730758-1C73-9446-9ACE-B00D307A9D2D}" type="slidenum">
              <a:rPr lang="it-IT"/>
              <a:pPr/>
              <a:t>25</a:t>
            </a:fld>
            <a:endParaRPr lang="it-IT"/>
          </a:p>
        </p:txBody>
      </p:sp>
      <p:sp>
        <p:nvSpPr>
          <p:cNvPr id="335874" name="Rectangle 2"/>
          <p:cNvSpPr>
            <a:spLocks noChangeArrowheads="1"/>
          </p:cNvSpPr>
          <p:nvPr/>
        </p:nvSpPr>
        <p:spPr bwMode="auto">
          <a:xfrm>
            <a:off x="1143000" y="152400"/>
            <a:ext cx="6923088" cy="45720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eaLnBrk="1" hangingPunct="1"/>
            <a:r>
              <a:rPr lang="it-IT" b="1">
                <a:effectLst>
                  <a:outerShdw blurRad="38100" dist="38100" dir="2700000" algn="tl">
                    <a:srgbClr val="DDDDDD"/>
                  </a:outerShdw>
                </a:effectLst>
                <a:latin typeface="Verdana" charset="0"/>
              </a:rPr>
              <a:t>Fattori di successo dell’ apprendimento</a:t>
            </a:r>
          </a:p>
        </p:txBody>
      </p:sp>
      <p:sp>
        <p:nvSpPr>
          <p:cNvPr id="335875" name="Text Box 3"/>
          <p:cNvSpPr txBox="1">
            <a:spLocks noChangeArrowheads="1"/>
          </p:cNvSpPr>
          <p:nvPr/>
        </p:nvSpPr>
        <p:spPr bwMode="auto">
          <a:xfrm>
            <a:off x="1909763" y="1196975"/>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A.I. </a:t>
            </a:r>
          </a:p>
          <a:p>
            <a:pPr algn="ctr"/>
            <a:r>
              <a:rPr lang="it-IT" sz="1800">
                <a:latin typeface="Tahoma" charset="0"/>
              </a:rPr>
              <a:t>Apprendimento </a:t>
            </a:r>
          </a:p>
          <a:p>
            <a:pPr algn="ctr"/>
            <a:r>
              <a:rPr lang="it-IT" sz="1800">
                <a:latin typeface="Tahoma" charset="0"/>
              </a:rPr>
              <a:t>Individuale</a:t>
            </a:r>
          </a:p>
        </p:txBody>
      </p:sp>
      <p:sp>
        <p:nvSpPr>
          <p:cNvPr id="335876" name="Rectangle 4"/>
          <p:cNvSpPr>
            <a:spLocks noChangeArrowheads="1"/>
          </p:cNvSpPr>
          <p:nvPr/>
        </p:nvSpPr>
        <p:spPr bwMode="auto">
          <a:xfrm>
            <a:off x="466725" y="1268413"/>
            <a:ext cx="3917950"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5877" name="Text Box 5"/>
          <p:cNvSpPr txBox="1">
            <a:spLocks noChangeArrowheads="1"/>
          </p:cNvSpPr>
          <p:nvPr/>
        </p:nvSpPr>
        <p:spPr bwMode="auto">
          <a:xfrm>
            <a:off x="6669088" y="1558925"/>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A.G. </a:t>
            </a:r>
          </a:p>
          <a:p>
            <a:pPr algn="ctr"/>
            <a:r>
              <a:rPr lang="it-IT" sz="1800">
                <a:latin typeface="Tahoma" charset="0"/>
              </a:rPr>
              <a:t>Apprendimento </a:t>
            </a:r>
          </a:p>
          <a:p>
            <a:pPr algn="ctr"/>
            <a:r>
              <a:rPr lang="it-IT" sz="1800">
                <a:latin typeface="Tahoma" charset="0"/>
              </a:rPr>
              <a:t>Gruppo</a:t>
            </a:r>
          </a:p>
        </p:txBody>
      </p:sp>
      <p:sp>
        <p:nvSpPr>
          <p:cNvPr id="335878" name="Rectangle 6"/>
          <p:cNvSpPr>
            <a:spLocks noChangeArrowheads="1"/>
          </p:cNvSpPr>
          <p:nvPr/>
        </p:nvSpPr>
        <p:spPr bwMode="auto">
          <a:xfrm>
            <a:off x="4643438" y="1268413"/>
            <a:ext cx="3887787"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5879" name="Text Box 7"/>
          <p:cNvSpPr txBox="1">
            <a:spLocks noChangeArrowheads="1"/>
          </p:cNvSpPr>
          <p:nvPr/>
        </p:nvSpPr>
        <p:spPr bwMode="auto">
          <a:xfrm>
            <a:off x="2411413" y="4186238"/>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A.C. </a:t>
            </a:r>
          </a:p>
          <a:p>
            <a:pPr algn="ctr"/>
            <a:r>
              <a:rPr lang="it-IT" sz="1800">
                <a:latin typeface="Tahoma" charset="0"/>
              </a:rPr>
              <a:t>Apprendimento </a:t>
            </a:r>
          </a:p>
          <a:p>
            <a:pPr algn="ctr"/>
            <a:r>
              <a:rPr lang="it-IT" sz="1800">
                <a:latin typeface="Tahoma" charset="0"/>
              </a:rPr>
              <a:t>Collettivo</a:t>
            </a:r>
          </a:p>
        </p:txBody>
      </p:sp>
      <p:sp>
        <p:nvSpPr>
          <p:cNvPr id="335880" name="Rectangle 8"/>
          <p:cNvSpPr>
            <a:spLocks noChangeArrowheads="1"/>
          </p:cNvSpPr>
          <p:nvPr/>
        </p:nvSpPr>
        <p:spPr bwMode="auto">
          <a:xfrm>
            <a:off x="466725" y="3644900"/>
            <a:ext cx="3917950"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5881" name="Text Box 9"/>
          <p:cNvSpPr txBox="1">
            <a:spLocks noChangeArrowheads="1"/>
          </p:cNvSpPr>
          <p:nvPr/>
        </p:nvSpPr>
        <p:spPr bwMode="auto">
          <a:xfrm>
            <a:off x="6656388" y="4005263"/>
            <a:ext cx="1790700" cy="1006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A.K. </a:t>
            </a:r>
          </a:p>
          <a:p>
            <a:pPr algn="ctr"/>
            <a:r>
              <a:rPr lang="it-IT" sz="1800">
                <a:latin typeface="Tahoma" charset="0"/>
              </a:rPr>
              <a:t>Apprendimento </a:t>
            </a:r>
          </a:p>
          <a:p>
            <a:pPr algn="ctr"/>
            <a:r>
              <a:rPr lang="it-IT" sz="1800">
                <a:latin typeface="Tahoma" charset="0"/>
              </a:rPr>
              <a:t>Connettivo</a:t>
            </a:r>
          </a:p>
        </p:txBody>
      </p:sp>
      <p:sp>
        <p:nvSpPr>
          <p:cNvPr id="335882" name="Rectangle 10"/>
          <p:cNvSpPr>
            <a:spLocks noChangeArrowheads="1"/>
          </p:cNvSpPr>
          <p:nvPr/>
        </p:nvSpPr>
        <p:spPr bwMode="auto">
          <a:xfrm>
            <a:off x="4643438" y="3644900"/>
            <a:ext cx="3887787"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5883" name="Rectangle 11"/>
          <p:cNvSpPr>
            <a:spLocks noChangeArrowheads="1"/>
          </p:cNvSpPr>
          <p:nvPr/>
        </p:nvSpPr>
        <p:spPr bwMode="auto">
          <a:xfrm>
            <a:off x="1042988" y="2419350"/>
            <a:ext cx="1582737" cy="9366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5884" name="Text Box 12"/>
          <p:cNvSpPr txBox="1">
            <a:spLocks noChangeArrowheads="1"/>
          </p:cNvSpPr>
          <p:nvPr/>
        </p:nvSpPr>
        <p:spPr bwMode="auto">
          <a:xfrm>
            <a:off x="1158875" y="2411413"/>
            <a:ext cx="1612900" cy="94615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b="1">
                <a:latin typeface="Tahoma" charset="0"/>
              </a:rPr>
              <a:t>A.A. </a:t>
            </a:r>
          </a:p>
          <a:p>
            <a:pPr algn="ctr"/>
            <a:r>
              <a:rPr lang="it-IT" sz="1600">
                <a:latin typeface="Tahoma" charset="0"/>
              </a:rPr>
              <a:t>Apprendimento </a:t>
            </a:r>
          </a:p>
          <a:p>
            <a:pPr algn="ctr"/>
            <a:r>
              <a:rPr lang="it-IT" sz="1600">
                <a:latin typeface="Tahoma" charset="0"/>
              </a:rPr>
              <a:t>Assistito</a:t>
            </a:r>
          </a:p>
        </p:txBody>
      </p:sp>
      <p:sp>
        <p:nvSpPr>
          <p:cNvPr id="335885" name="Text Box 13"/>
          <p:cNvSpPr txBox="1">
            <a:spLocks noChangeArrowheads="1"/>
          </p:cNvSpPr>
          <p:nvPr/>
        </p:nvSpPr>
        <p:spPr bwMode="auto">
          <a:xfrm>
            <a:off x="2265363" y="5373688"/>
            <a:ext cx="1930400" cy="51752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400" i="1"/>
              <a:t>Aula –TV  </a:t>
            </a:r>
          </a:p>
          <a:p>
            <a:pPr algn="ctr"/>
            <a:r>
              <a:rPr lang="it-IT" sz="1400" i="1"/>
              <a:t>Conduttore - Docente</a:t>
            </a:r>
          </a:p>
        </p:txBody>
      </p:sp>
      <p:sp>
        <p:nvSpPr>
          <p:cNvPr id="335886" name="Text Box 14"/>
          <p:cNvSpPr txBox="1">
            <a:spLocks noChangeArrowheads="1"/>
          </p:cNvSpPr>
          <p:nvPr/>
        </p:nvSpPr>
        <p:spPr bwMode="auto">
          <a:xfrm>
            <a:off x="2808288" y="3116263"/>
            <a:ext cx="1476375" cy="457200"/>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sz="1200" i="1"/>
              <a:t>Libro – P.C - Multimedialità   </a:t>
            </a:r>
          </a:p>
        </p:txBody>
      </p:sp>
      <p:sp>
        <p:nvSpPr>
          <p:cNvPr id="335887" name="Text Box 15"/>
          <p:cNvSpPr txBox="1">
            <a:spLocks noChangeArrowheads="1"/>
          </p:cNvSpPr>
          <p:nvPr/>
        </p:nvSpPr>
        <p:spPr bwMode="auto">
          <a:xfrm>
            <a:off x="6372225" y="3068638"/>
            <a:ext cx="1944688" cy="457200"/>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sz="1200" i="1"/>
              <a:t>Verbalizzazione</a:t>
            </a:r>
          </a:p>
          <a:p>
            <a:pPr algn="ctr"/>
            <a:r>
              <a:rPr lang="it-IT" sz="1200" i="1"/>
              <a:t>Amb collaborativi</a:t>
            </a:r>
          </a:p>
        </p:txBody>
      </p:sp>
      <p:sp>
        <p:nvSpPr>
          <p:cNvPr id="335888" name="Text Box 16"/>
          <p:cNvSpPr txBox="1">
            <a:spLocks noChangeArrowheads="1"/>
          </p:cNvSpPr>
          <p:nvPr/>
        </p:nvSpPr>
        <p:spPr bwMode="auto">
          <a:xfrm>
            <a:off x="4922838" y="5111750"/>
            <a:ext cx="3570287" cy="73025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400" i="1"/>
              <a:t>New e Social media, artefatti digitali</a:t>
            </a:r>
          </a:p>
          <a:p>
            <a:pPr algn="ctr"/>
            <a:r>
              <a:rPr lang="it-IT" sz="1400" i="1"/>
              <a:t>Ambienti in rete </a:t>
            </a:r>
          </a:p>
          <a:p>
            <a:pPr algn="ctr"/>
            <a:r>
              <a:rPr lang="it-IT" sz="1400" i="1"/>
              <a:t>Content sharing - User Content Generation</a:t>
            </a:r>
          </a:p>
        </p:txBody>
      </p:sp>
      <p:sp>
        <p:nvSpPr>
          <p:cNvPr id="335889" name="Text Box 17"/>
          <p:cNvSpPr txBox="1">
            <a:spLocks noChangeArrowheads="1"/>
          </p:cNvSpPr>
          <p:nvPr/>
        </p:nvSpPr>
        <p:spPr bwMode="auto">
          <a:xfrm>
            <a:off x="6800850" y="1268413"/>
            <a:ext cx="1360488" cy="244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000"/>
              <a:t>3- 5 (max 7) persone</a:t>
            </a:r>
          </a:p>
        </p:txBody>
      </p:sp>
      <p:sp>
        <p:nvSpPr>
          <p:cNvPr id="335890" name="Text Box 18"/>
          <p:cNvSpPr txBox="1">
            <a:spLocks noChangeArrowheads="1"/>
          </p:cNvSpPr>
          <p:nvPr/>
        </p:nvSpPr>
        <p:spPr bwMode="auto">
          <a:xfrm>
            <a:off x="3279775" y="1268413"/>
            <a:ext cx="858838" cy="244475"/>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000"/>
              <a:t>1-2 persone</a:t>
            </a:r>
          </a:p>
        </p:txBody>
      </p:sp>
      <p:sp>
        <p:nvSpPr>
          <p:cNvPr id="335891" name="Text Box 19"/>
          <p:cNvSpPr txBox="1">
            <a:spLocks noChangeArrowheads="1"/>
          </p:cNvSpPr>
          <p:nvPr/>
        </p:nvSpPr>
        <p:spPr bwMode="auto">
          <a:xfrm>
            <a:off x="2676525" y="3771900"/>
            <a:ext cx="1679575" cy="517525"/>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sz="1400"/>
              <a:t> 20 </a:t>
            </a:r>
            <a:r>
              <a:rPr lang="it-IT" sz="1400">
                <a:sym typeface="Wingdings" charset="2"/>
              </a:rPr>
              <a:t> centinaia </a:t>
            </a:r>
            <a:r>
              <a:rPr lang="it-IT" sz="1400"/>
              <a:t>persone</a:t>
            </a:r>
          </a:p>
        </p:txBody>
      </p:sp>
      <p:sp>
        <p:nvSpPr>
          <p:cNvPr id="335892" name="Text Box 20"/>
          <p:cNvSpPr txBox="1">
            <a:spLocks noChangeArrowheads="1"/>
          </p:cNvSpPr>
          <p:nvPr/>
        </p:nvSpPr>
        <p:spPr bwMode="auto">
          <a:xfrm>
            <a:off x="6875463" y="3629025"/>
            <a:ext cx="1633537" cy="30480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400"/>
              <a:t> centinaia persone</a:t>
            </a:r>
          </a:p>
        </p:txBody>
      </p:sp>
      <p:pic>
        <p:nvPicPr>
          <p:cNvPr id="335893" name="Picture 21" descr="Chakra"/>
          <p:cNvPicPr>
            <a:picLocks noChangeAspect="1" noChangeArrowheads="1"/>
          </p:cNvPicPr>
          <p:nvPr/>
        </p:nvPicPr>
        <p:blipFill>
          <a:blip r:embed="rId3"/>
          <a:srcRect/>
          <a:stretch>
            <a:fillRect/>
          </a:stretch>
        </p:blipFill>
        <p:spPr bwMode="auto">
          <a:xfrm>
            <a:off x="468313" y="1252538"/>
            <a:ext cx="1065212" cy="1219200"/>
          </a:xfrm>
          <a:prstGeom prst="rect">
            <a:avLst/>
          </a:prstGeom>
          <a:noFill/>
        </p:spPr>
      </p:pic>
      <p:pic>
        <p:nvPicPr>
          <p:cNvPr id="335894" name="Picture 22" descr="breeze"/>
          <p:cNvPicPr>
            <a:picLocks noChangeAspect="1" noChangeArrowheads="1"/>
          </p:cNvPicPr>
          <p:nvPr/>
        </p:nvPicPr>
        <p:blipFill>
          <a:blip r:embed="rId4"/>
          <a:srcRect/>
          <a:stretch>
            <a:fillRect/>
          </a:stretch>
        </p:blipFill>
        <p:spPr bwMode="auto">
          <a:xfrm>
            <a:off x="4643438" y="3644900"/>
            <a:ext cx="1622425" cy="1169988"/>
          </a:xfrm>
          <a:prstGeom prst="rect">
            <a:avLst/>
          </a:prstGeom>
          <a:noFill/>
        </p:spPr>
      </p:pic>
      <p:sp>
        <p:nvSpPr>
          <p:cNvPr id="335895" name="Text Box 23"/>
          <p:cNvSpPr txBox="1">
            <a:spLocks noChangeArrowheads="1"/>
          </p:cNvSpPr>
          <p:nvPr/>
        </p:nvSpPr>
        <p:spPr bwMode="auto">
          <a:xfrm>
            <a:off x="2625725" y="2157413"/>
            <a:ext cx="1801813" cy="1004887"/>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sz="1200"/>
              <a:t>Riflessione, concentrazione, espressione </a:t>
            </a:r>
          </a:p>
          <a:p>
            <a:pPr algn="ctr"/>
            <a:r>
              <a:rPr lang="it-IT" sz="1200"/>
              <a:t>rappresentazione, cognizione emozione</a:t>
            </a:r>
          </a:p>
        </p:txBody>
      </p:sp>
      <p:sp>
        <p:nvSpPr>
          <p:cNvPr id="335896" name="Text Box 24"/>
          <p:cNvSpPr txBox="1">
            <a:spLocks noChangeArrowheads="1"/>
          </p:cNvSpPr>
          <p:nvPr/>
        </p:nvSpPr>
        <p:spPr bwMode="auto">
          <a:xfrm>
            <a:off x="6075363" y="2565400"/>
            <a:ext cx="2457450" cy="549275"/>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sz="1000"/>
              <a:t>Dialettica, condivisione, visione multipla, cognizione emozione, </a:t>
            </a:r>
          </a:p>
          <a:p>
            <a:pPr algn="ctr"/>
            <a:r>
              <a:rPr lang="it-IT" sz="1000"/>
              <a:t>Capacità critica, argomentativa</a:t>
            </a:r>
          </a:p>
        </p:txBody>
      </p:sp>
      <p:sp>
        <p:nvSpPr>
          <p:cNvPr id="335897" name="Text Box 25"/>
          <p:cNvSpPr txBox="1">
            <a:spLocks noChangeArrowheads="1"/>
          </p:cNvSpPr>
          <p:nvPr/>
        </p:nvSpPr>
        <p:spPr bwMode="auto">
          <a:xfrm>
            <a:off x="490538" y="4995863"/>
            <a:ext cx="1703387" cy="30480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400"/>
              <a:t>Visione condivisa,  </a:t>
            </a:r>
          </a:p>
        </p:txBody>
      </p:sp>
      <p:pic>
        <p:nvPicPr>
          <p:cNvPr id="335898" name="Picture 26"/>
          <p:cNvPicPr>
            <a:picLocks noChangeAspect="1" noChangeArrowheads="1"/>
          </p:cNvPicPr>
          <p:nvPr/>
        </p:nvPicPr>
        <p:blipFill>
          <a:blip r:embed="rId5">
            <a:alphaModFix amt="50000"/>
          </a:blip>
          <a:srcRect/>
          <a:stretch>
            <a:fillRect/>
          </a:stretch>
        </p:blipFill>
        <p:spPr bwMode="auto">
          <a:xfrm>
            <a:off x="4995863" y="2636838"/>
            <a:ext cx="800100" cy="806450"/>
          </a:xfrm>
          <a:prstGeom prst="rect">
            <a:avLst/>
          </a:prstGeom>
          <a:noFill/>
          <a:ln w="19050">
            <a:noFill/>
            <a:prstDash val="sysDot"/>
            <a:miter lim="800000"/>
            <a:headEnd/>
            <a:tailEnd/>
          </a:ln>
          <a:effectLst/>
        </p:spPr>
      </p:pic>
      <p:pic>
        <p:nvPicPr>
          <p:cNvPr id="335899" name="Picture 27"/>
          <p:cNvPicPr>
            <a:picLocks noChangeAspect="1" noChangeArrowheads="1"/>
          </p:cNvPicPr>
          <p:nvPr/>
        </p:nvPicPr>
        <p:blipFill>
          <a:blip r:embed="rId6">
            <a:alphaModFix amt="50000"/>
          </a:blip>
          <a:srcRect/>
          <a:stretch>
            <a:fillRect/>
          </a:stretch>
        </p:blipFill>
        <p:spPr bwMode="auto">
          <a:xfrm>
            <a:off x="468313" y="3644900"/>
            <a:ext cx="1755775" cy="1103313"/>
          </a:xfrm>
          <a:prstGeom prst="rect">
            <a:avLst/>
          </a:prstGeom>
          <a:noFill/>
          <a:ln w="19050">
            <a:noFill/>
            <a:prstDash val="sysDot"/>
            <a:miter lim="800000"/>
            <a:headEnd/>
            <a:tailEnd/>
          </a:ln>
          <a:effectLst/>
        </p:spPr>
      </p:pic>
      <p:sp>
        <p:nvSpPr>
          <p:cNvPr id="335900" name="AutoShape 28"/>
          <p:cNvSpPr>
            <a:spLocks noChangeArrowheads="1"/>
          </p:cNvSpPr>
          <p:nvPr/>
        </p:nvSpPr>
        <p:spPr bwMode="auto">
          <a:xfrm>
            <a:off x="8170863" y="1270000"/>
            <a:ext cx="720725" cy="358775"/>
          </a:xfrm>
          <a:prstGeom prst="downArrow">
            <a:avLst>
              <a:gd name="adj1" fmla="val 49861"/>
              <a:gd name="adj2" fmla="val 46037"/>
            </a:avLst>
          </a:prstGeom>
          <a:gradFill rotWithShape="1">
            <a:gsLst>
              <a:gs pos="0">
                <a:srgbClr val="FF3300">
                  <a:gamma/>
                  <a:shade val="46275"/>
                  <a:invGamma/>
                </a:srgbClr>
              </a:gs>
              <a:gs pos="100000">
                <a:srgbClr val="FF3300"/>
              </a:gs>
            </a:gsLst>
            <a:lin ang="5400000" scaled="1"/>
          </a:gradFill>
          <a:ln w="19050">
            <a:solidFill>
              <a:schemeClr val="tx1"/>
            </a:solidFill>
            <a:prstDash val="sysDot"/>
            <a:miter lim="800000"/>
            <a:headEnd/>
            <a:tailEnd/>
          </a:ln>
          <a:effectLst>
            <a:outerShdw blurRad="63500" dist="38099" dir="2700000" algn="ctr" rotWithShape="0">
              <a:schemeClr val="bg2">
                <a:alpha val="74998"/>
              </a:schemeClr>
            </a:outerShdw>
          </a:effectLst>
        </p:spPr>
        <p:txBody>
          <a:bodyPr lIns="90000" tIns="46800" rIns="90000" bIns="46800" anchor="ctr">
            <a:prstTxWarp prst="textNoShape">
              <a:avLst/>
            </a:prstTxWarp>
            <a:spAutoFit/>
          </a:bodyPr>
          <a:lstStyle/>
          <a:p>
            <a:endParaRPr lang="it-IT"/>
          </a:p>
        </p:txBody>
      </p:sp>
      <p:sp>
        <p:nvSpPr>
          <p:cNvPr id="335901" name="AutoShape 29"/>
          <p:cNvSpPr>
            <a:spLocks noChangeArrowheads="1"/>
          </p:cNvSpPr>
          <p:nvPr/>
        </p:nvSpPr>
        <p:spPr bwMode="auto">
          <a:xfrm>
            <a:off x="8170863" y="3930650"/>
            <a:ext cx="720725" cy="358775"/>
          </a:xfrm>
          <a:prstGeom prst="downArrow">
            <a:avLst>
              <a:gd name="adj1" fmla="val 49861"/>
              <a:gd name="adj2" fmla="val 46037"/>
            </a:avLst>
          </a:prstGeom>
          <a:gradFill rotWithShape="1">
            <a:gsLst>
              <a:gs pos="0">
                <a:srgbClr val="FF3300">
                  <a:gamma/>
                  <a:shade val="46275"/>
                  <a:invGamma/>
                </a:srgbClr>
              </a:gs>
              <a:gs pos="100000">
                <a:srgbClr val="FF3300"/>
              </a:gs>
            </a:gsLst>
            <a:lin ang="5400000" scaled="1"/>
          </a:gradFill>
          <a:ln w="19050">
            <a:solidFill>
              <a:schemeClr val="tx1"/>
            </a:solidFill>
            <a:prstDash val="sysDot"/>
            <a:miter lim="800000"/>
            <a:headEnd/>
            <a:tailEnd/>
          </a:ln>
          <a:effectLst>
            <a:outerShdw blurRad="63500" dist="38099" dir="2700000" algn="ctr" rotWithShape="0">
              <a:schemeClr val="bg2">
                <a:alpha val="74998"/>
              </a:schemeClr>
            </a:outerShdw>
          </a:effectLst>
        </p:spPr>
        <p:txBody>
          <a:bodyPr lIns="90000" tIns="46800" rIns="90000" bIns="46800" anchor="ctr">
            <a:prstTxWarp prst="textNoShape">
              <a:avLst/>
            </a:prstTxWarp>
            <a:spAutoFit/>
          </a:bodyPr>
          <a:lstStyle/>
          <a:p>
            <a:endParaRPr lang="it-IT"/>
          </a:p>
        </p:txBody>
      </p:sp>
      <p:pic>
        <p:nvPicPr>
          <p:cNvPr id="335902" name="Picture 30"/>
          <p:cNvPicPr>
            <a:picLocks noChangeAspect="1" noChangeArrowheads="1"/>
          </p:cNvPicPr>
          <p:nvPr/>
        </p:nvPicPr>
        <p:blipFill>
          <a:blip r:embed="rId7">
            <a:alphaModFix amt="50000"/>
          </a:blip>
          <a:srcRect/>
          <a:stretch>
            <a:fillRect/>
          </a:stretch>
        </p:blipFill>
        <p:spPr bwMode="auto">
          <a:xfrm>
            <a:off x="4643438" y="1328738"/>
            <a:ext cx="1560512" cy="1236662"/>
          </a:xfrm>
          <a:prstGeom prst="rect">
            <a:avLst/>
          </a:prstGeom>
          <a:noFill/>
          <a:ln w="19050">
            <a:noFill/>
            <a:prstDash val="sysDot"/>
            <a:miter lim="800000"/>
            <a:headEnd/>
            <a:tailEnd/>
          </a:ln>
          <a:effectLst/>
        </p:spPr>
      </p:pic>
      <p:pic>
        <p:nvPicPr>
          <p:cNvPr id="335903" name="Picture 31"/>
          <p:cNvPicPr>
            <a:picLocks noChangeAspect="1" noChangeArrowheads="1"/>
          </p:cNvPicPr>
          <p:nvPr/>
        </p:nvPicPr>
        <p:blipFill>
          <a:blip r:embed="rId8">
            <a:alphaModFix amt="50000"/>
          </a:blip>
          <a:srcRect/>
          <a:stretch>
            <a:fillRect/>
          </a:stretch>
        </p:blipFill>
        <p:spPr bwMode="auto">
          <a:xfrm>
            <a:off x="425450" y="2565400"/>
            <a:ext cx="833438" cy="681038"/>
          </a:xfrm>
          <a:prstGeom prst="rect">
            <a:avLst/>
          </a:prstGeom>
          <a:noFill/>
          <a:ln w="19050">
            <a:noFill/>
            <a:prstDash val="sysDot"/>
            <a:miter lim="800000"/>
            <a:headEnd/>
            <a:tailEnd/>
          </a:ln>
          <a:effectLst/>
        </p:spPr>
      </p:pic>
      <p:sp>
        <p:nvSpPr>
          <p:cNvPr id="335904" name="AutoShape 32"/>
          <p:cNvSpPr>
            <a:spLocks noChangeArrowheads="1"/>
          </p:cNvSpPr>
          <p:nvPr/>
        </p:nvSpPr>
        <p:spPr bwMode="auto">
          <a:xfrm>
            <a:off x="65088" y="2722563"/>
            <a:ext cx="720725" cy="358775"/>
          </a:xfrm>
          <a:prstGeom prst="downArrow">
            <a:avLst>
              <a:gd name="adj1" fmla="val 49861"/>
              <a:gd name="adj2" fmla="val 46037"/>
            </a:avLst>
          </a:prstGeom>
          <a:gradFill rotWithShape="1">
            <a:gsLst>
              <a:gs pos="0">
                <a:srgbClr val="FF3300">
                  <a:gamma/>
                  <a:shade val="46275"/>
                  <a:invGamma/>
                </a:srgbClr>
              </a:gs>
              <a:gs pos="100000">
                <a:srgbClr val="FF3300"/>
              </a:gs>
            </a:gsLst>
            <a:lin ang="5400000" scaled="1"/>
          </a:gradFill>
          <a:ln w="19050">
            <a:solidFill>
              <a:schemeClr val="tx1"/>
            </a:solidFill>
            <a:prstDash val="sysDot"/>
            <a:miter lim="800000"/>
            <a:headEnd/>
            <a:tailEnd/>
          </a:ln>
          <a:effectLst>
            <a:outerShdw blurRad="63500" dist="38099" dir="2700000" algn="ctr" rotWithShape="0">
              <a:schemeClr val="bg2">
                <a:alpha val="74998"/>
              </a:schemeClr>
            </a:outerShdw>
          </a:effectLst>
        </p:spPr>
        <p:txBody>
          <a:bodyPr lIns="90000" tIns="46800" rIns="90000" bIns="46800" anchor="ctr">
            <a:prstTxWarp prst="textNoShape">
              <a:avLst/>
            </a:prstTxWarp>
            <a:spAutoFit/>
          </a:bodyPr>
          <a:lstStyle/>
          <a:p>
            <a:endParaRPr lang="it-IT"/>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numero diapositiva 3"/>
          <p:cNvSpPr>
            <a:spLocks noGrp="1"/>
          </p:cNvSpPr>
          <p:nvPr>
            <p:ph type="sldNum" sz="quarter" idx="12"/>
          </p:nvPr>
        </p:nvSpPr>
        <p:spPr/>
        <p:txBody>
          <a:bodyPr/>
          <a:lstStyle/>
          <a:p>
            <a:fld id="{A59D6AA2-16DE-794A-A971-F6E40B26753C}" type="slidenum">
              <a:rPr lang="it-IT"/>
              <a:pPr/>
              <a:t>26</a:t>
            </a:fld>
            <a:endParaRPr lang="it-IT"/>
          </a:p>
        </p:txBody>
      </p:sp>
      <p:sp>
        <p:nvSpPr>
          <p:cNvPr id="337922" name="AutoShape 2"/>
          <p:cNvSpPr>
            <a:spLocks noChangeArrowheads="1"/>
          </p:cNvSpPr>
          <p:nvPr/>
        </p:nvSpPr>
        <p:spPr bwMode="auto">
          <a:xfrm>
            <a:off x="34925" y="992188"/>
            <a:ext cx="9109075" cy="4452937"/>
          </a:xfrm>
          <a:prstGeom prst="rightArrow">
            <a:avLst>
              <a:gd name="adj1" fmla="val 50000"/>
              <a:gd name="adj2" fmla="val 51141"/>
            </a:avLst>
          </a:prstGeom>
          <a:gradFill rotWithShape="1">
            <a:gsLst>
              <a:gs pos="0">
                <a:srgbClr val="FF3300">
                  <a:gamma/>
                  <a:shade val="46275"/>
                  <a:invGamma/>
                </a:srgbClr>
              </a:gs>
              <a:gs pos="100000">
                <a:srgbClr val="FF3300"/>
              </a:gs>
            </a:gsLst>
            <a:lin ang="5400000" scaled="1"/>
          </a:gradFill>
          <a:ln w="19050">
            <a:solidFill>
              <a:schemeClr val="tx1"/>
            </a:solidFill>
            <a:prstDash val="sysDot"/>
            <a:miter lim="800000"/>
            <a:headEnd/>
            <a:tailEnd/>
          </a:ln>
          <a:effectLst>
            <a:outerShdw blurRad="63500" dist="38099" dir="2700000" algn="ctr" rotWithShape="0">
              <a:schemeClr val="bg2">
                <a:alpha val="74998"/>
              </a:schemeClr>
            </a:outerShdw>
          </a:effectLst>
        </p:spPr>
        <p:txBody>
          <a:bodyPr lIns="90000" tIns="46800" rIns="90000" bIns="46800" anchor="ctr">
            <a:prstTxWarp prst="textNoShape">
              <a:avLst/>
            </a:prstTxWarp>
            <a:spAutoFit/>
          </a:bodyPr>
          <a:lstStyle/>
          <a:p>
            <a:endParaRPr lang="it-IT"/>
          </a:p>
        </p:txBody>
      </p:sp>
      <p:sp>
        <p:nvSpPr>
          <p:cNvPr id="337923" name="Rectangle 3"/>
          <p:cNvSpPr>
            <a:spLocks noChangeArrowheads="1"/>
          </p:cNvSpPr>
          <p:nvPr/>
        </p:nvSpPr>
        <p:spPr bwMode="auto">
          <a:xfrm>
            <a:off x="323850" y="1557338"/>
            <a:ext cx="8443913" cy="3311525"/>
          </a:xfrm>
          <a:prstGeom prst="rect">
            <a:avLst/>
          </a:prstGeom>
          <a:solidFill>
            <a:schemeClr val="bg1">
              <a:alpha val="38000"/>
            </a:schemeClr>
          </a:solidFill>
          <a:ln w="9525" cap="rnd">
            <a:solidFill>
              <a:schemeClr val="tx1"/>
            </a:solidFill>
            <a:prstDash val="sysDot"/>
            <a:miter lim="800000"/>
            <a:headEnd/>
            <a:tailEnd/>
          </a:ln>
          <a:effectLst/>
        </p:spPr>
        <p:txBody>
          <a:bodyPr anchor="ctr">
            <a:prstTxWarp prst="textNoShape">
              <a:avLst/>
            </a:prstTxWarp>
            <a:spAutoFit/>
          </a:bodyPr>
          <a:lstStyle/>
          <a:p>
            <a:endParaRPr lang="it-IT"/>
          </a:p>
        </p:txBody>
      </p:sp>
      <p:sp>
        <p:nvSpPr>
          <p:cNvPr id="337924" name="Rectangle 4"/>
          <p:cNvSpPr>
            <a:spLocks noChangeArrowheads="1"/>
          </p:cNvSpPr>
          <p:nvPr/>
        </p:nvSpPr>
        <p:spPr bwMode="auto">
          <a:xfrm>
            <a:off x="34925" y="306388"/>
            <a:ext cx="9144000" cy="45720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eaLnBrk="1" hangingPunct="1"/>
            <a:r>
              <a:rPr lang="it-IT" b="1">
                <a:effectLst>
                  <a:outerShdw blurRad="38100" dist="38100" dir="2700000" algn="tl">
                    <a:srgbClr val="DDDDDD"/>
                  </a:outerShdw>
                </a:effectLst>
                <a:latin typeface="Verdana" charset="0"/>
              </a:rPr>
              <a:t>L’ambiente didattico e le modalità di apprendimento</a:t>
            </a:r>
          </a:p>
        </p:txBody>
      </p:sp>
      <p:sp>
        <p:nvSpPr>
          <p:cNvPr id="337925" name="Text Box 5"/>
          <p:cNvSpPr txBox="1">
            <a:spLocks noChangeArrowheads="1"/>
          </p:cNvSpPr>
          <p:nvPr/>
        </p:nvSpPr>
        <p:spPr bwMode="auto">
          <a:xfrm>
            <a:off x="2390775" y="2924175"/>
            <a:ext cx="1646238" cy="792163"/>
          </a:xfrm>
          <a:prstGeom prst="rect">
            <a:avLst/>
          </a:prstGeom>
          <a:noFill/>
          <a:ln w="19050">
            <a:noFill/>
            <a:prstDash val="sysDot"/>
            <a:miter lim="800000"/>
            <a:headEnd/>
            <a:tailEnd/>
          </a:ln>
          <a:effectLst/>
        </p:spPr>
        <p:txBody>
          <a:bodyPr lIns="90000" tIns="46800" rIns="90000" bIns="46800">
            <a:prstTxWarp prst="textNoShape">
              <a:avLst/>
            </a:prstTxWarp>
            <a:spAutoFit/>
          </a:bodyPr>
          <a:lstStyle/>
          <a:p>
            <a:pPr algn="ctr"/>
            <a:r>
              <a:rPr lang="it-IT" sz="1800" b="1">
                <a:latin typeface="Tahoma" charset="0"/>
              </a:rPr>
              <a:t>A.I. </a:t>
            </a:r>
          </a:p>
          <a:p>
            <a:pPr algn="ctr"/>
            <a:r>
              <a:rPr lang="it-IT" sz="1400">
                <a:latin typeface="Tahoma" charset="0"/>
              </a:rPr>
              <a:t>Apprendimento </a:t>
            </a:r>
          </a:p>
          <a:p>
            <a:pPr algn="ctr"/>
            <a:r>
              <a:rPr lang="it-IT" sz="1400">
                <a:latin typeface="Tahoma" charset="0"/>
              </a:rPr>
              <a:t>Individuale</a:t>
            </a:r>
          </a:p>
        </p:txBody>
      </p:sp>
      <p:sp>
        <p:nvSpPr>
          <p:cNvPr id="337926" name="Rectangle 6"/>
          <p:cNvSpPr>
            <a:spLocks noChangeArrowheads="1"/>
          </p:cNvSpPr>
          <p:nvPr/>
        </p:nvSpPr>
        <p:spPr bwMode="auto">
          <a:xfrm>
            <a:off x="2390775" y="2925763"/>
            <a:ext cx="1819275" cy="935037"/>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7927" name="Text Box 7"/>
          <p:cNvSpPr txBox="1">
            <a:spLocks noChangeArrowheads="1"/>
          </p:cNvSpPr>
          <p:nvPr/>
        </p:nvSpPr>
        <p:spPr bwMode="auto">
          <a:xfrm>
            <a:off x="4140200" y="2347913"/>
            <a:ext cx="1433513" cy="792162"/>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800" b="1">
                <a:latin typeface="Tahoma" charset="0"/>
              </a:rPr>
              <a:t>A.G. </a:t>
            </a:r>
          </a:p>
          <a:p>
            <a:pPr algn="ctr"/>
            <a:r>
              <a:rPr lang="it-IT" sz="1400">
                <a:latin typeface="Tahoma" charset="0"/>
              </a:rPr>
              <a:t>Apprendimento </a:t>
            </a:r>
          </a:p>
          <a:p>
            <a:pPr algn="ctr"/>
            <a:r>
              <a:rPr lang="it-IT" sz="1400">
                <a:latin typeface="Tahoma" charset="0"/>
              </a:rPr>
              <a:t>Gruppo</a:t>
            </a:r>
          </a:p>
        </p:txBody>
      </p:sp>
      <p:sp>
        <p:nvSpPr>
          <p:cNvPr id="337928" name="Rectangle 8"/>
          <p:cNvSpPr>
            <a:spLocks noChangeArrowheads="1"/>
          </p:cNvSpPr>
          <p:nvPr/>
        </p:nvSpPr>
        <p:spPr bwMode="auto">
          <a:xfrm>
            <a:off x="4037013" y="2133600"/>
            <a:ext cx="1755775" cy="22320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7929" name="Text Box 9"/>
          <p:cNvSpPr txBox="1">
            <a:spLocks noChangeArrowheads="1"/>
          </p:cNvSpPr>
          <p:nvPr/>
        </p:nvSpPr>
        <p:spPr bwMode="auto">
          <a:xfrm>
            <a:off x="777875" y="2998788"/>
            <a:ext cx="1433513" cy="792162"/>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800" b="1">
                <a:latin typeface="Tahoma" charset="0"/>
              </a:rPr>
              <a:t>A.C. </a:t>
            </a:r>
          </a:p>
          <a:p>
            <a:pPr algn="ctr"/>
            <a:r>
              <a:rPr lang="it-IT" sz="1400">
                <a:latin typeface="Tahoma" charset="0"/>
              </a:rPr>
              <a:t>Apprendimento </a:t>
            </a:r>
          </a:p>
          <a:p>
            <a:pPr algn="ctr"/>
            <a:r>
              <a:rPr lang="it-IT" sz="1400">
                <a:latin typeface="Tahoma" charset="0"/>
              </a:rPr>
              <a:t>Collettivo</a:t>
            </a:r>
          </a:p>
        </p:txBody>
      </p:sp>
      <p:sp>
        <p:nvSpPr>
          <p:cNvPr id="337930" name="Rectangle 10"/>
          <p:cNvSpPr>
            <a:spLocks noChangeArrowheads="1"/>
          </p:cNvSpPr>
          <p:nvPr/>
        </p:nvSpPr>
        <p:spPr bwMode="auto">
          <a:xfrm>
            <a:off x="611188" y="2744788"/>
            <a:ext cx="1779587" cy="126047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7931" name="Text Box 11"/>
          <p:cNvSpPr txBox="1">
            <a:spLocks noChangeArrowheads="1"/>
          </p:cNvSpPr>
          <p:nvPr/>
        </p:nvSpPr>
        <p:spPr bwMode="auto">
          <a:xfrm>
            <a:off x="5572125" y="2997200"/>
            <a:ext cx="1433513" cy="792163"/>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800" b="1">
                <a:latin typeface="Tahoma" charset="0"/>
              </a:rPr>
              <a:t>A.K. </a:t>
            </a:r>
          </a:p>
          <a:p>
            <a:pPr algn="ctr"/>
            <a:r>
              <a:rPr lang="it-IT" sz="1400">
                <a:latin typeface="Tahoma" charset="0"/>
              </a:rPr>
              <a:t>Apprendimento </a:t>
            </a:r>
          </a:p>
          <a:p>
            <a:pPr algn="ctr"/>
            <a:r>
              <a:rPr lang="it-IT" sz="1400">
                <a:latin typeface="Tahoma" charset="0"/>
              </a:rPr>
              <a:t>Connnettivo</a:t>
            </a:r>
          </a:p>
        </p:txBody>
      </p:sp>
      <p:sp>
        <p:nvSpPr>
          <p:cNvPr id="337932" name="Rectangle 12"/>
          <p:cNvSpPr>
            <a:spLocks noChangeArrowheads="1"/>
          </p:cNvSpPr>
          <p:nvPr/>
        </p:nvSpPr>
        <p:spPr bwMode="auto">
          <a:xfrm>
            <a:off x="5572125" y="2924175"/>
            <a:ext cx="1447800" cy="93662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7933" name="Text Box 13"/>
          <p:cNvSpPr txBox="1">
            <a:spLocks noChangeArrowheads="1"/>
          </p:cNvSpPr>
          <p:nvPr/>
        </p:nvSpPr>
        <p:spPr bwMode="auto">
          <a:xfrm>
            <a:off x="4287838" y="3394075"/>
            <a:ext cx="1433512" cy="792163"/>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800" b="1">
                <a:latin typeface="Tahoma" charset="0"/>
              </a:rPr>
              <a:t>A.G. </a:t>
            </a:r>
          </a:p>
          <a:p>
            <a:pPr algn="ctr"/>
            <a:r>
              <a:rPr lang="it-IT" sz="1400">
                <a:latin typeface="Tahoma" charset="0"/>
              </a:rPr>
              <a:t>Apprendimento </a:t>
            </a:r>
          </a:p>
          <a:p>
            <a:pPr algn="ctr"/>
            <a:r>
              <a:rPr lang="it-IT" sz="1400">
                <a:latin typeface="Tahoma" charset="0"/>
              </a:rPr>
              <a:t>Gruppo</a:t>
            </a:r>
          </a:p>
        </p:txBody>
      </p:sp>
      <p:sp>
        <p:nvSpPr>
          <p:cNvPr id="337934" name="Text Box 14"/>
          <p:cNvSpPr txBox="1">
            <a:spLocks noChangeArrowheads="1"/>
          </p:cNvSpPr>
          <p:nvPr/>
        </p:nvSpPr>
        <p:spPr bwMode="auto">
          <a:xfrm>
            <a:off x="6956425" y="3000375"/>
            <a:ext cx="1433513" cy="792163"/>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800" b="1">
                <a:latin typeface="Tahoma" charset="0"/>
              </a:rPr>
              <a:t>A.C. </a:t>
            </a:r>
          </a:p>
          <a:p>
            <a:pPr algn="ctr"/>
            <a:r>
              <a:rPr lang="it-IT" sz="1400">
                <a:latin typeface="Tahoma" charset="0"/>
              </a:rPr>
              <a:t>Apprendimento </a:t>
            </a:r>
          </a:p>
          <a:p>
            <a:pPr algn="ctr"/>
            <a:r>
              <a:rPr lang="it-IT" sz="1400">
                <a:latin typeface="Tahoma" charset="0"/>
              </a:rPr>
              <a:t>Collettivo</a:t>
            </a:r>
          </a:p>
        </p:txBody>
      </p:sp>
      <p:sp>
        <p:nvSpPr>
          <p:cNvPr id="337935" name="Rectangle 15"/>
          <p:cNvSpPr>
            <a:spLocks noChangeArrowheads="1"/>
          </p:cNvSpPr>
          <p:nvPr/>
        </p:nvSpPr>
        <p:spPr bwMode="auto">
          <a:xfrm>
            <a:off x="7004050" y="2746375"/>
            <a:ext cx="1384300" cy="1260475"/>
          </a:xfrm>
          <a:prstGeom prst="rect">
            <a:avLst/>
          </a:prstGeom>
          <a:noFill/>
          <a:ln w="19050">
            <a:solidFill>
              <a:schemeClr val="tx1"/>
            </a:solidFill>
            <a:prstDash val="sysDot"/>
            <a:miter lim="800000"/>
            <a:headEnd/>
            <a:tailEnd/>
          </a:ln>
          <a:effectLst/>
        </p:spPr>
        <p:txBody>
          <a:bodyPr lIns="90000" tIns="46800" rIns="90000" bIns="46800" anchor="ctr">
            <a:prstTxWarp prst="textNoShape">
              <a:avLst/>
            </a:prstTxWarp>
            <a:spAutoFit/>
          </a:bodyPr>
          <a:lstStyle/>
          <a:p>
            <a:endParaRPr lang="it-IT"/>
          </a:p>
        </p:txBody>
      </p:sp>
      <p:sp>
        <p:nvSpPr>
          <p:cNvPr id="337936" name="Text Box 16"/>
          <p:cNvSpPr txBox="1">
            <a:spLocks noChangeArrowheads="1"/>
          </p:cNvSpPr>
          <p:nvPr/>
        </p:nvSpPr>
        <p:spPr bwMode="auto">
          <a:xfrm>
            <a:off x="1614488" y="5380038"/>
            <a:ext cx="6775450" cy="641350"/>
          </a:xfrm>
          <a:prstGeom prst="rect">
            <a:avLst/>
          </a:prstGeom>
          <a:noFill/>
          <a:ln w="19050">
            <a:noFill/>
            <a:prstDash val="sysDot"/>
            <a:miter lim="800000"/>
            <a:headEnd/>
            <a:tailEnd/>
          </a:ln>
          <a:effectLst/>
        </p:spPr>
        <p:txBody>
          <a:bodyPr wrap="none" lIns="90000" tIns="46800" rIns="90000" bIns="46800">
            <a:prstTxWarp prst="textNoShape">
              <a:avLst/>
            </a:prstTxWarp>
            <a:spAutoFit/>
          </a:bodyPr>
          <a:lstStyle/>
          <a:p>
            <a:pPr algn="ctr"/>
            <a:r>
              <a:rPr lang="it-IT" sz="1800"/>
              <a:t>E’ la corretta articolazione dei diversi momenti ciò che determina </a:t>
            </a:r>
          </a:p>
          <a:p>
            <a:pPr algn="ctr"/>
            <a:r>
              <a:rPr lang="it-IT" sz="1800" b="1">
                <a:latin typeface="Tahoma" charset="0"/>
              </a:rPr>
              <a:t>l’apprendimento efficace, critico e creativo</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D5BD84EA-244F-4D4B-942F-E1BFB75B3FEB}" type="slidenum">
              <a:rPr lang="it-IT"/>
              <a:pPr>
                <a:defRPr/>
              </a:pPr>
              <a:t>27</a:t>
            </a:fld>
            <a:endParaRPr lang="it-IT"/>
          </a:p>
        </p:txBody>
      </p:sp>
      <p:sp>
        <p:nvSpPr>
          <p:cNvPr id="45059" name="Rectangle 2"/>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135171" name="Rectangle 3"/>
          <p:cNvSpPr>
            <a:spLocks noChangeArrowheads="1"/>
          </p:cNvSpPr>
          <p:nvPr/>
        </p:nvSpPr>
        <p:spPr bwMode="auto">
          <a:xfrm>
            <a:off x="611188" y="1628775"/>
            <a:ext cx="7923212" cy="249237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5400" b="1" dirty="0" err="1" smtClean="0">
                <a:solidFill>
                  <a:srgbClr val="FF3300"/>
                </a:solidFill>
                <a:effectLst>
                  <a:outerShdw blurRad="38100" dist="38100" dir="2700000" algn="tl">
                    <a:srgbClr val="DDDDDD"/>
                  </a:outerShdw>
                </a:effectLst>
                <a:latin typeface="Verdana" charset="0"/>
                <a:ea typeface="+mn-ea"/>
                <a:cs typeface="+mn-cs"/>
              </a:rPr>
              <a:t>3</a:t>
            </a:r>
            <a:endParaRPr lang="it-IT" sz="5400" b="1" dirty="0" smtClean="0">
              <a:solidFill>
                <a:srgbClr val="FF3300"/>
              </a:solidFill>
              <a:effectLst>
                <a:outerShdw blurRad="38100" dist="38100" dir="2700000" algn="tl">
                  <a:srgbClr val="DDDDDD"/>
                </a:outerShdw>
              </a:effectLst>
              <a:latin typeface="Verdana" charset="0"/>
              <a:ea typeface="+mn-ea"/>
              <a:cs typeface="+mn-cs"/>
            </a:endParaRPr>
          </a:p>
          <a:p>
            <a:pPr algn="ctr" fontAlgn="auto">
              <a:spcBef>
                <a:spcPts val="0"/>
              </a:spcBef>
              <a:spcAft>
                <a:spcPts val="0"/>
              </a:spcAft>
              <a:defRPr/>
            </a:pPr>
            <a:endParaRPr lang="it-IT" sz="4200" b="1" dirty="0">
              <a:effectLst>
                <a:outerShdw blurRad="38100" dist="38100" dir="2700000" algn="tl">
                  <a:srgbClr val="DDDDDD"/>
                </a:outerShdw>
              </a:effectLst>
              <a:latin typeface="Tahoma" charset="0"/>
              <a:ea typeface="+mn-ea"/>
              <a:cs typeface="+mn-cs"/>
            </a:endParaRPr>
          </a:p>
          <a:p>
            <a:pPr algn="ctr" fontAlgn="auto">
              <a:spcBef>
                <a:spcPts val="0"/>
              </a:spcBef>
              <a:spcAft>
                <a:spcPts val="0"/>
              </a:spcAft>
              <a:defRPr/>
            </a:pPr>
            <a:r>
              <a:rPr lang="it-IT" sz="6000" dirty="0" err="1">
                <a:latin typeface="Arial"/>
                <a:ea typeface="+mn-ea"/>
                <a:cs typeface="+mn-cs"/>
              </a:rPr>
              <a:t> </a:t>
            </a:r>
            <a:r>
              <a:rPr lang="it-IT" sz="6000" b="1" dirty="0" err="1">
                <a:latin typeface="Arial"/>
                <a:ea typeface="+mn-ea"/>
                <a:cs typeface="+mn-cs"/>
              </a:rPr>
              <a:t>IL</a:t>
            </a:r>
            <a:r>
              <a:rPr lang="it-IT" sz="6000" b="1" dirty="0">
                <a:latin typeface="Arial"/>
                <a:ea typeface="+mn-ea"/>
                <a:cs typeface="+mn-cs"/>
              </a:rPr>
              <a:t> «FRAMING»</a:t>
            </a:r>
            <a:endParaRPr lang="it-IT" sz="6000" b="1" dirty="0">
              <a:effectLst>
                <a:outerShdw blurRad="38100" dist="38100" dir="2700000" algn="tl">
                  <a:srgbClr val="DDDDDD"/>
                </a:outerShdw>
              </a:effectLst>
              <a:latin typeface="Arial"/>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2C46BF1A-2AC9-FB4C-B1A2-5E329E953330}" type="slidenum">
              <a:rPr lang="it-IT"/>
              <a:pPr>
                <a:defRPr/>
              </a:pPr>
              <a:t>28</a:t>
            </a:fld>
            <a:endParaRPr lang="it-IT"/>
          </a:p>
        </p:txBody>
      </p:sp>
      <p:sp>
        <p:nvSpPr>
          <p:cNvPr id="47107" name="CasellaDiTesto 3"/>
          <p:cNvSpPr txBox="1">
            <a:spLocks noChangeArrowheads="1"/>
          </p:cNvSpPr>
          <p:nvPr/>
        </p:nvSpPr>
        <p:spPr bwMode="auto">
          <a:xfrm>
            <a:off x="0" y="0"/>
            <a:ext cx="9144000" cy="400050"/>
          </a:xfrm>
          <a:prstGeom prst="rect">
            <a:avLst/>
          </a:prstGeom>
          <a:noFill/>
          <a:ln w="9525">
            <a:noFill/>
            <a:miter lim="800000"/>
            <a:headEnd/>
            <a:tailEnd/>
          </a:ln>
        </p:spPr>
        <p:txBody>
          <a:bodyPr>
            <a:prstTxWarp prst="textNoShape">
              <a:avLst/>
            </a:prstTxWarp>
            <a:spAutoFit/>
          </a:bodyPr>
          <a:lstStyle/>
          <a:p>
            <a:pPr algn="ctr"/>
            <a:r>
              <a:rPr lang="it-IT" sz="2000" b="1" dirty="0">
                <a:latin typeface="Arial"/>
              </a:rPr>
              <a:t>IL «FRAMING» COME BASE DEL FUNZIONAMENTO DEL CERVELLO</a:t>
            </a:r>
          </a:p>
        </p:txBody>
      </p:sp>
      <p:sp>
        <p:nvSpPr>
          <p:cNvPr id="47108" name="CasellaDiTesto 5"/>
          <p:cNvSpPr txBox="1">
            <a:spLocks noChangeArrowheads="1"/>
          </p:cNvSpPr>
          <p:nvPr/>
        </p:nvSpPr>
        <p:spPr bwMode="auto">
          <a:xfrm>
            <a:off x="0" y="1220788"/>
            <a:ext cx="9144000" cy="3538537"/>
          </a:xfrm>
          <a:prstGeom prst="rect">
            <a:avLst/>
          </a:prstGeom>
          <a:noFill/>
          <a:ln w="9525">
            <a:noFill/>
            <a:miter lim="800000"/>
            <a:headEnd/>
            <a:tailEnd/>
          </a:ln>
        </p:spPr>
        <p:txBody>
          <a:bodyPr>
            <a:prstTxWarp prst="textNoShape">
              <a:avLst/>
            </a:prstTxWarp>
            <a:spAutoFit/>
          </a:bodyPr>
          <a:lstStyle/>
          <a:p>
            <a:r>
              <a:rPr lang="it-IT" sz="3200" dirty="0">
                <a:latin typeface="Arial"/>
              </a:rPr>
              <a:t>Il funzionamento del cervello si basa sui «frame», che sono reti neurali associative.</a:t>
            </a:r>
          </a:p>
          <a:p>
            <a:pPr algn="just"/>
            <a:r>
              <a:rPr lang="it-IT" sz="3200" dirty="0">
                <a:latin typeface="Arial"/>
              </a:rPr>
              <a:t>Il «</a:t>
            </a:r>
            <a:r>
              <a:rPr lang="it-IT" sz="3200" dirty="0" err="1">
                <a:latin typeface="Arial"/>
              </a:rPr>
              <a:t>framing</a:t>
            </a:r>
            <a:r>
              <a:rPr lang="it-IT" sz="3200" dirty="0">
                <a:latin typeface="Arial"/>
              </a:rPr>
              <a:t>» è il processo con cui si selezionano e sottolineano alcuni aspetti di eventi o temi, e si stabiliscono fra loro connessioni in modo tale da promuovere una particolare interpretazione, valutazione e/o soluzione.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numero diapositiva 3"/>
          <p:cNvSpPr>
            <a:spLocks noGrp="1"/>
          </p:cNvSpPr>
          <p:nvPr>
            <p:ph type="sldNum" sz="quarter" idx="12"/>
          </p:nvPr>
        </p:nvSpPr>
        <p:spPr/>
        <p:txBody>
          <a:bodyPr/>
          <a:lstStyle/>
          <a:p>
            <a:pPr>
              <a:defRPr/>
            </a:pPr>
            <a:fld id="{D678073B-85C2-6D4E-9676-513933538FA9}" type="slidenum">
              <a:rPr lang="it-IT"/>
              <a:pPr>
                <a:defRPr/>
              </a:pPr>
              <a:t>29</a:t>
            </a:fld>
            <a:endParaRPr lang="it-IT"/>
          </a:p>
        </p:txBody>
      </p:sp>
      <p:pic>
        <p:nvPicPr>
          <p:cNvPr id="48131" name="Picture 2" descr="Image8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1031875" y="3116263"/>
            <a:ext cx="2301875" cy="1990725"/>
          </a:xfrm>
          <a:prstGeom prst="rect">
            <a:avLst/>
          </a:prstGeom>
          <a:noFill/>
          <a:ln w="9525">
            <a:noFill/>
            <a:miter lim="800000"/>
            <a:headEnd/>
            <a:tailEnd/>
          </a:ln>
        </p:spPr>
      </p:pic>
      <p:sp>
        <p:nvSpPr>
          <p:cNvPr id="70659" name="Rectangle 3"/>
          <p:cNvSpPr>
            <a:spLocks noChangeArrowheads="1"/>
          </p:cNvSpPr>
          <p:nvPr/>
        </p:nvSpPr>
        <p:spPr bwMode="auto">
          <a:xfrm>
            <a:off x="377825" y="1366838"/>
            <a:ext cx="8593138" cy="4800600"/>
          </a:xfrm>
          <a:prstGeom prst="rect">
            <a:avLst/>
          </a:prstGeom>
          <a:solidFill>
            <a:srgbClr val="FFFFCC">
              <a:alpha val="28999"/>
            </a:srgbClr>
          </a:solidFill>
          <a:ln w="9525">
            <a:solidFill>
              <a:schemeClr val="tx1"/>
            </a:solidFill>
            <a:prstDash val="sysDot"/>
            <a:miter lim="800000"/>
            <a:headEnd/>
            <a:tailEnd/>
          </a:ln>
          <a:effectLst/>
        </p:spPr>
        <p:txBody>
          <a:bodyPr wrap="none" anchor="ctr">
            <a:prstTxWarp prst="textNoShape">
              <a:avLst/>
            </a:prstTxWarp>
          </a:bodyPr>
          <a:lstStyle/>
          <a:p>
            <a:pPr algn="ctr" fontAlgn="auto">
              <a:spcBef>
                <a:spcPts val="0"/>
              </a:spcBef>
              <a:spcAft>
                <a:spcPts val="0"/>
              </a:spcAft>
              <a:defRPr/>
            </a:pPr>
            <a:endParaRPr lang="it-IT" b="1" i="1">
              <a:effectLst>
                <a:outerShdw blurRad="38100" dist="38100" dir="2700000" algn="tl">
                  <a:srgbClr val="FFFFFF"/>
                </a:outerShdw>
              </a:effectLst>
              <a:latin typeface="Verdana" charset="0"/>
              <a:ea typeface="+mn-ea"/>
              <a:cs typeface="+mn-cs"/>
            </a:endParaRPr>
          </a:p>
        </p:txBody>
      </p:sp>
      <p:sp>
        <p:nvSpPr>
          <p:cNvPr id="70660" name="Rectangle 4"/>
          <p:cNvSpPr>
            <a:spLocks noChangeArrowheads="1"/>
          </p:cNvSpPr>
          <p:nvPr/>
        </p:nvSpPr>
        <p:spPr bwMode="auto">
          <a:xfrm>
            <a:off x="109538" y="101600"/>
            <a:ext cx="8926512" cy="519113"/>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800" b="1">
                <a:effectLst>
                  <a:outerShdw blurRad="38100" dist="38100" dir="2700000" algn="tl">
                    <a:srgbClr val="FFFFFF"/>
                  </a:outerShdw>
                </a:effectLst>
                <a:latin typeface="Tahoma" charset="0"/>
                <a:ea typeface="Times New Roman" charset="0"/>
                <a:cs typeface="Times New Roman" charset="0"/>
              </a:rPr>
              <a:t>La perdita del concetto di spazio e localizzazione</a:t>
            </a:r>
            <a:endParaRPr lang="it-IT" sz="2800" b="1" i="1">
              <a:effectLst>
                <a:outerShdw blurRad="38100" dist="38100" dir="2700000" algn="tl">
                  <a:srgbClr val="FFFFFF"/>
                </a:outerShdw>
              </a:effectLst>
              <a:latin typeface="Tahoma" charset="0"/>
              <a:ea typeface="Times New Roman" charset="0"/>
              <a:cs typeface="Times New Roman" charset="0"/>
            </a:endParaRPr>
          </a:p>
        </p:txBody>
      </p:sp>
      <p:sp>
        <p:nvSpPr>
          <p:cNvPr id="70661" name="Rectangle 5"/>
          <p:cNvSpPr>
            <a:spLocks noChangeArrowheads="1"/>
          </p:cNvSpPr>
          <p:nvPr/>
        </p:nvSpPr>
        <p:spPr bwMode="auto">
          <a:xfrm>
            <a:off x="395288" y="981075"/>
            <a:ext cx="6983412" cy="396875"/>
          </a:xfrm>
          <a:prstGeom prst="rect">
            <a:avLst/>
          </a:prstGeom>
          <a:noFill/>
          <a:ln w="9525" cap="rnd">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000" b="1">
                <a:effectLst>
                  <a:outerShdw blurRad="38100" dist="38100" dir="2700000" algn="tl">
                    <a:srgbClr val="FFFFFF"/>
                  </a:outerShdw>
                </a:effectLst>
                <a:latin typeface="Verdana" charset="0"/>
                <a:ea typeface="+mn-ea"/>
                <a:cs typeface="+mn-cs"/>
              </a:rPr>
              <a:t>Damasio  -  Edelman e Changeux: selezionisti</a:t>
            </a:r>
          </a:p>
        </p:txBody>
      </p:sp>
      <p:sp>
        <p:nvSpPr>
          <p:cNvPr id="48135" name="Oval 6"/>
          <p:cNvSpPr>
            <a:spLocks noChangeArrowheads="1"/>
          </p:cNvSpPr>
          <p:nvPr/>
        </p:nvSpPr>
        <p:spPr bwMode="auto">
          <a:xfrm>
            <a:off x="719138" y="3141663"/>
            <a:ext cx="3060700" cy="1719262"/>
          </a:xfrm>
          <a:prstGeom prst="ellipse">
            <a:avLst/>
          </a:prstGeom>
          <a:noFill/>
          <a:ln w="28575">
            <a:solidFill>
              <a:srgbClr val="FF0000"/>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48136" name="Oval 7"/>
          <p:cNvSpPr>
            <a:spLocks noChangeArrowheads="1"/>
          </p:cNvSpPr>
          <p:nvPr/>
        </p:nvSpPr>
        <p:spPr bwMode="auto">
          <a:xfrm>
            <a:off x="5148263" y="2492375"/>
            <a:ext cx="3327400" cy="1873250"/>
          </a:xfrm>
          <a:prstGeom prst="ellipse">
            <a:avLst/>
          </a:prstGeom>
          <a:noFill/>
          <a:ln w="28575">
            <a:solidFill>
              <a:srgbClr val="000080"/>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0664" name="Rectangle 8"/>
          <p:cNvSpPr>
            <a:spLocks noChangeArrowheads="1"/>
          </p:cNvSpPr>
          <p:nvPr/>
        </p:nvSpPr>
        <p:spPr bwMode="auto">
          <a:xfrm>
            <a:off x="546100" y="1895475"/>
            <a:ext cx="3233738" cy="94615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800" b="1">
                <a:effectLst>
                  <a:outerShdw blurRad="38100" dist="38100" dir="2700000" algn="tl">
                    <a:srgbClr val="FFFFFF"/>
                  </a:outerShdw>
                </a:effectLst>
                <a:latin typeface="Tahoma" charset="0"/>
                <a:ea typeface="Times New Roman" charset="0"/>
                <a:cs typeface="Times New Roman" charset="0"/>
              </a:rPr>
              <a:t>Spazio e localizzazione</a:t>
            </a:r>
            <a:endParaRPr lang="it-IT" sz="2800" b="1" i="1">
              <a:effectLst>
                <a:outerShdw blurRad="38100" dist="38100" dir="2700000" algn="tl">
                  <a:srgbClr val="FFFFFF"/>
                </a:outerShdw>
              </a:effectLst>
              <a:latin typeface="Tahoma" charset="0"/>
              <a:ea typeface="Times New Roman" charset="0"/>
              <a:cs typeface="Times New Roman" charset="0"/>
            </a:endParaRPr>
          </a:p>
        </p:txBody>
      </p:sp>
      <p:sp>
        <p:nvSpPr>
          <p:cNvPr id="70665" name="Rectangle 9"/>
          <p:cNvSpPr>
            <a:spLocks noChangeArrowheads="1"/>
          </p:cNvSpPr>
          <p:nvPr/>
        </p:nvSpPr>
        <p:spPr bwMode="auto">
          <a:xfrm>
            <a:off x="755650" y="4941888"/>
            <a:ext cx="3243263" cy="70167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000" b="1" i="1">
                <a:effectLst>
                  <a:outerShdw blurRad="38100" dist="38100" dir="2700000" algn="tl">
                    <a:srgbClr val="FFFFFF"/>
                  </a:outerShdw>
                </a:effectLst>
                <a:latin typeface="Tahoma" charset="0"/>
                <a:ea typeface="Times New Roman" charset="0"/>
                <a:cs typeface="Times New Roman" charset="0"/>
              </a:rPr>
              <a:t>Cervello nell’ ‘800 : spazialità delle funzioni</a:t>
            </a:r>
          </a:p>
        </p:txBody>
      </p:sp>
      <p:sp>
        <p:nvSpPr>
          <p:cNvPr id="48139" name="Oval 10"/>
          <p:cNvSpPr>
            <a:spLocks noChangeArrowheads="1"/>
          </p:cNvSpPr>
          <p:nvPr/>
        </p:nvSpPr>
        <p:spPr bwMode="auto">
          <a:xfrm>
            <a:off x="1373188" y="3551238"/>
            <a:ext cx="490537" cy="387350"/>
          </a:xfrm>
          <a:prstGeom prst="ellipse">
            <a:avLst/>
          </a:prstGeom>
          <a:solidFill>
            <a:srgbClr val="969696">
              <a:alpha val="20000"/>
            </a:srgbClr>
          </a:solidFill>
          <a:ln w="952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0667" name="Rectangle 11"/>
          <p:cNvSpPr>
            <a:spLocks noChangeArrowheads="1"/>
          </p:cNvSpPr>
          <p:nvPr/>
        </p:nvSpPr>
        <p:spPr bwMode="auto">
          <a:xfrm>
            <a:off x="5148263" y="1377950"/>
            <a:ext cx="3627437" cy="946150"/>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sz="2800" b="1">
                <a:effectLst>
                  <a:outerShdw blurRad="38100" dist="38100" dir="2700000" algn="tl">
                    <a:srgbClr val="FFFFFF"/>
                  </a:outerShdw>
                </a:effectLst>
                <a:latin typeface="Verdana" charset="0"/>
                <a:ea typeface="+mn-ea"/>
                <a:cs typeface="+mn-cs"/>
              </a:rPr>
              <a:t>Idea di finestra temporale</a:t>
            </a:r>
          </a:p>
        </p:txBody>
      </p:sp>
      <p:sp>
        <p:nvSpPr>
          <p:cNvPr id="48141" name="Rectangle 12"/>
          <p:cNvSpPr>
            <a:spLocks noChangeArrowheads="1"/>
          </p:cNvSpPr>
          <p:nvPr/>
        </p:nvSpPr>
        <p:spPr bwMode="auto">
          <a:xfrm>
            <a:off x="5508625" y="4418013"/>
            <a:ext cx="935038" cy="442912"/>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48142" name="Rectangle 13"/>
          <p:cNvSpPr>
            <a:spLocks noChangeArrowheads="1"/>
          </p:cNvSpPr>
          <p:nvPr/>
        </p:nvSpPr>
        <p:spPr bwMode="auto">
          <a:xfrm>
            <a:off x="6443663" y="4418013"/>
            <a:ext cx="935037" cy="442912"/>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48143" name="Rectangle 14"/>
          <p:cNvSpPr>
            <a:spLocks noChangeArrowheads="1"/>
          </p:cNvSpPr>
          <p:nvPr/>
        </p:nvSpPr>
        <p:spPr bwMode="auto">
          <a:xfrm>
            <a:off x="7378700" y="4418013"/>
            <a:ext cx="935038" cy="442912"/>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48144" name="Oval 15"/>
          <p:cNvSpPr>
            <a:spLocks noChangeArrowheads="1"/>
          </p:cNvSpPr>
          <p:nvPr/>
        </p:nvSpPr>
        <p:spPr bwMode="auto">
          <a:xfrm>
            <a:off x="2408238" y="3379788"/>
            <a:ext cx="490537" cy="387350"/>
          </a:xfrm>
          <a:prstGeom prst="ellipse">
            <a:avLst/>
          </a:prstGeom>
          <a:solidFill>
            <a:srgbClr val="FF6600">
              <a:alpha val="20000"/>
            </a:srgbClr>
          </a:solidFill>
          <a:ln w="952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48145" name="Oval 16"/>
          <p:cNvSpPr>
            <a:spLocks noChangeArrowheads="1"/>
          </p:cNvSpPr>
          <p:nvPr/>
        </p:nvSpPr>
        <p:spPr bwMode="auto">
          <a:xfrm>
            <a:off x="2843213" y="3917950"/>
            <a:ext cx="490537" cy="387350"/>
          </a:xfrm>
          <a:prstGeom prst="ellipse">
            <a:avLst/>
          </a:prstGeom>
          <a:solidFill>
            <a:schemeClr val="hlink">
              <a:alpha val="20000"/>
            </a:schemeClr>
          </a:solidFill>
          <a:ln w="952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48146" name="Oval 17"/>
          <p:cNvSpPr>
            <a:spLocks noChangeArrowheads="1"/>
          </p:cNvSpPr>
          <p:nvPr/>
        </p:nvSpPr>
        <p:spPr bwMode="auto">
          <a:xfrm>
            <a:off x="2162175" y="4111625"/>
            <a:ext cx="490538" cy="387350"/>
          </a:xfrm>
          <a:prstGeom prst="ellipse">
            <a:avLst/>
          </a:prstGeom>
          <a:solidFill>
            <a:srgbClr val="99CC00">
              <a:alpha val="20000"/>
            </a:srgbClr>
          </a:solidFill>
          <a:ln w="952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48147" name="Text Box 18"/>
          <p:cNvSpPr txBox="1">
            <a:spLocks noChangeArrowheads="1"/>
          </p:cNvSpPr>
          <p:nvPr/>
        </p:nvSpPr>
        <p:spPr bwMode="auto">
          <a:xfrm>
            <a:off x="2919413" y="3148013"/>
            <a:ext cx="941387" cy="274637"/>
          </a:xfrm>
          <a:prstGeom prst="rect">
            <a:avLst/>
          </a:prstGeom>
          <a:noFill/>
          <a:ln w="9525" cap="rnd">
            <a:noFill/>
            <a:prstDash val="sysDot"/>
            <a:miter lim="800000"/>
            <a:headEnd/>
            <a:tailEnd/>
          </a:ln>
        </p:spPr>
        <p:txBody>
          <a:bodyPr wrap="none">
            <a:prstTxWarp prst="textNoShape">
              <a:avLst/>
            </a:prstTxWarp>
            <a:spAutoFit/>
          </a:bodyPr>
          <a:lstStyle/>
          <a:p>
            <a:r>
              <a:rPr lang="it-IT" sz="1200" b="1">
                <a:latin typeface="Verdana" pitchFamily="-83" charset="0"/>
              </a:rPr>
              <a:t>memoria</a:t>
            </a:r>
          </a:p>
        </p:txBody>
      </p:sp>
      <p:sp>
        <p:nvSpPr>
          <p:cNvPr id="48148" name="Text Box 19"/>
          <p:cNvSpPr txBox="1">
            <a:spLocks noChangeArrowheads="1"/>
          </p:cNvSpPr>
          <p:nvPr/>
        </p:nvSpPr>
        <p:spPr bwMode="auto">
          <a:xfrm>
            <a:off x="2919413" y="4111625"/>
            <a:ext cx="712787" cy="274638"/>
          </a:xfrm>
          <a:prstGeom prst="rect">
            <a:avLst/>
          </a:prstGeom>
          <a:noFill/>
          <a:ln w="9525" cap="rnd">
            <a:noFill/>
            <a:prstDash val="sysDot"/>
            <a:miter lim="800000"/>
            <a:headEnd/>
            <a:tailEnd/>
          </a:ln>
        </p:spPr>
        <p:txBody>
          <a:bodyPr wrap="none">
            <a:prstTxWarp prst="textNoShape">
              <a:avLst/>
            </a:prstTxWarp>
            <a:spAutoFit/>
          </a:bodyPr>
          <a:lstStyle/>
          <a:p>
            <a:r>
              <a:rPr lang="it-IT" sz="1200" b="1">
                <a:latin typeface="Verdana" pitchFamily="-83" charset="0"/>
              </a:rPr>
              <a:t>colore</a:t>
            </a:r>
          </a:p>
        </p:txBody>
      </p:sp>
      <p:sp>
        <p:nvSpPr>
          <p:cNvPr id="48149" name="Text Box 20"/>
          <p:cNvSpPr txBox="1">
            <a:spLocks noChangeArrowheads="1"/>
          </p:cNvSpPr>
          <p:nvPr/>
        </p:nvSpPr>
        <p:spPr bwMode="auto">
          <a:xfrm>
            <a:off x="1547813" y="3500438"/>
            <a:ext cx="727075" cy="274637"/>
          </a:xfrm>
          <a:prstGeom prst="rect">
            <a:avLst/>
          </a:prstGeom>
          <a:noFill/>
          <a:ln w="9525" cap="rnd">
            <a:noFill/>
            <a:prstDash val="sysDot"/>
            <a:miter lim="800000"/>
            <a:headEnd/>
            <a:tailEnd/>
          </a:ln>
        </p:spPr>
        <p:txBody>
          <a:bodyPr wrap="none">
            <a:prstTxWarp prst="textNoShape">
              <a:avLst/>
            </a:prstTxWarp>
            <a:spAutoFit/>
          </a:bodyPr>
          <a:lstStyle/>
          <a:p>
            <a:r>
              <a:rPr lang="it-IT" sz="1200" b="1">
                <a:latin typeface="Verdana" pitchFamily="-83" charset="0"/>
              </a:rPr>
              <a:t>parola</a:t>
            </a:r>
          </a:p>
        </p:txBody>
      </p:sp>
      <p:sp>
        <p:nvSpPr>
          <p:cNvPr id="70677" name="AutoShape 21"/>
          <p:cNvSpPr>
            <a:spLocks noChangeArrowheads="1"/>
          </p:cNvSpPr>
          <p:nvPr/>
        </p:nvSpPr>
        <p:spPr bwMode="auto">
          <a:xfrm>
            <a:off x="4067175" y="3282950"/>
            <a:ext cx="979488" cy="963613"/>
          </a:xfrm>
          <a:prstGeom prst="rightArrow">
            <a:avLst>
              <a:gd name="adj1" fmla="val 47481"/>
              <a:gd name="adj2" fmla="val 42974"/>
            </a:avLst>
          </a:prstGeom>
          <a:gradFill rotWithShape="0">
            <a:gsLst>
              <a:gs pos="0">
                <a:srgbClr val="FF3300"/>
              </a:gs>
              <a:gs pos="100000">
                <a:srgbClr val="FF3300">
                  <a:gamma/>
                  <a:shade val="33333"/>
                  <a:invGamma/>
                </a:srgbClr>
              </a:gs>
            </a:gsLst>
            <a:lin ang="0" scaled="1"/>
          </a:gradFill>
          <a:ln w="9525">
            <a:solidFill>
              <a:schemeClr val="tx1"/>
            </a:solidFill>
            <a:prstDash val="sysDot"/>
            <a:miter lim="800000"/>
            <a:headEnd/>
            <a:tailEnd/>
          </a:ln>
          <a:effectLst>
            <a:outerShdw blurRad="63500" dist="63500" dir="2212194" algn="ctr" rotWithShape="0">
              <a:srgbClr val="000000">
                <a:alpha val="74998"/>
              </a:srgbClr>
            </a:outerShdw>
          </a:effectLst>
        </p:spPr>
        <p:txBody>
          <a:bodyPr wrap="none" anchor="ctr">
            <a:prstTxWarp prst="textNoShape">
              <a:avLst/>
            </a:prstTxWarp>
          </a:bodyPr>
          <a:lstStyle/>
          <a:p>
            <a:pPr fontAlgn="auto">
              <a:spcBef>
                <a:spcPts val="0"/>
              </a:spcBef>
              <a:spcAft>
                <a:spcPts val="0"/>
              </a:spcAft>
              <a:defRPr/>
            </a:pPr>
            <a:endParaRPr lang="it-IT">
              <a:latin typeface="+mn-lt"/>
              <a:ea typeface="+mn-ea"/>
              <a:cs typeface="+mn-cs"/>
            </a:endParaRPr>
          </a:p>
        </p:txBody>
      </p:sp>
      <p:sp>
        <p:nvSpPr>
          <p:cNvPr id="70678" name="Rectangle 22"/>
          <p:cNvSpPr>
            <a:spLocks noChangeArrowheads="1"/>
          </p:cNvSpPr>
          <p:nvPr/>
        </p:nvSpPr>
        <p:spPr bwMode="auto">
          <a:xfrm>
            <a:off x="4789488" y="4868863"/>
            <a:ext cx="3975100" cy="70167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000" b="1" i="1">
                <a:effectLst>
                  <a:outerShdw blurRad="38100" dist="38100" dir="2700000" algn="tl">
                    <a:srgbClr val="FFFFFF"/>
                  </a:outerShdw>
                </a:effectLst>
                <a:latin typeface="Tahoma" charset="0"/>
                <a:ea typeface="Times New Roman" charset="0"/>
                <a:cs typeface="Times New Roman" charset="0"/>
              </a:rPr>
              <a:t>Cervello oggi : sincronizzazione temporale</a:t>
            </a:r>
          </a:p>
        </p:txBody>
      </p:sp>
      <p:pic>
        <p:nvPicPr>
          <p:cNvPr id="48152" name="Picture 23" descr="Image8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5508625" y="2492375"/>
            <a:ext cx="2301875" cy="1990725"/>
          </a:xfrm>
          <a:prstGeom prst="rect">
            <a:avLst/>
          </a:prstGeom>
          <a:noFill/>
          <a:ln w="9525">
            <a:noFill/>
            <a:miter lim="800000"/>
            <a:headEnd/>
            <a:tailEnd/>
          </a:ln>
        </p:spPr>
      </p:pic>
      <p:grpSp>
        <p:nvGrpSpPr>
          <p:cNvPr id="2" name="Group 24"/>
          <p:cNvGrpSpPr>
            <a:grpSpLocks/>
          </p:cNvGrpSpPr>
          <p:nvPr/>
        </p:nvGrpSpPr>
        <p:grpSpPr bwMode="auto">
          <a:xfrm>
            <a:off x="5795963" y="2841625"/>
            <a:ext cx="1582737" cy="2019300"/>
            <a:chOff x="3651" y="1790"/>
            <a:chExt cx="997" cy="1272"/>
          </a:xfrm>
        </p:grpSpPr>
        <p:sp>
          <p:nvSpPr>
            <p:cNvPr id="48167" name="Line 25"/>
            <p:cNvSpPr>
              <a:spLocks noChangeShapeType="1"/>
            </p:cNvSpPr>
            <p:nvPr/>
          </p:nvSpPr>
          <p:spPr bwMode="auto">
            <a:xfrm flipH="1">
              <a:off x="3651" y="1963"/>
              <a:ext cx="136" cy="871"/>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48168" name="Line 26"/>
            <p:cNvSpPr>
              <a:spLocks noChangeShapeType="1"/>
            </p:cNvSpPr>
            <p:nvPr/>
          </p:nvSpPr>
          <p:spPr bwMode="auto">
            <a:xfrm flipH="1">
              <a:off x="3787" y="1963"/>
              <a:ext cx="318" cy="871"/>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48169" name="Line 27"/>
            <p:cNvSpPr>
              <a:spLocks noChangeShapeType="1"/>
            </p:cNvSpPr>
            <p:nvPr/>
          </p:nvSpPr>
          <p:spPr bwMode="auto">
            <a:xfrm flipH="1">
              <a:off x="3651" y="2129"/>
              <a:ext cx="997" cy="933"/>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48170" name="Line 28"/>
            <p:cNvSpPr>
              <a:spLocks noChangeShapeType="1"/>
            </p:cNvSpPr>
            <p:nvPr/>
          </p:nvSpPr>
          <p:spPr bwMode="auto">
            <a:xfrm flipH="1">
              <a:off x="3651" y="1790"/>
              <a:ext cx="454" cy="1272"/>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3" name="Group 29"/>
          <p:cNvGrpSpPr>
            <a:grpSpLocks/>
          </p:cNvGrpSpPr>
          <p:nvPr/>
        </p:nvGrpSpPr>
        <p:grpSpPr bwMode="auto">
          <a:xfrm flipH="1">
            <a:off x="6011863" y="2841625"/>
            <a:ext cx="1081087" cy="1873250"/>
            <a:chOff x="3651" y="1790"/>
            <a:chExt cx="997" cy="1272"/>
          </a:xfrm>
        </p:grpSpPr>
        <p:sp>
          <p:nvSpPr>
            <p:cNvPr id="48163" name="Line 30"/>
            <p:cNvSpPr>
              <a:spLocks noChangeShapeType="1"/>
            </p:cNvSpPr>
            <p:nvPr/>
          </p:nvSpPr>
          <p:spPr bwMode="auto">
            <a:xfrm flipH="1">
              <a:off x="3651" y="1963"/>
              <a:ext cx="136" cy="871"/>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48164" name="Line 31"/>
            <p:cNvSpPr>
              <a:spLocks noChangeShapeType="1"/>
            </p:cNvSpPr>
            <p:nvPr/>
          </p:nvSpPr>
          <p:spPr bwMode="auto">
            <a:xfrm flipH="1">
              <a:off x="3787" y="1963"/>
              <a:ext cx="318" cy="871"/>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48165" name="Line 32"/>
            <p:cNvSpPr>
              <a:spLocks noChangeShapeType="1"/>
            </p:cNvSpPr>
            <p:nvPr/>
          </p:nvSpPr>
          <p:spPr bwMode="auto">
            <a:xfrm flipH="1">
              <a:off x="3651" y="2129"/>
              <a:ext cx="997" cy="933"/>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48166" name="Line 33"/>
            <p:cNvSpPr>
              <a:spLocks noChangeShapeType="1"/>
            </p:cNvSpPr>
            <p:nvPr/>
          </p:nvSpPr>
          <p:spPr bwMode="auto">
            <a:xfrm flipH="1">
              <a:off x="3651" y="1790"/>
              <a:ext cx="454" cy="1272"/>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4" name="Group 34"/>
          <p:cNvGrpSpPr>
            <a:grpSpLocks/>
          </p:cNvGrpSpPr>
          <p:nvPr/>
        </p:nvGrpSpPr>
        <p:grpSpPr bwMode="auto">
          <a:xfrm flipH="1">
            <a:off x="5795963" y="3057525"/>
            <a:ext cx="2014537" cy="1657350"/>
            <a:chOff x="3651" y="1790"/>
            <a:chExt cx="997" cy="1272"/>
          </a:xfrm>
        </p:grpSpPr>
        <p:sp>
          <p:nvSpPr>
            <p:cNvPr id="48159" name="Line 35"/>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48160" name="Line 36"/>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48161" name="Line 37"/>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48162" name="Line 38"/>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sp>
        <p:nvSpPr>
          <p:cNvPr id="48156" name="Oval 39"/>
          <p:cNvSpPr>
            <a:spLocks noChangeArrowheads="1"/>
          </p:cNvSpPr>
          <p:nvPr/>
        </p:nvSpPr>
        <p:spPr bwMode="auto">
          <a:xfrm>
            <a:off x="1547813" y="3422650"/>
            <a:ext cx="727075" cy="495300"/>
          </a:xfrm>
          <a:prstGeom prst="ellipse">
            <a:avLst/>
          </a:prstGeom>
          <a:solidFill>
            <a:schemeClr val="hlink">
              <a:alpha val="20000"/>
            </a:schemeClr>
          </a:solidFill>
          <a:ln w="952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48157" name="Line 40"/>
          <p:cNvSpPr>
            <a:spLocks noChangeShapeType="1"/>
          </p:cNvSpPr>
          <p:nvPr/>
        </p:nvSpPr>
        <p:spPr bwMode="auto">
          <a:xfrm>
            <a:off x="546100" y="3057525"/>
            <a:ext cx="1317625" cy="709613"/>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it-IT"/>
          </a:p>
        </p:txBody>
      </p:sp>
      <p:sp>
        <p:nvSpPr>
          <p:cNvPr id="48158" name="Text Box 41"/>
          <p:cNvSpPr txBox="1">
            <a:spLocks noChangeArrowheads="1"/>
          </p:cNvSpPr>
          <p:nvPr/>
        </p:nvSpPr>
        <p:spPr bwMode="auto">
          <a:xfrm>
            <a:off x="546100" y="2919413"/>
            <a:ext cx="563563" cy="274637"/>
          </a:xfrm>
          <a:prstGeom prst="rect">
            <a:avLst/>
          </a:prstGeom>
          <a:noFill/>
          <a:ln w="9525" cap="rnd">
            <a:noFill/>
            <a:prstDash val="sysDot"/>
            <a:miter lim="800000"/>
            <a:headEnd/>
            <a:tailEnd/>
          </a:ln>
        </p:spPr>
        <p:txBody>
          <a:bodyPr wrap="none">
            <a:prstTxWarp prst="textNoShape">
              <a:avLst/>
            </a:prstTxWarp>
            <a:spAutoFit/>
          </a:bodyPr>
          <a:lstStyle/>
          <a:p>
            <a:r>
              <a:rPr lang="it-IT" sz="1200" b="1">
                <a:latin typeface="Verdana" pitchFamily="-83" charset="0"/>
              </a:rPr>
              <a:t>aree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460" y="0"/>
            <a:ext cx="8923389" cy="707886"/>
          </a:xfrm>
          <a:prstGeom prst="rect">
            <a:avLst/>
          </a:prstGeom>
          <a:noFill/>
        </p:spPr>
        <p:txBody>
          <a:bodyPr wrap="square" rtlCol="0">
            <a:spAutoFit/>
          </a:bodyPr>
          <a:lstStyle/>
          <a:p>
            <a:pPr algn="ctr"/>
            <a:r>
              <a:rPr lang="it-IT" sz="4000" b="1" dirty="0" smtClean="0">
                <a:latin typeface="Arial"/>
              </a:rPr>
              <a:t>COSTRUZIONISMO</a:t>
            </a:r>
            <a:endParaRPr lang="it-IT" sz="4000" b="1" dirty="0">
              <a:latin typeface="Arial"/>
            </a:endParaRPr>
          </a:p>
        </p:txBody>
      </p:sp>
      <p:sp>
        <p:nvSpPr>
          <p:cNvPr id="3" name="CasellaDiTesto 2"/>
          <p:cNvSpPr txBox="1"/>
          <p:nvPr/>
        </p:nvSpPr>
        <p:spPr>
          <a:xfrm>
            <a:off x="115461" y="916784"/>
            <a:ext cx="8923388" cy="5539978"/>
          </a:xfrm>
          <a:prstGeom prst="rect">
            <a:avLst/>
          </a:prstGeom>
          <a:noFill/>
        </p:spPr>
        <p:txBody>
          <a:bodyPr wrap="square" rtlCol="0">
            <a:spAutoFit/>
          </a:bodyPr>
          <a:lstStyle/>
          <a:p>
            <a:pPr algn="just"/>
            <a:r>
              <a:rPr lang="it-IT" sz="2400" dirty="0">
                <a:latin typeface="Arial"/>
              </a:rPr>
              <a:t>Il </a:t>
            </a:r>
            <a:r>
              <a:rPr lang="it-IT" sz="2400" dirty="0" err="1">
                <a:latin typeface="Arial"/>
              </a:rPr>
              <a:t>costruzionismo</a:t>
            </a:r>
            <a:r>
              <a:rPr lang="it-IT" sz="2400" dirty="0">
                <a:latin typeface="Arial"/>
              </a:rPr>
              <a:t> è basato sulla teoria del costruttivismo secondo la quale l'individuo che apprende costruisce modelli mentali per comprendere il mondo intorno a lui.</a:t>
            </a:r>
          </a:p>
          <a:p>
            <a:pPr algn="just"/>
            <a:r>
              <a:rPr lang="it-IT" sz="2400" dirty="0">
                <a:latin typeface="Arial"/>
              </a:rPr>
              <a:t>Secondo Seymour </a:t>
            </a:r>
            <a:r>
              <a:rPr lang="it-IT" sz="2400" dirty="0" err="1">
                <a:latin typeface="Arial"/>
              </a:rPr>
              <a:t>Papert</a:t>
            </a:r>
            <a:r>
              <a:rPr lang="it-IT" sz="2400" dirty="0">
                <a:latin typeface="Arial"/>
              </a:rPr>
              <a:t>, il processo di apprendimento è un processo di costruzione di rappresentazioni più o meno corrette e funzionali del mondo con cui si interagisce. Rispetto al costruttivismo, il </a:t>
            </a:r>
            <a:r>
              <a:rPr lang="it-IT" sz="2400" dirty="0" err="1">
                <a:latin typeface="Arial"/>
              </a:rPr>
              <a:t>costruzionismo</a:t>
            </a:r>
            <a:r>
              <a:rPr lang="it-IT" sz="2400" dirty="0">
                <a:latin typeface="Arial"/>
              </a:rPr>
              <a:t> introduce il concetto di artefatti cognitivi, ovvero oggetti e dispositivi che facilitano lo sviluppo di specifici apprendimenti.</a:t>
            </a:r>
          </a:p>
          <a:p>
            <a:pPr algn="just"/>
            <a:r>
              <a:rPr lang="it-IT" sz="2400" dirty="0">
                <a:latin typeface="Arial"/>
              </a:rPr>
              <a:t>Il </a:t>
            </a:r>
            <a:r>
              <a:rPr lang="it-IT" sz="2400" dirty="0" err="1">
                <a:latin typeface="Arial"/>
              </a:rPr>
              <a:t>costruzionismo</a:t>
            </a:r>
            <a:r>
              <a:rPr lang="it-IT" sz="2400" dirty="0">
                <a:latin typeface="Arial"/>
              </a:rPr>
              <a:t> sostiene che l'apprendimento avviene in modo più efficiente se chi apprende è coinvolto nella produzione di oggetti tangibili.</a:t>
            </a:r>
          </a:p>
          <a:p>
            <a:pPr algn="just"/>
            <a:r>
              <a:rPr lang="it-IT" sz="2400" dirty="0">
                <a:latin typeface="Arial"/>
              </a:rPr>
              <a:t>In questo senso il </a:t>
            </a:r>
            <a:r>
              <a:rPr lang="it-IT" sz="2400" dirty="0" err="1">
                <a:latin typeface="Arial"/>
              </a:rPr>
              <a:t>costruzionismo</a:t>
            </a:r>
            <a:r>
              <a:rPr lang="it-IT" sz="2400" dirty="0">
                <a:latin typeface="Arial"/>
              </a:rPr>
              <a:t> è connesso all'apprendimento esperienziale e ad alcune teorie di Jean </a:t>
            </a:r>
            <a:r>
              <a:rPr lang="it-IT" sz="2400" dirty="0" err="1">
                <a:latin typeface="Arial"/>
              </a:rPr>
              <a:t>Piaget</a:t>
            </a:r>
            <a:r>
              <a:rPr lang="it-IT" sz="2400" dirty="0">
                <a:latin typeface="Arial"/>
              </a:rPr>
              <a:t>.</a:t>
            </a:r>
          </a:p>
          <a:p>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egnaposto numero diapositiva 3"/>
          <p:cNvSpPr>
            <a:spLocks noGrp="1"/>
          </p:cNvSpPr>
          <p:nvPr>
            <p:ph type="sldNum" sz="quarter" idx="12"/>
          </p:nvPr>
        </p:nvSpPr>
        <p:spPr/>
        <p:txBody>
          <a:bodyPr/>
          <a:lstStyle/>
          <a:p>
            <a:pPr>
              <a:defRPr/>
            </a:pPr>
            <a:fld id="{CC730AB3-336D-0B4E-85A6-A7B88CBE68BC}" type="slidenum">
              <a:rPr lang="it-IT"/>
              <a:pPr>
                <a:defRPr/>
              </a:pPr>
              <a:t>30</a:t>
            </a:fld>
            <a:endParaRPr lang="it-IT"/>
          </a:p>
        </p:txBody>
      </p:sp>
      <p:sp>
        <p:nvSpPr>
          <p:cNvPr id="50179" name="Rectangle 2"/>
          <p:cNvSpPr>
            <a:spLocks noChangeArrowheads="1"/>
          </p:cNvSpPr>
          <p:nvPr/>
        </p:nvSpPr>
        <p:spPr bwMode="auto">
          <a:xfrm>
            <a:off x="377825" y="1125538"/>
            <a:ext cx="85931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pPr algn="ctr"/>
            <a:endParaRPr lang="it-IT">
              <a:latin typeface="Verdana" pitchFamily="-83" charset="0"/>
            </a:endParaRPr>
          </a:p>
        </p:txBody>
      </p:sp>
      <p:sp>
        <p:nvSpPr>
          <p:cNvPr id="50180" name="Oval 3"/>
          <p:cNvSpPr>
            <a:spLocks noChangeArrowheads="1"/>
          </p:cNvSpPr>
          <p:nvPr/>
        </p:nvSpPr>
        <p:spPr bwMode="auto">
          <a:xfrm>
            <a:off x="3346450" y="3794125"/>
            <a:ext cx="935038" cy="930275"/>
          </a:xfrm>
          <a:prstGeom prst="ellipse">
            <a:avLst/>
          </a:prstGeom>
          <a:solidFill>
            <a:srgbClr val="FFFF99">
              <a:alpha val="52156"/>
            </a:srgb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1684" name="Rectangle 4"/>
          <p:cNvSpPr>
            <a:spLocks noChangeArrowheads="1"/>
          </p:cNvSpPr>
          <p:nvPr/>
        </p:nvSpPr>
        <p:spPr bwMode="auto">
          <a:xfrm>
            <a:off x="0" y="115888"/>
            <a:ext cx="9251950" cy="519112"/>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800" b="1">
                <a:effectLst>
                  <a:outerShdw blurRad="38100" dist="38100" dir="2700000" algn="tl">
                    <a:srgbClr val="FFFFFF"/>
                  </a:outerShdw>
                </a:effectLst>
                <a:latin typeface="Tahoma" charset="0"/>
                <a:ea typeface="Times New Roman" charset="0"/>
                <a:cs typeface="Times New Roman" charset="0"/>
              </a:rPr>
              <a:t>La sostituzione del concetto di spazio con il tempo </a:t>
            </a:r>
            <a:endParaRPr lang="it-IT" sz="2800" b="1" i="1">
              <a:effectLst>
                <a:outerShdw blurRad="38100" dist="38100" dir="2700000" algn="tl">
                  <a:srgbClr val="FFFFFF"/>
                </a:outerShdw>
              </a:effectLst>
              <a:latin typeface="Tahoma" charset="0"/>
              <a:ea typeface="Times New Roman" charset="0"/>
              <a:cs typeface="Times New Roman" charset="0"/>
            </a:endParaRPr>
          </a:p>
        </p:txBody>
      </p:sp>
      <p:sp>
        <p:nvSpPr>
          <p:cNvPr id="71685" name="Rectangle 5"/>
          <p:cNvSpPr>
            <a:spLocks noChangeArrowheads="1"/>
          </p:cNvSpPr>
          <p:nvPr/>
        </p:nvSpPr>
        <p:spPr bwMode="auto">
          <a:xfrm>
            <a:off x="4856163" y="5013325"/>
            <a:ext cx="3606800" cy="669925"/>
          </a:xfrm>
          <a:prstGeom prst="rect">
            <a:avLst/>
          </a:prstGeom>
          <a:noFill/>
          <a:ln w="9525" cap="rnd">
            <a:noFill/>
            <a:prstDash val="sysDot"/>
            <a:miter lim="800000"/>
            <a:headEnd/>
            <a:tailEnd/>
          </a:ln>
          <a:effectLst/>
        </p:spPr>
        <p:txBody>
          <a:bodyPr wrap="none">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Verdana" charset="0"/>
                <a:ea typeface="+mn-ea"/>
                <a:cs typeface="+mn-cs"/>
              </a:rPr>
              <a:t>Finestra temporale</a:t>
            </a:r>
          </a:p>
          <a:p>
            <a:pPr algn="ctr" fontAlgn="auto">
              <a:spcBef>
                <a:spcPts val="0"/>
              </a:spcBef>
              <a:spcAft>
                <a:spcPts val="0"/>
              </a:spcAft>
              <a:defRPr/>
            </a:pPr>
            <a:r>
              <a:rPr lang="it-IT" sz="1400" b="1">
                <a:effectLst>
                  <a:outerShdw blurRad="38100" dist="38100" dir="2700000" algn="tl">
                    <a:srgbClr val="FFFFFF"/>
                  </a:outerShdw>
                </a:effectLst>
                <a:latin typeface="Verdana" charset="0"/>
                <a:ea typeface="+mn-ea"/>
                <a:cs typeface="+mn-cs"/>
              </a:rPr>
              <a:t>(illusione di una finestra spaziale)</a:t>
            </a:r>
          </a:p>
        </p:txBody>
      </p:sp>
      <p:sp>
        <p:nvSpPr>
          <p:cNvPr id="71686" name="Rectangle 6"/>
          <p:cNvSpPr>
            <a:spLocks noChangeArrowheads="1"/>
          </p:cNvSpPr>
          <p:nvPr/>
        </p:nvSpPr>
        <p:spPr bwMode="auto">
          <a:xfrm>
            <a:off x="717550" y="1316038"/>
            <a:ext cx="7399338" cy="396875"/>
          </a:xfrm>
          <a:prstGeom prst="rect">
            <a:avLst/>
          </a:prstGeom>
          <a:noFill/>
          <a:ln w="9525" cap="rnd">
            <a:noFill/>
            <a:prstDash val="sysDot"/>
            <a:miter lim="800000"/>
            <a:headEnd/>
            <a:tailEnd/>
          </a:ln>
          <a:effectLst/>
        </p:spPr>
        <p:txBody>
          <a:bodyPr wrap="none">
            <a:prstTxWarp prst="textNoShape">
              <a:avLst/>
            </a:prstTxWarp>
            <a:spAutoFit/>
          </a:bodyPr>
          <a:lstStyle/>
          <a:p>
            <a:pPr fontAlgn="auto">
              <a:spcBef>
                <a:spcPts val="0"/>
              </a:spcBef>
              <a:spcAft>
                <a:spcPts val="0"/>
              </a:spcAft>
              <a:defRPr/>
            </a:pPr>
            <a:r>
              <a:rPr lang="it-IT" sz="2000" b="1">
                <a:effectLst>
                  <a:outerShdw blurRad="38100" dist="38100" dir="2700000" algn="tl">
                    <a:srgbClr val="FFFFFF"/>
                  </a:outerShdw>
                </a:effectLst>
                <a:latin typeface="Verdana" charset="0"/>
                <a:ea typeface="+mn-ea"/>
                <a:cs typeface="+mn-cs"/>
              </a:rPr>
              <a:t>Concetto di tempo e di sincronizzazione temporale</a:t>
            </a:r>
          </a:p>
        </p:txBody>
      </p:sp>
      <p:sp>
        <p:nvSpPr>
          <p:cNvPr id="50184" name="Oval 7"/>
          <p:cNvSpPr>
            <a:spLocks noChangeArrowheads="1"/>
          </p:cNvSpPr>
          <p:nvPr/>
        </p:nvSpPr>
        <p:spPr bwMode="auto">
          <a:xfrm>
            <a:off x="1173163" y="1771650"/>
            <a:ext cx="3327400" cy="1873250"/>
          </a:xfrm>
          <a:prstGeom prst="ellipse">
            <a:avLst/>
          </a:prstGeom>
          <a:noFill/>
          <a:ln w="28575">
            <a:solidFill>
              <a:srgbClr val="000080"/>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0185" name="Rectangle 8"/>
          <p:cNvSpPr>
            <a:spLocks noChangeArrowheads="1"/>
          </p:cNvSpPr>
          <p:nvPr/>
        </p:nvSpPr>
        <p:spPr bwMode="auto">
          <a:xfrm>
            <a:off x="1476375" y="3987800"/>
            <a:ext cx="935038" cy="442913"/>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0186" name="Rectangle 9"/>
          <p:cNvSpPr>
            <a:spLocks noChangeArrowheads="1"/>
          </p:cNvSpPr>
          <p:nvPr/>
        </p:nvSpPr>
        <p:spPr bwMode="auto">
          <a:xfrm>
            <a:off x="2411413" y="3987800"/>
            <a:ext cx="935037" cy="442913"/>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0187" name="Rectangle 10"/>
          <p:cNvSpPr>
            <a:spLocks noChangeArrowheads="1"/>
          </p:cNvSpPr>
          <p:nvPr/>
        </p:nvSpPr>
        <p:spPr bwMode="auto">
          <a:xfrm>
            <a:off x="3346450" y="3987800"/>
            <a:ext cx="935038" cy="442913"/>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pic>
        <p:nvPicPr>
          <p:cNvPr id="50188" name="Picture 11" descr="Image8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1709738" y="1857375"/>
            <a:ext cx="2301875" cy="1990725"/>
          </a:xfrm>
          <a:prstGeom prst="rect">
            <a:avLst/>
          </a:prstGeom>
          <a:noFill/>
          <a:ln w="9525">
            <a:noFill/>
            <a:miter lim="800000"/>
            <a:headEnd/>
            <a:tailEnd/>
          </a:ln>
        </p:spPr>
      </p:pic>
      <p:grpSp>
        <p:nvGrpSpPr>
          <p:cNvPr id="2" name="Group 12"/>
          <p:cNvGrpSpPr>
            <a:grpSpLocks/>
          </p:cNvGrpSpPr>
          <p:nvPr/>
        </p:nvGrpSpPr>
        <p:grpSpPr bwMode="auto">
          <a:xfrm>
            <a:off x="1763713" y="2411413"/>
            <a:ext cx="1582737" cy="2019300"/>
            <a:chOff x="3651" y="1790"/>
            <a:chExt cx="997" cy="1272"/>
          </a:xfrm>
        </p:grpSpPr>
        <p:sp>
          <p:nvSpPr>
            <p:cNvPr id="50222" name="Line 13"/>
            <p:cNvSpPr>
              <a:spLocks noChangeShapeType="1"/>
            </p:cNvSpPr>
            <p:nvPr/>
          </p:nvSpPr>
          <p:spPr bwMode="auto">
            <a:xfrm flipH="1">
              <a:off x="3651" y="1963"/>
              <a:ext cx="136" cy="871"/>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50223" name="Line 14"/>
            <p:cNvSpPr>
              <a:spLocks noChangeShapeType="1"/>
            </p:cNvSpPr>
            <p:nvPr/>
          </p:nvSpPr>
          <p:spPr bwMode="auto">
            <a:xfrm flipH="1">
              <a:off x="3787" y="1963"/>
              <a:ext cx="318" cy="871"/>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50224" name="Line 15"/>
            <p:cNvSpPr>
              <a:spLocks noChangeShapeType="1"/>
            </p:cNvSpPr>
            <p:nvPr/>
          </p:nvSpPr>
          <p:spPr bwMode="auto">
            <a:xfrm flipH="1">
              <a:off x="3651" y="2129"/>
              <a:ext cx="997" cy="933"/>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50225" name="Line 16"/>
            <p:cNvSpPr>
              <a:spLocks noChangeShapeType="1"/>
            </p:cNvSpPr>
            <p:nvPr/>
          </p:nvSpPr>
          <p:spPr bwMode="auto">
            <a:xfrm flipH="1">
              <a:off x="3651" y="1790"/>
              <a:ext cx="454" cy="1272"/>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3" name="Group 17"/>
          <p:cNvGrpSpPr>
            <a:grpSpLocks/>
          </p:cNvGrpSpPr>
          <p:nvPr/>
        </p:nvGrpSpPr>
        <p:grpSpPr bwMode="auto">
          <a:xfrm flipH="1">
            <a:off x="1979613" y="2411413"/>
            <a:ext cx="1081087" cy="1873250"/>
            <a:chOff x="3651" y="1790"/>
            <a:chExt cx="997" cy="1272"/>
          </a:xfrm>
        </p:grpSpPr>
        <p:sp>
          <p:nvSpPr>
            <p:cNvPr id="50218" name="Line 18"/>
            <p:cNvSpPr>
              <a:spLocks noChangeShapeType="1"/>
            </p:cNvSpPr>
            <p:nvPr/>
          </p:nvSpPr>
          <p:spPr bwMode="auto">
            <a:xfrm flipH="1">
              <a:off x="3651" y="1963"/>
              <a:ext cx="136" cy="871"/>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50219" name="Line 19"/>
            <p:cNvSpPr>
              <a:spLocks noChangeShapeType="1"/>
            </p:cNvSpPr>
            <p:nvPr/>
          </p:nvSpPr>
          <p:spPr bwMode="auto">
            <a:xfrm flipH="1">
              <a:off x="3787" y="1963"/>
              <a:ext cx="318" cy="871"/>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50220" name="Line 20"/>
            <p:cNvSpPr>
              <a:spLocks noChangeShapeType="1"/>
            </p:cNvSpPr>
            <p:nvPr/>
          </p:nvSpPr>
          <p:spPr bwMode="auto">
            <a:xfrm flipH="1">
              <a:off x="3651" y="2129"/>
              <a:ext cx="997" cy="933"/>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50221" name="Line 21"/>
            <p:cNvSpPr>
              <a:spLocks noChangeShapeType="1"/>
            </p:cNvSpPr>
            <p:nvPr/>
          </p:nvSpPr>
          <p:spPr bwMode="auto">
            <a:xfrm flipH="1">
              <a:off x="3651" y="1790"/>
              <a:ext cx="454" cy="1272"/>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4" name="Group 22"/>
          <p:cNvGrpSpPr>
            <a:grpSpLocks/>
          </p:cNvGrpSpPr>
          <p:nvPr/>
        </p:nvGrpSpPr>
        <p:grpSpPr bwMode="auto">
          <a:xfrm flipH="1">
            <a:off x="1763713" y="2627313"/>
            <a:ext cx="2014537" cy="1657350"/>
            <a:chOff x="3651" y="1790"/>
            <a:chExt cx="997" cy="1272"/>
          </a:xfrm>
        </p:grpSpPr>
        <p:sp>
          <p:nvSpPr>
            <p:cNvPr id="50214" name="Line 23"/>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15" name="Line 24"/>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16" name="Line 25"/>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17" name="Line 26"/>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sp>
        <p:nvSpPr>
          <p:cNvPr id="50192" name="Rectangle 27"/>
          <p:cNvSpPr>
            <a:spLocks noChangeArrowheads="1"/>
          </p:cNvSpPr>
          <p:nvPr/>
        </p:nvSpPr>
        <p:spPr bwMode="auto">
          <a:xfrm>
            <a:off x="4859338" y="2990850"/>
            <a:ext cx="3457575" cy="1951038"/>
          </a:xfrm>
          <a:prstGeom prst="rect">
            <a:avLst/>
          </a:prstGeom>
          <a:solidFill>
            <a:schemeClr val="hlink">
              <a:alpha val="20000"/>
            </a:schemeClr>
          </a:solidFill>
          <a:ln w="9525"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grpSp>
        <p:nvGrpSpPr>
          <p:cNvPr id="5" name="Group 28"/>
          <p:cNvGrpSpPr>
            <a:grpSpLocks/>
          </p:cNvGrpSpPr>
          <p:nvPr/>
        </p:nvGrpSpPr>
        <p:grpSpPr bwMode="auto">
          <a:xfrm flipH="1">
            <a:off x="5724525" y="3141663"/>
            <a:ext cx="2014538" cy="1657350"/>
            <a:chOff x="3651" y="1790"/>
            <a:chExt cx="997" cy="1272"/>
          </a:xfrm>
        </p:grpSpPr>
        <p:sp>
          <p:nvSpPr>
            <p:cNvPr id="50210" name="Line 29"/>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11" name="Line 30"/>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12" name="Line 31"/>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13" name="Line 32"/>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sp>
        <p:nvSpPr>
          <p:cNvPr id="50194" name="Line 33"/>
          <p:cNvSpPr>
            <a:spLocks noChangeShapeType="1"/>
          </p:cNvSpPr>
          <p:nvPr/>
        </p:nvSpPr>
        <p:spPr bwMode="auto">
          <a:xfrm>
            <a:off x="1476375" y="4502150"/>
            <a:ext cx="3024188" cy="0"/>
          </a:xfrm>
          <a:prstGeom prst="line">
            <a:avLst/>
          </a:prstGeom>
          <a:noFill/>
          <a:ln w="9525" cap="rnd">
            <a:solidFill>
              <a:schemeClr val="tx1"/>
            </a:solidFill>
            <a:prstDash val="sysDot"/>
            <a:round/>
            <a:headEnd/>
            <a:tailEnd type="arrow" w="med" len="med"/>
          </a:ln>
        </p:spPr>
        <p:txBody>
          <a:bodyPr wrap="none" anchor="ctr">
            <a:prstTxWarp prst="textNoShape">
              <a:avLst/>
            </a:prstTxWarp>
          </a:bodyPr>
          <a:lstStyle/>
          <a:p>
            <a:endParaRPr lang="it-IT"/>
          </a:p>
        </p:txBody>
      </p:sp>
      <p:grpSp>
        <p:nvGrpSpPr>
          <p:cNvPr id="6" name="Group 34"/>
          <p:cNvGrpSpPr>
            <a:grpSpLocks/>
          </p:cNvGrpSpPr>
          <p:nvPr/>
        </p:nvGrpSpPr>
        <p:grpSpPr bwMode="auto">
          <a:xfrm>
            <a:off x="5076825" y="3357563"/>
            <a:ext cx="863600" cy="1144587"/>
            <a:chOff x="3651" y="1790"/>
            <a:chExt cx="997" cy="1272"/>
          </a:xfrm>
        </p:grpSpPr>
        <p:sp>
          <p:nvSpPr>
            <p:cNvPr id="50206" name="Line 35"/>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7" name="Line 36"/>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8" name="Line 37"/>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9" name="Line 38"/>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7" name="Group 39"/>
          <p:cNvGrpSpPr>
            <a:grpSpLocks/>
          </p:cNvGrpSpPr>
          <p:nvPr/>
        </p:nvGrpSpPr>
        <p:grpSpPr bwMode="auto">
          <a:xfrm flipH="1">
            <a:off x="5940425" y="3357563"/>
            <a:ext cx="360363" cy="1073150"/>
            <a:chOff x="3651" y="1790"/>
            <a:chExt cx="997" cy="1272"/>
          </a:xfrm>
        </p:grpSpPr>
        <p:sp>
          <p:nvSpPr>
            <p:cNvPr id="50202" name="Line 40"/>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3" name="Line 41"/>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4" name="Line 42"/>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5" name="Line 43"/>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8" name="Group 44"/>
          <p:cNvGrpSpPr>
            <a:grpSpLocks/>
          </p:cNvGrpSpPr>
          <p:nvPr/>
        </p:nvGrpSpPr>
        <p:grpSpPr bwMode="auto">
          <a:xfrm flipH="1" flipV="1">
            <a:off x="6299200" y="3203575"/>
            <a:ext cx="1368425" cy="946150"/>
            <a:chOff x="3651" y="1790"/>
            <a:chExt cx="997" cy="1272"/>
          </a:xfrm>
        </p:grpSpPr>
        <p:sp>
          <p:nvSpPr>
            <p:cNvPr id="50198" name="Line 45"/>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199" name="Line 46"/>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0" name="Line 47"/>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0201" name="Line 48"/>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egnaposto numero diapositiva 3"/>
          <p:cNvSpPr>
            <a:spLocks noGrp="1"/>
          </p:cNvSpPr>
          <p:nvPr>
            <p:ph type="sldNum" sz="quarter" idx="12"/>
          </p:nvPr>
        </p:nvSpPr>
        <p:spPr/>
        <p:txBody>
          <a:bodyPr/>
          <a:lstStyle/>
          <a:p>
            <a:pPr>
              <a:defRPr/>
            </a:pPr>
            <a:fld id="{26C4361E-AF36-D047-A081-BDA0FA520CD8}" type="slidenum">
              <a:rPr lang="it-IT"/>
              <a:pPr>
                <a:defRPr/>
              </a:pPr>
              <a:t>31</a:t>
            </a:fld>
            <a:endParaRPr lang="it-IT"/>
          </a:p>
        </p:txBody>
      </p:sp>
      <p:sp>
        <p:nvSpPr>
          <p:cNvPr id="52227" name="Rectangle 2"/>
          <p:cNvSpPr>
            <a:spLocks noChangeArrowheads="1"/>
          </p:cNvSpPr>
          <p:nvPr/>
        </p:nvSpPr>
        <p:spPr bwMode="auto">
          <a:xfrm>
            <a:off x="250825" y="1141413"/>
            <a:ext cx="85931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pPr algn="ctr"/>
            <a:endParaRPr lang="it-IT">
              <a:latin typeface="Verdana" pitchFamily="-83" charset="0"/>
            </a:endParaRPr>
          </a:p>
        </p:txBody>
      </p:sp>
      <p:sp>
        <p:nvSpPr>
          <p:cNvPr id="72707" name="Rectangle 3"/>
          <p:cNvSpPr>
            <a:spLocks noChangeArrowheads="1"/>
          </p:cNvSpPr>
          <p:nvPr/>
        </p:nvSpPr>
        <p:spPr bwMode="auto">
          <a:xfrm>
            <a:off x="250825" y="101600"/>
            <a:ext cx="8675688" cy="519113"/>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800" b="1">
                <a:effectLst>
                  <a:outerShdw blurRad="38100" dist="38100" dir="2700000" algn="tl">
                    <a:srgbClr val="FFFFFF"/>
                  </a:outerShdw>
                </a:effectLst>
                <a:latin typeface="Tahoma" charset="0"/>
                <a:ea typeface="Times New Roman" charset="0"/>
                <a:cs typeface="Times New Roman" charset="0"/>
              </a:rPr>
              <a:t>Rappresentazione della palla colorata</a:t>
            </a:r>
            <a:endParaRPr lang="it-IT" sz="2800" b="1" i="1">
              <a:effectLst>
                <a:outerShdw blurRad="38100" dist="38100" dir="2700000" algn="tl">
                  <a:srgbClr val="FFFFFF"/>
                </a:outerShdw>
              </a:effectLst>
              <a:latin typeface="Tahoma" charset="0"/>
              <a:ea typeface="Times New Roman" charset="0"/>
              <a:cs typeface="Times New Roman" charset="0"/>
            </a:endParaRPr>
          </a:p>
        </p:txBody>
      </p:sp>
      <p:sp>
        <p:nvSpPr>
          <p:cNvPr id="52229" name="Oval 4"/>
          <p:cNvSpPr>
            <a:spLocks noChangeArrowheads="1"/>
          </p:cNvSpPr>
          <p:nvPr/>
        </p:nvSpPr>
        <p:spPr bwMode="auto">
          <a:xfrm>
            <a:off x="1116013" y="1660525"/>
            <a:ext cx="708025" cy="663575"/>
          </a:xfrm>
          <a:prstGeom prst="ellipse">
            <a:avLst/>
          </a:prstGeom>
          <a:solidFill>
            <a:schemeClr val="hlink">
              <a:alpha val="52156"/>
            </a:scheme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30" name="Oval 5"/>
          <p:cNvSpPr>
            <a:spLocks noChangeArrowheads="1"/>
          </p:cNvSpPr>
          <p:nvPr/>
        </p:nvSpPr>
        <p:spPr bwMode="auto">
          <a:xfrm>
            <a:off x="3635375" y="4981575"/>
            <a:ext cx="671513" cy="688975"/>
          </a:xfrm>
          <a:prstGeom prst="ellipse">
            <a:avLst/>
          </a:prstGeom>
          <a:noFill/>
          <a:ln w="28575">
            <a:solidFill>
              <a:srgbClr val="000080"/>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31" name="Oval 6"/>
          <p:cNvSpPr>
            <a:spLocks noChangeArrowheads="1"/>
          </p:cNvSpPr>
          <p:nvPr/>
        </p:nvSpPr>
        <p:spPr bwMode="auto">
          <a:xfrm>
            <a:off x="762000" y="1922463"/>
            <a:ext cx="708025" cy="669925"/>
          </a:xfrm>
          <a:prstGeom prst="ellipse">
            <a:avLst/>
          </a:prstGeom>
          <a:solidFill>
            <a:schemeClr val="hlink">
              <a:alpha val="52156"/>
            </a:scheme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32" name="Oval 7"/>
          <p:cNvSpPr>
            <a:spLocks noChangeArrowheads="1"/>
          </p:cNvSpPr>
          <p:nvPr/>
        </p:nvSpPr>
        <p:spPr bwMode="auto">
          <a:xfrm>
            <a:off x="306388" y="3284538"/>
            <a:ext cx="3113087" cy="2105025"/>
          </a:xfrm>
          <a:prstGeom prst="ellipse">
            <a:avLst/>
          </a:prstGeom>
          <a:noFill/>
          <a:ln w="2857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pic>
        <p:nvPicPr>
          <p:cNvPr id="52233" name="Picture 8" descr="Image81"/>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617538" y="3433763"/>
            <a:ext cx="2659062" cy="2300287"/>
          </a:xfrm>
          <a:prstGeom prst="rect">
            <a:avLst/>
          </a:prstGeom>
          <a:noFill/>
          <a:ln w="9525">
            <a:noFill/>
            <a:miter lim="800000"/>
            <a:headEnd/>
            <a:tailEnd/>
          </a:ln>
        </p:spPr>
      </p:pic>
      <p:grpSp>
        <p:nvGrpSpPr>
          <p:cNvPr id="2" name="Group 9"/>
          <p:cNvGrpSpPr>
            <a:grpSpLocks/>
          </p:cNvGrpSpPr>
          <p:nvPr/>
        </p:nvGrpSpPr>
        <p:grpSpPr bwMode="auto">
          <a:xfrm>
            <a:off x="1597025" y="1660525"/>
            <a:ext cx="1187450" cy="2800350"/>
            <a:chOff x="3651" y="1790"/>
            <a:chExt cx="997" cy="1272"/>
          </a:xfrm>
        </p:grpSpPr>
        <p:sp>
          <p:nvSpPr>
            <p:cNvPr id="52265" name="Line 10"/>
            <p:cNvSpPr>
              <a:spLocks noChangeShapeType="1"/>
            </p:cNvSpPr>
            <p:nvPr/>
          </p:nvSpPr>
          <p:spPr bwMode="auto">
            <a:xfrm flipH="1">
              <a:off x="3651" y="1963"/>
              <a:ext cx="136" cy="871"/>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52266" name="Line 11"/>
            <p:cNvSpPr>
              <a:spLocks noChangeShapeType="1"/>
            </p:cNvSpPr>
            <p:nvPr/>
          </p:nvSpPr>
          <p:spPr bwMode="auto">
            <a:xfrm flipH="1">
              <a:off x="3787" y="1963"/>
              <a:ext cx="318" cy="871"/>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52267" name="Line 12"/>
            <p:cNvSpPr>
              <a:spLocks noChangeShapeType="1"/>
            </p:cNvSpPr>
            <p:nvPr/>
          </p:nvSpPr>
          <p:spPr bwMode="auto">
            <a:xfrm flipH="1">
              <a:off x="3651" y="2129"/>
              <a:ext cx="997" cy="933"/>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sp>
          <p:nvSpPr>
            <p:cNvPr id="52268" name="Line 13"/>
            <p:cNvSpPr>
              <a:spLocks noChangeShapeType="1"/>
            </p:cNvSpPr>
            <p:nvPr/>
          </p:nvSpPr>
          <p:spPr bwMode="auto">
            <a:xfrm flipH="1">
              <a:off x="3651" y="1790"/>
              <a:ext cx="454" cy="1272"/>
            </a:xfrm>
            <a:prstGeom prst="line">
              <a:avLst/>
            </a:prstGeom>
            <a:noFill/>
            <a:ln w="19050">
              <a:solidFill>
                <a:schemeClr val="tx1"/>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3" name="Group 14"/>
          <p:cNvGrpSpPr>
            <a:grpSpLocks/>
          </p:cNvGrpSpPr>
          <p:nvPr/>
        </p:nvGrpSpPr>
        <p:grpSpPr bwMode="auto">
          <a:xfrm rot="424528" flipH="1" flipV="1">
            <a:off x="1039813" y="3255963"/>
            <a:ext cx="2581275" cy="1236662"/>
            <a:chOff x="3651" y="1790"/>
            <a:chExt cx="997" cy="1272"/>
          </a:xfrm>
        </p:grpSpPr>
        <p:sp>
          <p:nvSpPr>
            <p:cNvPr id="52261" name="Line 15"/>
            <p:cNvSpPr>
              <a:spLocks noChangeShapeType="1"/>
            </p:cNvSpPr>
            <p:nvPr/>
          </p:nvSpPr>
          <p:spPr bwMode="auto">
            <a:xfrm flipH="1">
              <a:off x="3651" y="1963"/>
              <a:ext cx="136" cy="871"/>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52262" name="Line 16"/>
            <p:cNvSpPr>
              <a:spLocks noChangeShapeType="1"/>
            </p:cNvSpPr>
            <p:nvPr/>
          </p:nvSpPr>
          <p:spPr bwMode="auto">
            <a:xfrm flipH="1">
              <a:off x="3787" y="1963"/>
              <a:ext cx="318" cy="871"/>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52263" name="Line 17"/>
            <p:cNvSpPr>
              <a:spLocks noChangeShapeType="1"/>
            </p:cNvSpPr>
            <p:nvPr/>
          </p:nvSpPr>
          <p:spPr bwMode="auto">
            <a:xfrm flipH="1">
              <a:off x="3651" y="2129"/>
              <a:ext cx="997" cy="933"/>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sp>
          <p:nvSpPr>
            <p:cNvPr id="52264" name="Line 18"/>
            <p:cNvSpPr>
              <a:spLocks noChangeShapeType="1"/>
            </p:cNvSpPr>
            <p:nvPr/>
          </p:nvSpPr>
          <p:spPr bwMode="auto">
            <a:xfrm flipH="1">
              <a:off x="3651" y="1790"/>
              <a:ext cx="454" cy="1272"/>
            </a:xfrm>
            <a:prstGeom prst="line">
              <a:avLst/>
            </a:prstGeom>
            <a:noFill/>
            <a:ln w="19050">
              <a:solidFill>
                <a:srgbClr val="FF0000"/>
              </a:solidFill>
              <a:prstDash val="sysDot"/>
              <a:round/>
              <a:headEnd type="oval" w="med" len="med"/>
              <a:tailEnd type="oval" w="med" len="med"/>
            </a:ln>
          </p:spPr>
          <p:txBody>
            <a:bodyPr wrap="none" anchor="ctr">
              <a:prstTxWarp prst="textNoShape">
                <a:avLst/>
              </a:prstTxWarp>
            </a:bodyPr>
            <a:lstStyle/>
            <a:p>
              <a:endParaRPr lang="it-IT"/>
            </a:p>
          </p:txBody>
        </p:sp>
      </p:grpSp>
      <p:grpSp>
        <p:nvGrpSpPr>
          <p:cNvPr id="4" name="Group 19"/>
          <p:cNvGrpSpPr>
            <a:grpSpLocks/>
          </p:cNvGrpSpPr>
          <p:nvPr/>
        </p:nvGrpSpPr>
        <p:grpSpPr bwMode="auto">
          <a:xfrm flipH="1">
            <a:off x="1116013" y="4202113"/>
            <a:ext cx="2344737" cy="1084262"/>
            <a:chOff x="3651" y="1790"/>
            <a:chExt cx="997" cy="1272"/>
          </a:xfrm>
        </p:grpSpPr>
        <p:sp>
          <p:nvSpPr>
            <p:cNvPr id="52257" name="Line 20"/>
            <p:cNvSpPr>
              <a:spLocks noChangeShapeType="1"/>
            </p:cNvSpPr>
            <p:nvPr/>
          </p:nvSpPr>
          <p:spPr bwMode="auto">
            <a:xfrm flipH="1">
              <a:off x="3651" y="1963"/>
              <a:ext cx="136"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2258" name="Line 21"/>
            <p:cNvSpPr>
              <a:spLocks noChangeShapeType="1"/>
            </p:cNvSpPr>
            <p:nvPr/>
          </p:nvSpPr>
          <p:spPr bwMode="auto">
            <a:xfrm flipH="1">
              <a:off x="3787" y="1963"/>
              <a:ext cx="318" cy="871"/>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2259" name="Line 22"/>
            <p:cNvSpPr>
              <a:spLocks noChangeShapeType="1"/>
            </p:cNvSpPr>
            <p:nvPr/>
          </p:nvSpPr>
          <p:spPr bwMode="auto">
            <a:xfrm flipH="1">
              <a:off x="3651" y="2129"/>
              <a:ext cx="997" cy="933"/>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sp>
          <p:nvSpPr>
            <p:cNvPr id="52260" name="Line 23"/>
            <p:cNvSpPr>
              <a:spLocks noChangeShapeType="1"/>
            </p:cNvSpPr>
            <p:nvPr/>
          </p:nvSpPr>
          <p:spPr bwMode="auto">
            <a:xfrm flipH="1">
              <a:off x="3651" y="1790"/>
              <a:ext cx="454" cy="1272"/>
            </a:xfrm>
            <a:prstGeom prst="line">
              <a:avLst/>
            </a:prstGeom>
            <a:noFill/>
            <a:ln w="19050">
              <a:solidFill>
                <a:srgbClr val="000080"/>
              </a:solidFill>
              <a:prstDash val="sysDot"/>
              <a:round/>
              <a:headEnd type="oval" w="med" len="med"/>
              <a:tailEnd type="oval" w="med" len="med"/>
            </a:ln>
          </p:spPr>
          <p:txBody>
            <a:bodyPr wrap="none" anchor="ctr">
              <a:prstTxWarp prst="textNoShape">
                <a:avLst/>
              </a:prstTxWarp>
            </a:bodyPr>
            <a:lstStyle/>
            <a:p>
              <a:endParaRPr lang="it-IT"/>
            </a:p>
          </p:txBody>
        </p:sp>
      </p:grpSp>
      <p:sp>
        <p:nvSpPr>
          <p:cNvPr id="52237" name="Oval 24"/>
          <p:cNvSpPr>
            <a:spLocks noChangeArrowheads="1"/>
          </p:cNvSpPr>
          <p:nvPr/>
        </p:nvSpPr>
        <p:spPr bwMode="auto">
          <a:xfrm>
            <a:off x="2305050" y="1922463"/>
            <a:ext cx="708025" cy="663575"/>
          </a:xfrm>
          <a:prstGeom prst="ellipse">
            <a:avLst/>
          </a:prstGeom>
          <a:solidFill>
            <a:schemeClr val="hlink">
              <a:alpha val="52156"/>
            </a:scheme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38" name="Oval 25"/>
          <p:cNvSpPr>
            <a:spLocks noChangeArrowheads="1"/>
          </p:cNvSpPr>
          <p:nvPr/>
        </p:nvSpPr>
        <p:spPr bwMode="auto">
          <a:xfrm>
            <a:off x="2239963" y="1587500"/>
            <a:ext cx="708025" cy="669925"/>
          </a:xfrm>
          <a:prstGeom prst="ellipse">
            <a:avLst/>
          </a:prstGeom>
          <a:solidFill>
            <a:schemeClr val="hlink">
              <a:alpha val="52156"/>
            </a:scheme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39" name="Oval 26"/>
          <p:cNvSpPr>
            <a:spLocks noChangeArrowheads="1"/>
          </p:cNvSpPr>
          <p:nvPr/>
        </p:nvSpPr>
        <p:spPr bwMode="auto">
          <a:xfrm>
            <a:off x="1885950" y="1258888"/>
            <a:ext cx="708025" cy="663575"/>
          </a:xfrm>
          <a:prstGeom prst="ellipse">
            <a:avLst/>
          </a:prstGeom>
          <a:solidFill>
            <a:schemeClr val="hlink">
              <a:alpha val="52156"/>
            </a:scheme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40" name="Oval 27"/>
          <p:cNvSpPr>
            <a:spLocks noChangeArrowheads="1"/>
          </p:cNvSpPr>
          <p:nvPr/>
        </p:nvSpPr>
        <p:spPr bwMode="auto">
          <a:xfrm>
            <a:off x="1597025" y="1339850"/>
            <a:ext cx="708025" cy="669925"/>
          </a:xfrm>
          <a:prstGeom prst="ellipse">
            <a:avLst/>
          </a:prstGeom>
          <a:solidFill>
            <a:schemeClr val="hlink">
              <a:alpha val="52156"/>
            </a:schemeClr>
          </a:solidFill>
          <a:ln w="3175" cap="rnd">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2241" name="Freeform 28"/>
          <p:cNvSpPr>
            <a:spLocks/>
          </p:cNvSpPr>
          <p:nvPr/>
        </p:nvSpPr>
        <p:spPr bwMode="auto">
          <a:xfrm>
            <a:off x="1042988" y="1533525"/>
            <a:ext cx="1631950" cy="1031875"/>
          </a:xfrm>
          <a:custGeom>
            <a:avLst/>
            <a:gdLst>
              <a:gd name="T0" fmla="*/ 0 w 1028"/>
              <a:gd name="T1" fmla="*/ 2147483647 h 650"/>
              <a:gd name="T2" fmla="*/ 2147483647 w 1028"/>
              <a:gd name="T3" fmla="*/ 2147483647 h 650"/>
              <a:gd name="T4" fmla="*/ 2147483647 w 1028"/>
              <a:gd name="T5" fmla="*/ 2147483647 h 650"/>
              <a:gd name="T6" fmla="*/ 2147483647 w 1028"/>
              <a:gd name="T7" fmla="*/ 2147483647 h 650"/>
              <a:gd name="T8" fmla="*/ 2147483647 w 1028"/>
              <a:gd name="T9" fmla="*/ 2147483647 h 650"/>
              <a:gd name="T10" fmla="*/ 2147483647 w 1028"/>
              <a:gd name="T11" fmla="*/ 2147483647 h 650"/>
              <a:gd name="T12" fmla="*/ 2147483647 w 1028"/>
              <a:gd name="T13" fmla="*/ 2147483647 h 650"/>
              <a:gd name="T14" fmla="*/ 0 60000 65536"/>
              <a:gd name="T15" fmla="*/ 0 60000 65536"/>
              <a:gd name="T16" fmla="*/ 0 60000 65536"/>
              <a:gd name="T17" fmla="*/ 0 60000 65536"/>
              <a:gd name="T18" fmla="*/ 0 60000 65536"/>
              <a:gd name="T19" fmla="*/ 0 60000 65536"/>
              <a:gd name="T20" fmla="*/ 0 60000 65536"/>
              <a:gd name="T21" fmla="*/ 0 w 1028"/>
              <a:gd name="T22" fmla="*/ 0 h 650"/>
              <a:gd name="T23" fmla="*/ 1028 w 1028"/>
              <a:gd name="T24" fmla="*/ 650 h 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8" h="650">
                <a:moveTo>
                  <a:pt x="0" y="514"/>
                </a:moveTo>
                <a:cubicBezTo>
                  <a:pt x="91" y="438"/>
                  <a:pt x="182" y="363"/>
                  <a:pt x="273" y="287"/>
                </a:cubicBezTo>
                <a:cubicBezTo>
                  <a:pt x="364" y="211"/>
                  <a:pt x="454" y="105"/>
                  <a:pt x="545" y="60"/>
                </a:cubicBezTo>
                <a:cubicBezTo>
                  <a:pt x="636" y="15"/>
                  <a:pt x="742" y="0"/>
                  <a:pt x="817" y="15"/>
                </a:cubicBezTo>
                <a:cubicBezTo>
                  <a:pt x="892" y="30"/>
                  <a:pt x="968" y="106"/>
                  <a:pt x="998" y="151"/>
                </a:cubicBezTo>
                <a:cubicBezTo>
                  <a:pt x="1028" y="196"/>
                  <a:pt x="998" y="204"/>
                  <a:pt x="998" y="287"/>
                </a:cubicBezTo>
                <a:cubicBezTo>
                  <a:pt x="998" y="370"/>
                  <a:pt x="998" y="582"/>
                  <a:pt x="998" y="650"/>
                </a:cubicBezTo>
              </a:path>
            </a:pathLst>
          </a:custGeom>
          <a:noFill/>
          <a:ln w="9525" cap="rnd">
            <a:solidFill>
              <a:schemeClr val="tx1"/>
            </a:solidFill>
            <a:prstDash val="sysDot"/>
            <a:round/>
            <a:headEnd/>
            <a:tailEnd type="arrow" w="med" len="med"/>
          </a:ln>
        </p:spPr>
        <p:txBody>
          <a:bodyPr wrap="none" anchor="ctr">
            <a:prstTxWarp prst="textNoShape">
              <a:avLst/>
            </a:prstTxWarp>
          </a:bodyPr>
          <a:lstStyle/>
          <a:p>
            <a:endParaRPr lang="it-IT">
              <a:latin typeface="Calibri" pitchFamily="-83" charset="0"/>
            </a:endParaRPr>
          </a:p>
        </p:txBody>
      </p:sp>
      <p:sp>
        <p:nvSpPr>
          <p:cNvPr id="52242" name="Text Box 29"/>
          <p:cNvSpPr txBox="1">
            <a:spLocks noChangeArrowheads="1"/>
          </p:cNvSpPr>
          <p:nvPr/>
        </p:nvSpPr>
        <p:spPr bwMode="auto">
          <a:xfrm>
            <a:off x="2987675" y="1890713"/>
            <a:ext cx="1787525" cy="396875"/>
          </a:xfrm>
          <a:prstGeom prst="rect">
            <a:avLst/>
          </a:prstGeom>
          <a:noFill/>
          <a:ln w="9525" cap="rnd">
            <a:noFill/>
            <a:prstDash val="sysDot"/>
            <a:miter lim="800000"/>
            <a:headEnd/>
            <a:tailEnd/>
          </a:ln>
        </p:spPr>
        <p:txBody>
          <a:bodyPr wrap="none">
            <a:prstTxWarp prst="textNoShape">
              <a:avLst/>
            </a:prstTxWarp>
            <a:spAutoFit/>
          </a:bodyPr>
          <a:lstStyle/>
          <a:p>
            <a:r>
              <a:rPr lang="it-IT" sz="2000" b="1">
                <a:latin typeface="Verdana" pitchFamily="-83" charset="0"/>
              </a:rPr>
              <a:t>movimento</a:t>
            </a:r>
          </a:p>
        </p:txBody>
      </p:sp>
      <p:sp>
        <p:nvSpPr>
          <p:cNvPr id="52243" name="Text Box 30"/>
          <p:cNvSpPr txBox="1">
            <a:spLocks noChangeArrowheads="1"/>
          </p:cNvSpPr>
          <p:nvPr/>
        </p:nvSpPr>
        <p:spPr bwMode="auto">
          <a:xfrm>
            <a:off x="3779838" y="4437063"/>
            <a:ext cx="1030287" cy="396875"/>
          </a:xfrm>
          <a:prstGeom prst="rect">
            <a:avLst/>
          </a:prstGeom>
          <a:noFill/>
          <a:ln w="9525" cap="rnd">
            <a:noFill/>
            <a:prstDash val="sysDot"/>
            <a:miter lim="800000"/>
            <a:headEnd/>
            <a:tailEnd/>
          </a:ln>
        </p:spPr>
        <p:txBody>
          <a:bodyPr wrap="none">
            <a:prstTxWarp prst="textNoShape">
              <a:avLst/>
            </a:prstTxWarp>
            <a:spAutoFit/>
          </a:bodyPr>
          <a:lstStyle/>
          <a:p>
            <a:r>
              <a:rPr lang="it-IT" sz="2000" b="1">
                <a:latin typeface="Verdana" pitchFamily="-83" charset="0"/>
              </a:rPr>
              <a:t>forma</a:t>
            </a:r>
          </a:p>
        </p:txBody>
      </p:sp>
      <p:sp>
        <p:nvSpPr>
          <p:cNvPr id="52244" name="Text Box 31"/>
          <p:cNvSpPr txBox="1">
            <a:spLocks noChangeArrowheads="1"/>
          </p:cNvSpPr>
          <p:nvPr/>
        </p:nvSpPr>
        <p:spPr bwMode="auto">
          <a:xfrm>
            <a:off x="3203575" y="3068638"/>
            <a:ext cx="1063625" cy="396875"/>
          </a:xfrm>
          <a:prstGeom prst="rect">
            <a:avLst/>
          </a:prstGeom>
          <a:noFill/>
          <a:ln w="9525" cap="rnd">
            <a:noFill/>
            <a:prstDash val="sysDot"/>
            <a:miter lim="800000"/>
            <a:headEnd/>
            <a:tailEnd/>
          </a:ln>
        </p:spPr>
        <p:txBody>
          <a:bodyPr wrap="none">
            <a:prstTxWarp prst="textNoShape">
              <a:avLst/>
            </a:prstTxWarp>
            <a:spAutoFit/>
          </a:bodyPr>
          <a:lstStyle/>
          <a:p>
            <a:r>
              <a:rPr lang="it-IT" sz="2000" b="1">
                <a:latin typeface="Verdana" pitchFamily="-83" charset="0"/>
              </a:rPr>
              <a:t>colore</a:t>
            </a:r>
          </a:p>
        </p:txBody>
      </p:sp>
      <p:sp>
        <p:nvSpPr>
          <p:cNvPr id="52245" name="Line 32"/>
          <p:cNvSpPr>
            <a:spLocks noChangeShapeType="1"/>
          </p:cNvSpPr>
          <p:nvPr/>
        </p:nvSpPr>
        <p:spPr bwMode="auto">
          <a:xfrm>
            <a:off x="4268788" y="2317750"/>
            <a:ext cx="2608262" cy="1296988"/>
          </a:xfrm>
          <a:prstGeom prst="line">
            <a:avLst/>
          </a:prstGeom>
          <a:noFill/>
          <a:ln w="28575">
            <a:solidFill>
              <a:schemeClr val="tx1"/>
            </a:solidFill>
            <a:prstDash val="dash"/>
            <a:round/>
            <a:headEnd/>
            <a:tailEnd type="stealth" w="lg" len="lg"/>
          </a:ln>
        </p:spPr>
        <p:txBody>
          <a:bodyPr wrap="none" anchor="ctr">
            <a:prstTxWarp prst="textNoShape">
              <a:avLst/>
            </a:prstTxWarp>
          </a:bodyPr>
          <a:lstStyle/>
          <a:p>
            <a:endParaRPr lang="it-IT"/>
          </a:p>
        </p:txBody>
      </p:sp>
      <p:sp>
        <p:nvSpPr>
          <p:cNvPr id="52246" name="Line 33"/>
          <p:cNvSpPr>
            <a:spLocks noChangeShapeType="1"/>
          </p:cNvSpPr>
          <p:nvPr/>
        </p:nvSpPr>
        <p:spPr bwMode="auto">
          <a:xfrm>
            <a:off x="4268788" y="3541713"/>
            <a:ext cx="2608262" cy="417512"/>
          </a:xfrm>
          <a:prstGeom prst="line">
            <a:avLst/>
          </a:prstGeom>
          <a:noFill/>
          <a:ln w="28575">
            <a:solidFill>
              <a:schemeClr val="tx1"/>
            </a:solidFill>
            <a:prstDash val="dash"/>
            <a:round/>
            <a:headEnd/>
            <a:tailEnd type="stealth" w="lg" len="lg"/>
          </a:ln>
        </p:spPr>
        <p:txBody>
          <a:bodyPr wrap="none" anchor="ctr">
            <a:prstTxWarp prst="textNoShape">
              <a:avLst/>
            </a:prstTxWarp>
          </a:bodyPr>
          <a:lstStyle/>
          <a:p>
            <a:endParaRPr lang="it-IT"/>
          </a:p>
        </p:txBody>
      </p:sp>
      <p:sp>
        <p:nvSpPr>
          <p:cNvPr id="52247" name="Line 34"/>
          <p:cNvSpPr>
            <a:spLocks noChangeShapeType="1"/>
          </p:cNvSpPr>
          <p:nvPr/>
        </p:nvSpPr>
        <p:spPr bwMode="auto">
          <a:xfrm flipV="1">
            <a:off x="4811713" y="4162425"/>
            <a:ext cx="2065337" cy="671513"/>
          </a:xfrm>
          <a:prstGeom prst="line">
            <a:avLst/>
          </a:prstGeom>
          <a:noFill/>
          <a:ln w="28575">
            <a:solidFill>
              <a:schemeClr val="tx1"/>
            </a:solidFill>
            <a:prstDash val="dash"/>
            <a:round/>
            <a:headEnd/>
            <a:tailEnd type="stealth" w="lg" len="lg"/>
          </a:ln>
        </p:spPr>
        <p:txBody>
          <a:bodyPr wrap="none" anchor="ctr">
            <a:prstTxWarp prst="textNoShape">
              <a:avLst/>
            </a:prstTxWarp>
          </a:bodyPr>
          <a:lstStyle/>
          <a:p>
            <a:endParaRPr lang="it-IT"/>
          </a:p>
        </p:txBody>
      </p:sp>
      <p:sp>
        <p:nvSpPr>
          <p:cNvPr id="72739" name="Rectangle 35"/>
          <p:cNvSpPr>
            <a:spLocks noChangeArrowheads="1"/>
          </p:cNvSpPr>
          <p:nvPr/>
        </p:nvSpPr>
        <p:spPr bwMode="auto">
          <a:xfrm>
            <a:off x="5076825" y="1668463"/>
            <a:ext cx="3683000" cy="1311275"/>
          </a:xfrm>
          <a:prstGeom prst="rect">
            <a:avLst/>
          </a:prstGeom>
          <a:noFill/>
          <a:ln w="9525" cap="rnd">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000" b="1">
                <a:effectLst>
                  <a:outerShdw blurRad="38100" dist="38100" dir="2700000" algn="tl">
                    <a:srgbClr val="FFFFFF"/>
                  </a:outerShdw>
                </a:effectLst>
                <a:latin typeface="Verdana" charset="0"/>
                <a:ea typeface="+mn-ea"/>
                <a:cs typeface="+mn-cs"/>
              </a:rPr>
              <a:t>Queste mappe si attivano </a:t>
            </a:r>
          </a:p>
          <a:p>
            <a:pPr algn="ctr" fontAlgn="auto">
              <a:spcBef>
                <a:spcPts val="0"/>
              </a:spcBef>
              <a:spcAft>
                <a:spcPts val="0"/>
              </a:spcAft>
              <a:defRPr/>
            </a:pPr>
            <a:r>
              <a:rPr lang="it-IT" sz="2000" b="1">
                <a:effectLst>
                  <a:outerShdw blurRad="38100" dist="38100" dir="2700000" algn="tl">
                    <a:srgbClr val="FFFFFF"/>
                  </a:outerShdw>
                </a:effectLst>
                <a:latin typeface="Verdana" charset="0"/>
                <a:ea typeface="+mn-ea"/>
                <a:cs typeface="+mn-cs"/>
              </a:rPr>
              <a:t>all’interno di una </a:t>
            </a:r>
            <a:r>
              <a:rPr lang="it-IT" sz="2000" b="1" u="sng">
                <a:effectLst>
                  <a:outerShdw blurRad="38100" dist="38100" dir="2700000" algn="tl">
                    <a:srgbClr val="FFFFFF"/>
                  </a:outerShdw>
                </a:effectLst>
                <a:latin typeface="Verdana" charset="0"/>
                <a:ea typeface="+mn-ea"/>
                <a:cs typeface="+mn-cs"/>
              </a:rPr>
              <a:t>finestra temporale</a:t>
            </a:r>
          </a:p>
        </p:txBody>
      </p:sp>
      <p:sp>
        <p:nvSpPr>
          <p:cNvPr id="72740" name="Rectangle 36"/>
          <p:cNvSpPr>
            <a:spLocks noChangeArrowheads="1"/>
          </p:cNvSpPr>
          <p:nvPr/>
        </p:nvSpPr>
        <p:spPr bwMode="auto">
          <a:xfrm>
            <a:off x="5819775" y="5068888"/>
            <a:ext cx="2568575" cy="641350"/>
          </a:xfrm>
          <a:prstGeom prst="rect">
            <a:avLst/>
          </a:prstGeom>
          <a:noFill/>
          <a:ln w="9525" cap="rnd">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Verdana" charset="0"/>
                <a:ea typeface="+mn-ea"/>
                <a:cs typeface="+mn-cs"/>
              </a:rPr>
              <a:t>illusione di una finestra spaziale</a:t>
            </a:r>
          </a:p>
        </p:txBody>
      </p:sp>
      <p:grpSp>
        <p:nvGrpSpPr>
          <p:cNvPr id="5" name="Group 37"/>
          <p:cNvGrpSpPr>
            <a:grpSpLocks/>
          </p:cNvGrpSpPr>
          <p:nvPr/>
        </p:nvGrpSpPr>
        <p:grpSpPr bwMode="auto">
          <a:xfrm>
            <a:off x="6227763" y="3284538"/>
            <a:ext cx="1728787" cy="1133475"/>
            <a:chOff x="3696" y="2069"/>
            <a:chExt cx="1588" cy="714"/>
          </a:xfrm>
        </p:grpSpPr>
        <p:sp>
          <p:nvSpPr>
            <p:cNvPr id="52253" name="Rectangle 38"/>
            <p:cNvSpPr>
              <a:spLocks noChangeArrowheads="1"/>
            </p:cNvSpPr>
            <p:nvPr/>
          </p:nvSpPr>
          <p:spPr bwMode="auto">
            <a:xfrm>
              <a:off x="4105" y="2069"/>
              <a:ext cx="363" cy="714"/>
            </a:xfrm>
            <a:prstGeom prst="rect">
              <a:avLst/>
            </a:prstGeom>
            <a:solidFill>
              <a:schemeClr val="hlink">
                <a:alpha val="34117"/>
              </a:schemeClr>
            </a:solidFill>
            <a:ln w="2857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2254" name="Rectangle 39"/>
            <p:cNvSpPr>
              <a:spLocks noChangeArrowheads="1"/>
            </p:cNvSpPr>
            <p:nvPr/>
          </p:nvSpPr>
          <p:spPr bwMode="auto">
            <a:xfrm>
              <a:off x="4513" y="2069"/>
              <a:ext cx="363" cy="714"/>
            </a:xfrm>
            <a:prstGeom prst="rect">
              <a:avLst/>
            </a:prstGeom>
            <a:solidFill>
              <a:schemeClr val="hlink">
                <a:alpha val="10196"/>
              </a:schemeClr>
            </a:solidFill>
            <a:ln w="2857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2255" name="Rectangle 40"/>
            <p:cNvSpPr>
              <a:spLocks noChangeArrowheads="1"/>
            </p:cNvSpPr>
            <p:nvPr/>
          </p:nvSpPr>
          <p:spPr bwMode="auto">
            <a:xfrm>
              <a:off x="4921" y="2069"/>
              <a:ext cx="363" cy="714"/>
            </a:xfrm>
            <a:prstGeom prst="rect">
              <a:avLst/>
            </a:prstGeom>
            <a:solidFill>
              <a:schemeClr val="hlink">
                <a:alpha val="10196"/>
              </a:schemeClr>
            </a:solidFill>
            <a:ln w="2857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2256" name="Rectangle 41"/>
            <p:cNvSpPr>
              <a:spLocks noChangeArrowheads="1"/>
            </p:cNvSpPr>
            <p:nvPr/>
          </p:nvSpPr>
          <p:spPr bwMode="auto">
            <a:xfrm>
              <a:off x="3696" y="2069"/>
              <a:ext cx="363" cy="714"/>
            </a:xfrm>
            <a:prstGeom prst="rect">
              <a:avLst/>
            </a:prstGeom>
            <a:solidFill>
              <a:schemeClr val="hlink">
                <a:alpha val="10196"/>
              </a:schemeClr>
            </a:solidFill>
            <a:ln w="2857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grpSp>
      <p:sp>
        <p:nvSpPr>
          <p:cNvPr id="52251" name="Line 42"/>
          <p:cNvSpPr>
            <a:spLocks noChangeShapeType="1"/>
          </p:cNvSpPr>
          <p:nvPr/>
        </p:nvSpPr>
        <p:spPr bwMode="auto">
          <a:xfrm flipV="1">
            <a:off x="6227763" y="4491038"/>
            <a:ext cx="2160587" cy="1587"/>
          </a:xfrm>
          <a:prstGeom prst="line">
            <a:avLst/>
          </a:prstGeom>
          <a:noFill/>
          <a:ln w="9525" cap="rnd">
            <a:solidFill>
              <a:schemeClr val="tx1"/>
            </a:solidFill>
            <a:prstDash val="sysDot"/>
            <a:round/>
            <a:headEnd/>
            <a:tailEnd type="arrow" w="med" len="med"/>
          </a:ln>
        </p:spPr>
        <p:txBody>
          <a:bodyPr wrap="none" anchor="ctr">
            <a:prstTxWarp prst="textNoShape">
              <a:avLst/>
            </a:prstTxWarp>
          </a:bodyPr>
          <a:lstStyle/>
          <a:p>
            <a:endParaRPr lang="it-IT"/>
          </a:p>
        </p:txBody>
      </p:sp>
      <p:sp>
        <p:nvSpPr>
          <p:cNvPr id="52252" name="Text Box 43"/>
          <p:cNvSpPr txBox="1">
            <a:spLocks noChangeArrowheads="1"/>
          </p:cNvSpPr>
          <p:nvPr/>
        </p:nvSpPr>
        <p:spPr bwMode="auto">
          <a:xfrm>
            <a:off x="7956550" y="4559300"/>
            <a:ext cx="669925" cy="274638"/>
          </a:xfrm>
          <a:prstGeom prst="rect">
            <a:avLst/>
          </a:prstGeom>
          <a:noFill/>
          <a:ln w="9525" cap="rnd">
            <a:noFill/>
            <a:prstDash val="sysDot"/>
            <a:miter lim="800000"/>
            <a:headEnd/>
            <a:tailEnd/>
          </a:ln>
        </p:spPr>
        <p:txBody>
          <a:bodyPr wrap="none">
            <a:prstTxWarp prst="textNoShape">
              <a:avLst/>
            </a:prstTxWarp>
            <a:spAutoFit/>
          </a:bodyPr>
          <a:lstStyle/>
          <a:p>
            <a:r>
              <a:rPr lang="it-IT" sz="1200">
                <a:latin typeface="Verdana" pitchFamily="-83" charset="0"/>
              </a:rPr>
              <a:t>tempo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egnaposto numero diapositiva 3"/>
          <p:cNvSpPr>
            <a:spLocks noGrp="1"/>
          </p:cNvSpPr>
          <p:nvPr>
            <p:ph type="sldNum" sz="quarter" idx="12"/>
          </p:nvPr>
        </p:nvSpPr>
        <p:spPr/>
        <p:txBody>
          <a:bodyPr/>
          <a:lstStyle/>
          <a:p>
            <a:pPr>
              <a:defRPr/>
            </a:pPr>
            <a:fld id="{383ED55F-38B0-3149-ABD4-B00ED88883B5}" type="slidenum">
              <a:rPr lang="it-IT"/>
              <a:pPr>
                <a:defRPr/>
              </a:pPr>
              <a:t>32</a:t>
            </a:fld>
            <a:endParaRPr lang="it-IT"/>
          </a:p>
        </p:txBody>
      </p:sp>
      <p:sp>
        <p:nvSpPr>
          <p:cNvPr id="54275" name="Rectangle 2"/>
          <p:cNvSpPr>
            <a:spLocks noChangeArrowheads="1"/>
          </p:cNvSpPr>
          <p:nvPr/>
        </p:nvSpPr>
        <p:spPr bwMode="auto">
          <a:xfrm>
            <a:off x="376238" y="1008063"/>
            <a:ext cx="8351837"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pic>
        <p:nvPicPr>
          <p:cNvPr id="54276" name="Picture 3" descr="cervello"/>
          <p:cNvPicPr>
            <a:picLocks noChangeAspect="1" noChangeArrowheads="1"/>
          </p:cNvPicPr>
          <p:nvPr/>
        </p:nvPicPr>
        <p:blipFill>
          <a:blip r:embed="rId3"/>
          <a:srcRect/>
          <a:stretch>
            <a:fillRect/>
          </a:stretch>
        </p:blipFill>
        <p:spPr bwMode="auto">
          <a:xfrm>
            <a:off x="4211638" y="1500188"/>
            <a:ext cx="4083050" cy="4376737"/>
          </a:xfrm>
          <a:prstGeom prst="rect">
            <a:avLst/>
          </a:prstGeom>
          <a:noFill/>
          <a:ln w="9525">
            <a:noFill/>
            <a:miter lim="800000"/>
            <a:headEnd/>
            <a:tailEnd/>
          </a:ln>
        </p:spPr>
      </p:pic>
      <p:sp>
        <p:nvSpPr>
          <p:cNvPr id="54277" name="Oval 4"/>
          <p:cNvSpPr>
            <a:spLocks noChangeArrowheads="1"/>
          </p:cNvSpPr>
          <p:nvPr/>
        </p:nvSpPr>
        <p:spPr bwMode="auto">
          <a:xfrm>
            <a:off x="7288213" y="2774950"/>
            <a:ext cx="792162" cy="83502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3733" name="Rectangle 5"/>
          <p:cNvSpPr>
            <a:spLocks noChangeArrowheads="1"/>
          </p:cNvSpPr>
          <p:nvPr/>
        </p:nvSpPr>
        <p:spPr bwMode="auto">
          <a:xfrm>
            <a:off x="1187450" y="3078163"/>
            <a:ext cx="2447925" cy="366712"/>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Mappe rientranti</a:t>
            </a:r>
            <a:endParaRPr lang="it-IT" b="1" i="1">
              <a:effectLst>
                <a:outerShdw blurRad="38100" dist="38100" dir="2700000" algn="tl">
                  <a:srgbClr val="FFFFFF"/>
                </a:outerShdw>
              </a:effectLst>
              <a:latin typeface="Tahoma" charset="0"/>
              <a:ea typeface="Times New Roman" charset="0"/>
              <a:cs typeface="Times New Roman" charset="0"/>
            </a:endParaRPr>
          </a:p>
        </p:txBody>
      </p:sp>
      <p:sp>
        <p:nvSpPr>
          <p:cNvPr id="54279" name="Oval 6"/>
          <p:cNvSpPr>
            <a:spLocks noChangeArrowheads="1"/>
          </p:cNvSpPr>
          <p:nvPr/>
        </p:nvSpPr>
        <p:spPr bwMode="auto">
          <a:xfrm>
            <a:off x="7188200" y="3771900"/>
            <a:ext cx="458788" cy="430213"/>
          </a:xfrm>
          <a:prstGeom prst="ellipse">
            <a:avLst/>
          </a:prstGeom>
          <a:solidFill>
            <a:srgbClr val="CCFFCC">
              <a:alpha val="2588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3735" name="Rectangle 7"/>
          <p:cNvSpPr>
            <a:spLocks noChangeArrowheads="1"/>
          </p:cNvSpPr>
          <p:nvPr/>
        </p:nvSpPr>
        <p:spPr bwMode="auto">
          <a:xfrm>
            <a:off x="1189038" y="179388"/>
            <a:ext cx="6827837" cy="488950"/>
          </a:xfrm>
          <a:prstGeom prst="rect">
            <a:avLst/>
          </a:prstGeom>
          <a:noFill/>
          <a:ln w="9525">
            <a:noFill/>
            <a:prstDash val="sysDot"/>
            <a:miter lim="800000"/>
            <a:headEnd/>
            <a:tailEnd/>
          </a:ln>
          <a:effectLst/>
        </p:spPr>
        <p:txBody>
          <a:bodyPr wrap="none">
            <a:prstTxWarp prst="textNoShape">
              <a:avLst/>
            </a:prstTxWarp>
            <a:spAutoFit/>
          </a:bodyPr>
          <a:lstStyle/>
          <a:p>
            <a:pPr algn="ctr" fontAlgn="auto">
              <a:spcBef>
                <a:spcPts val="0"/>
              </a:spcBef>
              <a:spcAft>
                <a:spcPts val="0"/>
              </a:spcAft>
              <a:defRPr/>
            </a:pPr>
            <a:r>
              <a:rPr lang="it-IT" sz="2600" b="1">
                <a:effectLst>
                  <a:outerShdw blurRad="38100" dist="38100" dir="2700000" algn="tl">
                    <a:srgbClr val="FFFFFF"/>
                  </a:outerShdw>
                </a:effectLst>
                <a:latin typeface="Tahoma" charset="0"/>
                <a:ea typeface="Times New Roman" charset="0"/>
                <a:cs typeface="Times New Roman" charset="0"/>
              </a:rPr>
              <a:t>Processo di multipli - Mappe neuroniche</a:t>
            </a:r>
            <a:endParaRPr lang="it-IT" sz="2600" b="1" i="1">
              <a:effectLst>
                <a:outerShdw blurRad="38100" dist="38100" dir="2700000" algn="tl">
                  <a:srgbClr val="FFFFFF"/>
                </a:outerShdw>
              </a:effectLst>
              <a:latin typeface="Tahoma" charset="0"/>
              <a:ea typeface="Times New Roman" charset="0"/>
              <a:cs typeface="Times New Roman" charset="0"/>
            </a:endParaRPr>
          </a:p>
        </p:txBody>
      </p:sp>
      <p:sp>
        <p:nvSpPr>
          <p:cNvPr id="54281" name="Oval 8"/>
          <p:cNvSpPr>
            <a:spLocks noChangeArrowheads="1"/>
          </p:cNvSpPr>
          <p:nvPr/>
        </p:nvSpPr>
        <p:spPr bwMode="auto">
          <a:xfrm>
            <a:off x="7539038" y="3825875"/>
            <a:ext cx="404812" cy="419100"/>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3737" name="Rectangle 9"/>
          <p:cNvSpPr>
            <a:spLocks noChangeArrowheads="1"/>
          </p:cNvSpPr>
          <p:nvPr/>
        </p:nvSpPr>
        <p:spPr bwMode="auto">
          <a:xfrm>
            <a:off x="611188" y="1074738"/>
            <a:ext cx="6985000" cy="427037"/>
          </a:xfrm>
          <a:prstGeom prst="rect">
            <a:avLst/>
          </a:prstGeom>
          <a:noFill/>
          <a:ln w="9525">
            <a:noFill/>
            <a:prstDash val="sysDot"/>
            <a:miter lim="800000"/>
            <a:headEnd/>
            <a:tailEnd/>
          </a:ln>
          <a:effectLst/>
        </p:spPr>
        <p:txBody>
          <a:bodyPr>
            <a:prstTxWarp prst="textNoShape">
              <a:avLst/>
            </a:prstTxWarp>
            <a:spAutoFit/>
          </a:bodyPr>
          <a:lstStyle/>
          <a:p>
            <a:pPr marL="457200" indent="-457200" fontAlgn="auto">
              <a:spcBef>
                <a:spcPts val="0"/>
              </a:spcBef>
              <a:spcAft>
                <a:spcPts val="0"/>
              </a:spcAft>
              <a:defRPr/>
            </a:pPr>
            <a:r>
              <a:rPr lang="it-IT" sz="2200" b="1">
                <a:effectLst>
                  <a:outerShdw blurRad="38100" dist="38100" dir="2700000" algn="tl">
                    <a:srgbClr val="FFFFFF"/>
                  </a:outerShdw>
                </a:effectLst>
                <a:latin typeface="Tahoma" charset="0"/>
                <a:ea typeface="Times New Roman" charset="0"/>
                <a:cs typeface="Times New Roman" charset="0"/>
              </a:rPr>
              <a:t>Multipli che si organizzano in modo unitario </a:t>
            </a:r>
          </a:p>
        </p:txBody>
      </p:sp>
      <p:sp>
        <p:nvSpPr>
          <p:cNvPr id="73738" name="Rectangle 10"/>
          <p:cNvSpPr>
            <a:spLocks noChangeArrowheads="1"/>
          </p:cNvSpPr>
          <p:nvPr/>
        </p:nvSpPr>
        <p:spPr bwMode="auto">
          <a:xfrm>
            <a:off x="1546225" y="1819275"/>
            <a:ext cx="2665413" cy="64135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Sistemi sovraordinati di mappe</a:t>
            </a:r>
            <a:endParaRPr lang="it-IT" b="1" i="1">
              <a:effectLst>
                <a:outerShdw blurRad="38100" dist="38100" dir="2700000" algn="tl">
                  <a:srgbClr val="FFFFFF"/>
                </a:outerShdw>
              </a:effectLst>
              <a:latin typeface="Tahoma" charset="0"/>
              <a:ea typeface="Times New Roman" charset="0"/>
              <a:cs typeface="Times New Roman" charset="0"/>
            </a:endParaRPr>
          </a:p>
        </p:txBody>
      </p:sp>
      <p:grpSp>
        <p:nvGrpSpPr>
          <p:cNvPr id="2" name="Group 11"/>
          <p:cNvGrpSpPr>
            <a:grpSpLocks/>
          </p:cNvGrpSpPr>
          <p:nvPr/>
        </p:nvGrpSpPr>
        <p:grpSpPr bwMode="auto">
          <a:xfrm>
            <a:off x="6873875" y="2214563"/>
            <a:ext cx="1206500" cy="931862"/>
            <a:chOff x="2623" y="1780"/>
            <a:chExt cx="1755" cy="1259"/>
          </a:xfrm>
        </p:grpSpPr>
        <p:sp>
          <p:nvSpPr>
            <p:cNvPr id="54302" name="Oval 12"/>
            <p:cNvSpPr>
              <a:spLocks noChangeArrowheads="1"/>
            </p:cNvSpPr>
            <p:nvPr/>
          </p:nvSpPr>
          <p:spPr bwMode="auto">
            <a:xfrm>
              <a:off x="3102" y="1943"/>
              <a:ext cx="916" cy="895"/>
            </a:xfrm>
            <a:prstGeom prst="ellipse">
              <a:avLst/>
            </a:prstGeom>
            <a:solidFill>
              <a:srgbClr val="FF0000">
                <a:alpha val="7059"/>
              </a:srgb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sp>
          <p:nvSpPr>
            <p:cNvPr id="54303" name="Oval 13"/>
            <p:cNvSpPr>
              <a:spLocks noChangeArrowheads="1"/>
            </p:cNvSpPr>
            <p:nvPr/>
          </p:nvSpPr>
          <p:spPr bwMode="auto">
            <a:xfrm>
              <a:off x="2623" y="2144"/>
              <a:ext cx="937" cy="895"/>
            </a:xfrm>
            <a:prstGeom prst="ellipse">
              <a:avLst/>
            </a:prstGeom>
            <a:solidFill>
              <a:schemeClr val="hlink">
                <a:alpha val="50195"/>
              </a:scheme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sp>
          <p:nvSpPr>
            <p:cNvPr id="54304" name="Oval 14"/>
            <p:cNvSpPr>
              <a:spLocks noChangeArrowheads="1"/>
            </p:cNvSpPr>
            <p:nvPr/>
          </p:nvSpPr>
          <p:spPr bwMode="auto">
            <a:xfrm>
              <a:off x="3462" y="2144"/>
              <a:ext cx="916" cy="895"/>
            </a:xfrm>
            <a:prstGeom prst="ellipse">
              <a:avLst/>
            </a:prstGeom>
            <a:solidFill>
              <a:srgbClr val="FF0000">
                <a:alpha val="7059"/>
              </a:srgb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sp>
          <p:nvSpPr>
            <p:cNvPr id="54305" name="Oval 15"/>
            <p:cNvSpPr>
              <a:spLocks noChangeArrowheads="1"/>
            </p:cNvSpPr>
            <p:nvPr/>
          </p:nvSpPr>
          <p:spPr bwMode="auto">
            <a:xfrm>
              <a:off x="2780" y="1780"/>
              <a:ext cx="916" cy="895"/>
            </a:xfrm>
            <a:prstGeom prst="ellipse">
              <a:avLst/>
            </a:prstGeom>
            <a:solidFill>
              <a:srgbClr val="99CC00">
                <a:alpha val="7059"/>
              </a:srgb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grpSp>
      <p:grpSp>
        <p:nvGrpSpPr>
          <p:cNvPr id="3" name="Group 16"/>
          <p:cNvGrpSpPr>
            <a:grpSpLocks/>
          </p:cNvGrpSpPr>
          <p:nvPr/>
        </p:nvGrpSpPr>
        <p:grpSpPr bwMode="auto">
          <a:xfrm>
            <a:off x="6080125" y="2911475"/>
            <a:ext cx="909638" cy="635000"/>
            <a:chOff x="2623" y="1780"/>
            <a:chExt cx="1755" cy="1259"/>
          </a:xfrm>
        </p:grpSpPr>
        <p:sp>
          <p:nvSpPr>
            <p:cNvPr id="54298" name="Oval 17"/>
            <p:cNvSpPr>
              <a:spLocks noChangeArrowheads="1"/>
            </p:cNvSpPr>
            <p:nvPr/>
          </p:nvSpPr>
          <p:spPr bwMode="auto">
            <a:xfrm>
              <a:off x="3102" y="1943"/>
              <a:ext cx="916" cy="895"/>
            </a:xfrm>
            <a:prstGeom prst="ellipse">
              <a:avLst/>
            </a:prstGeom>
            <a:solidFill>
              <a:srgbClr val="FF0000">
                <a:alpha val="7059"/>
              </a:srgb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sp>
          <p:nvSpPr>
            <p:cNvPr id="54299" name="Oval 18"/>
            <p:cNvSpPr>
              <a:spLocks noChangeArrowheads="1"/>
            </p:cNvSpPr>
            <p:nvPr/>
          </p:nvSpPr>
          <p:spPr bwMode="auto">
            <a:xfrm>
              <a:off x="2623" y="2144"/>
              <a:ext cx="937" cy="895"/>
            </a:xfrm>
            <a:prstGeom prst="ellipse">
              <a:avLst/>
            </a:prstGeom>
            <a:solidFill>
              <a:schemeClr val="hlink">
                <a:alpha val="50195"/>
              </a:scheme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sp>
          <p:nvSpPr>
            <p:cNvPr id="54300" name="Oval 19"/>
            <p:cNvSpPr>
              <a:spLocks noChangeArrowheads="1"/>
            </p:cNvSpPr>
            <p:nvPr/>
          </p:nvSpPr>
          <p:spPr bwMode="auto">
            <a:xfrm>
              <a:off x="3462" y="2144"/>
              <a:ext cx="916" cy="895"/>
            </a:xfrm>
            <a:prstGeom prst="ellipse">
              <a:avLst/>
            </a:prstGeom>
            <a:solidFill>
              <a:srgbClr val="FF0000">
                <a:alpha val="7059"/>
              </a:srgb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sp>
          <p:nvSpPr>
            <p:cNvPr id="54301" name="Oval 20"/>
            <p:cNvSpPr>
              <a:spLocks noChangeArrowheads="1"/>
            </p:cNvSpPr>
            <p:nvPr/>
          </p:nvSpPr>
          <p:spPr bwMode="auto">
            <a:xfrm>
              <a:off x="2780" y="1780"/>
              <a:ext cx="916" cy="895"/>
            </a:xfrm>
            <a:prstGeom prst="ellipse">
              <a:avLst/>
            </a:prstGeom>
            <a:solidFill>
              <a:srgbClr val="99CC00">
                <a:alpha val="7059"/>
              </a:srgbClr>
            </a:solidFill>
            <a:ln w="9525">
              <a:solidFill>
                <a:schemeClr val="tx1"/>
              </a:solidFill>
              <a:prstDash val="lgDashDot"/>
              <a:round/>
              <a:headEnd/>
              <a:tailEnd/>
            </a:ln>
          </p:spPr>
          <p:txBody>
            <a:bodyPr wrap="none" anchor="ctr">
              <a:prstTxWarp prst="textNoShape">
                <a:avLst/>
              </a:prstTxWarp>
            </a:bodyPr>
            <a:lstStyle/>
            <a:p>
              <a:endParaRPr lang="it-IT">
                <a:latin typeface="Calibri" pitchFamily="-83" charset="0"/>
              </a:endParaRPr>
            </a:p>
          </p:txBody>
        </p:sp>
      </p:grpSp>
      <p:grpSp>
        <p:nvGrpSpPr>
          <p:cNvPr id="4" name="Group 21"/>
          <p:cNvGrpSpPr>
            <a:grpSpLocks/>
          </p:cNvGrpSpPr>
          <p:nvPr/>
        </p:nvGrpSpPr>
        <p:grpSpPr bwMode="auto">
          <a:xfrm>
            <a:off x="5537200" y="2308225"/>
            <a:ext cx="887413" cy="717550"/>
            <a:chOff x="2623" y="1780"/>
            <a:chExt cx="1755" cy="1259"/>
          </a:xfrm>
        </p:grpSpPr>
        <p:sp>
          <p:nvSpPr>
            <p:cNvPr id="54294" name="Oval 22"/>
            <p:cNvSpPr>
              <a:spLocks noChangeArrowheads="1"/>
            </p:cNvSpPr>
            <p:nvPr/>
          </p:nvSpPr>
          <p:spPr bwMode="auto">
            <a:xfrm>
              <a:off x="3102" y="1943"/>
              <a:ext cx="916" cy="89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4295" name="Oval 23"/>
            <p:cNvSpPr>
              <a:spLocks noChangeArrowheads="1"/>
            </p:cNvSpPr>
            <p:nvPr/>
          </p:nvSpPr>
          <p:spPr bwMode="auto">
            <a:xfrm>
              <a:off x="2623" y="2144"/>
              <a:ext cx="937" cy="895"/>
            </a:xfrm>
            <a:prstGeom prst="ellipse">
              <a:avLst/>
            </a:prstGeom>
            <a:solidFill>
              <a:schemeClr val="hlink">
                <a:alpha val="50195"/>
              </a:scheme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4296" name="Oval 24"/>
            <p:cNvSpPr>
              <a:spLocks noChangeArrowheads="1"/>
            </p:cNvSpPr>
            <p:nvPr/>
          </p:nvSpPr>
          <p:spPr bwMode="auto">
            <a:xfrm>
              <a:off x="3462" y="2144"/>
              <a:ext cx="916" cy="89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4297" name="Oval 25"/>
            <p:cNvSpPr>
              <a:spLocks noChangeArrowheads="1"/>
            </p:cNvSpPr>
            <p:nvPr/>
          </p:nvSpPr>
          <p:spPr bwMode="auto">
            <a:xfrm>
              <a:off x="2780" y="1780"/>
              <a:ext cx="916" cy="895"/>
            </a:xfrm>
            <a:prstGeom prst="ellipse">
              <a:avLst/>
            </a:prstGeom>
            <a:solidFill>
              <a:srgbClr val="99CC00">
                <a:alpha val="7059"/>
              </a:srgbClr>
            </a:solidFill>
            <a:ln w="9525">
              <a:solidFill>
                <a:schemeClr val="tx1"/>
              </a:solidFill>
              <a:prstDash val="dash"/>
              <a:round/>
              <a:headEnd/>
              <a:tailEnd/>
            </a:ln>
          </p:spPr>
          <p:txBody>
            <a:bodyPr wrap="none" anchor="ctr">
              <a:prstTxWarp prst="textNoShape">
                <a:avLst/>
              </a:prstTxWarp>
            </a:bodyPr>
            <a:lstStyle/>
            <a:p>
              <a:endParaRPr lang="it-IT">
                <a:latin typeface="Calibri" pitchFamily="-83" charset="0"/>
              </a:endParaRPr>
            </a:p>
          </p:txBody>
        </p:sp>
      </p:grpSp>
      <p:grpSp>
        <p:nvGrpSpPr>
          <p:cNvPr id="5" name="Group 26"/>
          <p:cNvGrpSpPr>
            <a:grpSpLocks/>
          </p:cNvGrpSpPr>
          <p:nvPr/>
        </p:nvGrpSpPr>
        <p:grpSpPr bwMode="auto">
          <a:xfrm>
            <a:off x="6088063" y="2033588"/>
            <a:ext cx="901700" cy="600075"/>
            <a:chOff x="2623" y="1780"/>
            <a:chExt cx="1755" cy="1259"/>
          </a:xfrm>
        </p:grpSpPr>
        <p:sp>
          <p:nvSpPr>
            <p:cNvPr id="54290" name="Oval 27"/>
            <p:cNvSpPr>
              <a:spLocks noChangeArrowheads="1"/>
            </p:cNvSpPr>
            <p:nvPr/>
          </p:nvSpPr>
          <p:spPr bwMode="auto">
            <a:xfrm>
              <a:off x="3102" y="1943"/>
              <a:ext cx="916" cy="895"/>
            </a:xfrm>
            <a:prstGeom prst="ellipse">
              <a:avLst/>
            </a:prstGeom>
            <a:solidFill>
              <a:srgbClr val="FF0000">
                <a:alpha val="7059"/>
              </a:srgbClr>
            </a:solidFill>
            <a:ln w="3175">
              <a:solidFill>
                <a:schemeClr val="tx1"/>
              </a:solidFill>
              <a:prstDash val="dashDot"/>
              <a:round/>
              <a:headEnd/>
              <a:tailEnd/>
            </a:ln>
          </p:spPr>
          <p:txBody>
            <a:bodyPr wrap="none" anchor="ctr">
              <a:prstTxWarp prst="textNoShape">
                <a:avLst/>
              </a:prstTxWarp>
            </a:bodyPr>
            <a:lstStyle/>
            <a:p>
              <a:endParaRPr lang="it-IT">
                <a:latin typeface="Calibri" pitchFamily="-83" charset="0"/>
              </a:endParaRPr>
            </a:p>
          </p:txBody>
        </p:sp>
        <p:sp>
          <p:nvSpPr>
            <p:cNvPr id="54291" name="Oval 28"/>
            <p:cNvSpPr>
              <a:spLocks noChangeArrowheads="1"/>
            </p:cNvSpPr>
            <p:nvPr/>
          </p:nvSpPr>
          <p:spPr bwMode="auto">
            <a:xfrm>
              <a:off x="2623" y="2144"/>
              <a:ext cx="937" cy="895"/>
            </a:xfrm>
            <a:prstGeom prst="ellipse">
              <a:avLst/>
            </a:prstGeom>
            <a:solidFill>
              <a:schemeClr val="hlink">
                <a:alpha val="50195"/>
              </a:schemeClr>
            </a:solidFill>
            <a:ln w="3175">
              <a:solidFill>
                <a:schemeClr val="tx1"/>
              </a:solidFill>
              <a:prstDash val="dashDot"/>
              <a:round/>
              <a:headEnd/>
              <a:tailEnd/>
            </a:ln>
          </p:spPr>
          <p:txBody>
            <a:bodyPr wrap="none" anchor="ctr">
              <a:prstTxWarp prst="textNoShape">
                <a:avLst/>
              </a:prstTxWarp>
            </a:bodyPr>
            <a:lstStyle/>
            <a:p>
              <a:endParaRPr lang="it-IT">
                <a:latin typeface="Calibri" pitchFamily="-83" charset="0"/>
              </a:endParaRPr>
            </a:p>
          </p:txBody>
        </p:sp>
        <p:sp>
          <p:nvSpPr>
            <p:cNvPr id="54292" name="Oval 29"/>
            <p:cNvSpPr>
              <a:spLocks noChangeArrowheads="1"/>
            </p:cNvSpPr>
            <p:nvPr/>
          </p:nvSpPr>
          <p:spPr bwMode="auto">
            <a:xfrm>
              <a:off x="3462" y="2144"/>
              <a:ext cx="916" cy="895"/>
            </a:xfrm>
            <a:prstGeom prst="ellipse">
              <a:avLst/>
            </a:prstGeom>
            <a:solidFill>
              <a:srgbClr val="FF0000">
                <a:alpha val="7059"/>
              </a:srgbClr>
            </a:solidFill>
            <a:ln w="3175">
              <a:solidFill>
                <a:schemeClr val="tx1"/>
              </a:solidFill>
              <a:prstDash val="dashDot"/>
              <a:round/>
              <a:headEnd/>
              <a:tailEnd/>
            </a:ln>
          </p:spPr>
          <p:txBody>
            <a:bodyPr wrap="none" anchor="ctr">
              <a:prstTxWarp prst="textNoShape">
                <a:avLst/>
              </a:prstTxWarp>
            </a:bodyPr>
            <a:lstStyle/>
            <a:p>
              <a:endParaRPr lang="it-IT">
                <a:latin typeface="Calibri" pitchFamily="-83" charset="0"/>
              </a:endParaRPr>
            </a:p>
          </p:txBody>
        </p:sp>
        <p:sp>
          <p:nvSpPr>
            <p:cNvPr id="54293" name="Oval 30"/>
            <p:cNvSpPr>
              <a:spLocks noChangeArrowheads="1"/>
            </p:cNvSpPr>
            <p:nvPr/>
          </p:nvSpPr>
          <p:spPr bwMode="auto">
            <a:xfrm>
              <a:off x="2780" y="1780"/>
              <a:ext cx="916" cy="895"/>
            </a:xfrm>
            <a:prstGeom prst="ellipse">
              <a:avLst/>
            </a:prstGeom>
            <a:solidFill>
              <a:srgbClr val="99CC00">
                <a:alpha val="7059"/>
              </a:srgbClr>
            </a:solidFill>
            <a:ln w="3175">
              <a:solidFill>
                <a:schemeClr val="tx1"/>
              </a:solidFill>
              <a:prstDash val="dashDot"/>
              <a:round/>
              <a:headEnd/>
              <a:tailEnd/>
            </a:ln>
          </p:spPr>
          <p:txBody>
            <a:bodyPr wrap="none" anchor="ctr">
              <a:prstTxWarp prst="textNoShape">
                <a:avLst/>
              </a:prstTxWarp>
            </a:bodyPr>
            <a:lstStyle/>
            <a:p>
              <a:endParaRPr lang="it-IT">
                <a:latin typeface="Calibri" pitchFamily="-83" charset="0"/>
              </a:endParaRPr>
            </a:p>
          </p:txBody>
        </p:sp>
      </p:grpSp>
      <p:sp>
        <p:nvSpPr>
          <p:cNvPr id="73759" name="Rectangle 31"/>
          <p:cNvSpPr>
            <a:spLocks noChangeArrowheads="1"/>
          </p:cNvSpPr>
          <p:nvPr/>
        </p:nvSpPr>
        <p:spPr bwMode="auto">
          <a:xfrm>
            <a:off x="376238" y="4835525"/>
            <a:ext cx="2447925" cy="366713"/>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Mappe neuroniche</a:t>
            </a:r>
            <a:endParaRPr lang="it-IT" b="1" i="1">
              <a:effectLst>
                <a:outerShdw blurRad="38100" dist="38100" dir="2700000" algn="tl">
                  <a:srgbClr val="FFFFFF"/>
                </a:outerShdw>
              </a:effectLst>
              <a:latin typeface="Tahoma" charset="0"/>
              <a:ea typeface="Times New Roman" charset="0"/>
              <a:cs typeface="Times New Roman" charset="0"/>
            </a:endParaRPr>
          </a:p>
        </p:txBody>
      </p:sp>
      <p:sp>
        <p:nvSpPr>
          <p:cNvPr id="73760" name="Rectangle 32"/>
          <p:cNvSpPr>
            <a:spLocks noChangeArrowheads="1"/>
          </p:cNvSpPr>
          <p:nvPr/>
        </p:nvSpPr>
        <p:spPr bwMode="auto">
          <a:xfrm>
            <a:off x="611188" y="3825875"/>
            <a:ext cx="2447925" cy="366713"/>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Sistemi neuronici</a:t>
            </a:r>
            <a:endParaRPr lang="it-IT" b="1" i="1">
              <a:effectLst>
                <a:outerShdw blurRad="38100" dist="38100" dir="2700000" algn="tl">
                  <a:srgbClr val="FFFFFF"/>
                </a:outerShdw>
              </a:effectLst>
              <a:latin typeface="Tahoma"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3"/>
          <p:cNvSpPr>
            <a:spLocks noGrp="1"/>
          </p:cNvSpPr>
          <p:nvPr>
            <p:ph type="sldNum" sz="quarter" idx="12"/>
          </p:nvPr>
        </p:nvSpPr>
        <p:spPr/>
        <p:txBody>
          <a:bodyPr/>
          <a:lstStyle/>
          <a:p>
            <a:pPr>
              <a:defRPr/>
            </a:pPr>
            <a:fld id="{629FF3F9-97D8-6140-A68E-514C6F1511C7}" type="slidenum">
              <a:rPr lang="it-IT"/>
              <a:pPr>
                <a:defRPr/>
              </a:pPr>
              <a:t>33</a:t>
            </a:fld>
            <a:endParaRPr lang="it-IT"/>
          </a:p>
        </p:txBody>
      </p:sp>
      <p:pic>
        <p:nvPicPr>
          <p:cNvPr id="56323" name="Picture 2" descr="Image81"/>
          <p:cNvPicPr>
            <a:picLocks noChangeAspect="1" noChangeArrowheads="1"/>
          </p:cNvPicPr>
          <p:nvPr/>
        </p:nvPicPr>
        <p:blipFill>
          <a:blip r:embed="rId3">
            <a:clrChange>
              <a:clrFrom>
                <a:srgbClr val="000000"/>
              </a:clrFrom>
              <a:clrTo>
                <a:srgbClr val="000000">
                  <a:alpha val="0"/>
                </a:srgbClr>
              </a:clrTo>
            </a:clrChange>
            <a:lum bright="62000" contrast="-84000"/>
          </a:blip>
          <a:srcRect/>
          <a:stretch>
            <a:fillRect/>
          </a:stretch>
        </p:blipFill>
        <p:spPr bwMode="auto">
          <a:xfrm>
            <a:off x="2071688" y="1125538"/>
            <a:ext cx="5970587" cy="4584700"/>
          </a:xfrm>
          <a:prstGeom prst="rect">
            <a:avLst/>
          </a:prstGeom>
          <a:noFill/>
          <a:ln w="9525">
            <a:noFill/>
            <a:miter lim="800000"/>
            <a:headEnd/>
            <a:tailEnd/>
          </a:ln>
        </p:spPr>
      </p:pic>
      <p:sp>
        <p:nvSpPr>
          <p:cNvPr id="56324" name="Rectangle 3"/>
          <p:cNvSpPr>
            <a:spLocks noChangeArrowheads="1"/>
          </p:cNvSpPr>
          <p:nvPr/>
        </p:nvSpPr>
        <p:spPr bwMode="auto">
          <a:xfrm>
            <a:off x="252413" y="1076325"/>
            <a:ext cx="8567737"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6325" name="Oval 4"/>
          <p:cNvSpPr>
            <a:spLocks noChangeArrowheads="1"/>
          </p:cNvSpPr>
          <p:nvPr/>
        </p:nvSpPr>
        <p:spPr bwMode="auto">
          <a:xfrm>
            <a:off x="1042988" y="1125538"/>
            <a:ext cx="7632700" cy="4584700"/>
          </a:xfrm>
          <a:prstGeom prst="ellipse">
            <a:avLst/>
          </a:prstGeom>
          <a:solidFill>
            <a:srgbClr val="CCFFCC">
              <a:alpha val="2588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4757" name="AutoShape 5"/>
          <p:cNvSpPr>
            <a:spLocks noChangeArrowheads="1"/>
          </p:cNvSpPr>
          <p:nvPr/>
        </p:nvSpPr>
        <p:spPr bwMode="auto">
          <a:xfrm rot="-1692766">
            <a:off x="6119813" y="2427288"/>
            <a:ext cx="660400" cy="925512"/>
          </a:xfrm>
          <a:prstGeom prst="rightArrow">
            <a:avLst>
              <a:gd name="adj1" fmla="val 47481"/>
              <a:gd name="adj2" fmla="val 42278"/>
            </a:avLst>
          </a:prstGeom>
          <a:gradFill rotWithShape="0">
            <a:gsLst>
              <a:gs pos="0">
                <a:srgbClr val="FF3300"/>
              </a:gs>
              <a:gs pos="100000">
                <a:srgbClr val="FF3300">
                  <a:gamma/>
                  <a:shade val="33333"/>
                  <a:invGamma/>
                </a:srgbClr>
              </a:gs>
            </a:gsLst>
            <a:lin ang="0" scaled="1"/>
          </a:gradFill>
          <a:ln w="9525">
            <a:solidFill>
              <a:schemeClr val="tx1"/>
            </a:solidFill>
            <a:prstDash val="sysDot"/>
            <a:miter lim="800000"/>
            <a:headEnd/>
            <a:tailEnd/>
          </a:ln>
          <a:effectLst>
            <a:outerShdw blurRad="63500" dist="63500" dir="2212194" algn="ctr" rotWithShape="0">
              <a:srgbClr val="000000">
                <a:alpha val="74998"/>
              </a:srgbClr>
            </a:outerShdw>
          </a:effectLst>
        </p:spPr>
        <p:txBody>
          <a:bodyPr wrap="none" anchor="ctr">
            <a:prstTxWarp prst="textNoShape">
              <a:avLst/>
            </a:prstTxWarp>
          </a:bodyPr>
          <a:lstStyle/>
          <a:p>
            <a:pPr fontAlgn="auto">
              <a:spcBef>
                <a:spcPts val="0"/>
              </a:spcBef>
              <a:spcAft>
                <a:spcPts val="0"/>
              </a:spcAft>
              <a:defRPr/>
            </a:pPr>
            <a:endParaRPr lang="it-IT">
              <a:latin typeface="+mn-lt"/>
              <a:ea typeface="+mn-ea"/>
              <a:cs typeface="+mn-cs"/>
            </a:endParaRPr>
          </a:p>
        </p:txBody>
      </p:sp>
      <p:sp>
        <p:nvSpPr>
          <p:cNvPr id="56327" name="Oval 6"/>
          <p:cNvSpPr>
            <a:spLocks noChangeArrowheads="1"/>
          </p:cNvSpPr>
          <p:nvPr/>
        </p:nvSpPr>
        <p:spPr bwMode="auto">
          <a:xfrm>
            <a:off x="5332413" y="2946400"/>
            <a:ext cx="1454150" cy="1420813"/>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28" name="Oval 7"/>
          <p:cNvSpPr>
            <a:spLocks noChangeArrowheads="1"/>
          </p:cNvSpPr>
          <p:nvPr/>
        </p:nvSpPr>
        <p:spPr bwMode="auto">
          <a:xfrm>
            <a:off x="4572000" y="3265488"/>
            <a:ext cx="1487488" cy="1420812"/>
          </a:xfrm>
          <a:prstGeom prst="ellipse">
            <a:avLst/>
          </a:prstGeom>
          <a:solidFill>
            <a:schemeClr val="hlink">
              <a:alpha val="50195"/>
            </a:scheme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4760" name="Rectangle 8"/>
          <p:cNvSpPr>
            <a:spLocks noChangeArrowheads="1"/>
          </p:cNvSpPr>
          <p:nvPr/>
        </p:nvSpPr>
        <p:spPr bwMode="auto">
          <a:xfrm>
            <a:off x="444500" y="1076325"/>
            <a:ext cx="2447925" cy="822325"/>
          </a:xfrm>
          <a:prstGeom prst="rect">
            <a:avLst/>
          </a:prstGeom>
          <a:noFill/>
          <a:ln w="9525">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Sistema polifonico </a:t>
            </a:r>
            <a:endParaRPr lang="it-IT" b="1" i="1">
              <a:effectLst>
                <a:outerShdw blurRad="38100" dist="38100" dir="2700000" algn="tl">
                  <a:srgbClr val="FFFFFF"/>
                </a:outerShdw>
              </a:effectLst>
              <a:latin typeface="Tahoma" charset="0"/>
              <a:ea typeface="Times New Roman" charset="0"/>
              <a:cs typeface="Times New Roman" charset="0"/>
            </a:endParaRPr>
          </a:p>
        </p:txBody>
      </p:sp>
      <p:sp>
        <p:nvSpPr>
          <p:cNvPr id="74761" name="Rectangle 9"/>
          <p:cNvSpPr>
            <a:spLocks noChangeArrowheads="1"/>
          </p:cNvSpPr>
          <p:nvPr/>
        </p:nvSpPr>
        <p:spPr bwMode="auto">
          <a:xfrm>
            <a:off x="4821238" y="4724400"/>
            <a:ext cx="2417762" cy="45720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Selezione</a:t>
            </a:r>
            <a:endParaRPr lang="it-IT" b="1" i="1">
              <a:effectLst>
                <a:outerShdw blurRad="38100" dist="38100" dir="2700000" algn="tl">
                  <a:srgbClr val="FFFFFF"/>
                </a:outerShdw>
              </a:effectLst>
              <a:latin typeface="Tahoma" charset="0"/>
              <a:ea typeface="Times New Roman" charset="0"/>
              <a:cs typeface="Times New Roman" charset="0"/>
            </a:endParaRPr>
          </a:p>
        </p:txBody>
      </p:sp>
      <p:sp>
        <p:nvSpPr>
          <p:cNvPr id="74762" name="Rectangle 10"/>
          <p:cNvSpPr>
            <a:spLocks noChangeArrowheads="1"/>
          </p:cNvSpPr>
          <p:nvPr/>
        </p:nvSpPr>
        <p:spPr bwMode="auto">
          <a:xfrm>
            <a:off x="323850" y="188913"/>
            <a:ext cx="6626225" cy="519112"/>
          </a:xfrm>
          <a:prstGeom prst="rect">
            <a:avLst/>
          </a:prstGeom>
          <a:noFill/>
          <a:ln w="9525">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sz="2800" b="1">
                <a:effectLst>
                  <a:outerShdw blurRad="38100" dist="38100" dir="2700000" algn="tl">
                    <a:srgbClr val="FFFFFF"/>
                  </a:outerShdw>
                </a:effectLst>
                <a:latin typeface="Verdana" charset="0"/>
                <a:ea typeface="+mn-ea"/>
                <a:cs typeface="+mn-cs"/>
              </a:rPr>
              <a:t>Damasio</a:t>
            </a:r>
          </a:p>
        </p:txBody>
      </p:sp>
      <p:sp>
        <p:nvSpPr>
          <p:cNvPr id="56332" name="Line 11"/>
          <p:cNvSpPr>
            <a:spLocks noChangeShapeType="1"/>
          </p:cNvSpPr>
          <p:nvPr/>
        </p:nvSpPr>
        <p:spPr bwMode="auto">
          <a:xfrm>
            <a:off x="2268538" y="3586163"/>
            <a:ext cx="1892300" cy="0"/>
          </a:xfrm>
          <a:prstGeom prst="line">
            <a:avLst/>
          </a:prstGeom>
          <a:noFill/>
          <a:ln w="9525">
            <a:solidFill>
              <a:schemeClr val="tx1"/>
            </a:solidFill>
            <a:prstDash val="sysDot"/>
            <a:round/>
            <a:headEnd/>
            <a:tailEnd type="arrow" w="med" len="med"/>
          </a:ln>
        </p:spPr>
        <p:txBody>
          <a:bodyPr wrap="none" anchor="ctr">
            <a:prstTxWarp prst="textNoShape">
              <a:avLst/>
            </a:prstTxWarp>
          </a:bodyPr>
          <a:lstStyle/>
          <a:p>
            <a:endParaRPr lang="it-IT"/>
          </a:p>
        </p:txBody>
      </p:sp>
      <p:sp>
        <p:nvSpPr>
          <p:cNvPr id="56333" name="Oval 12"/>
          <p:cNvSpPr>
            <a:spLocks noChangeArrowheads="1"/>
          </p:cNvSpPr>
          <p:nvPr/>
        </p:nvSpPr>
        <p:spPr bwMode="auto">
          <a:xfrm>
            <a:off x="5903913" y="3265488"/>
            <a:ext cx="1454150" cy="1420812"/>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34" name="Oval 13"/>
          <p:cNvSpPr>
            <a:spLocks noChangeArrowheads="1"/>
          </p:cNvSpPr>
          <p:nvPr/>
        </p:nvSpPr>
        <p:spPr bwMode="auto">
          <a:xfrm>
            <a:off x="4821238" y="2687638"/>
            <a:ext cx="1454150" cy="1420812"/>
          </a:xfrm>
          <a:prstGeom prst="ellipse">
            <a:avLst/>
          </a:prstGeom>
          <a:solidFill>
            <a:srgbClr val="99CC00">
              <a:alpha val="2901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35" name="Oval 14"/>
          <p:cNvSpPr>
            <a:spLocks noChangeArrowheads="1"/>
          </p:cNvSpPr>
          <p:nvPr/>
        </p:nvSpPr>
        <p:spPr bwMode="auto">
          <a:xfrm>
            <a:off x="6588125" y="1773238"/>
            <a:ext cx="1454150" cy="1420812"/>
          </a:xfrm>
          <a:prstGeom prst="ellipse">
            <a:avLst/>
          </a:prstGeom>
          <a:solidFill>
            <a:srgbClr val="99CC00">
              <a:alpha val="43921"/>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36" name="Oval 15"/>
          <p:cNvSpPr>
            <a:spLocks noChangeArrowheads="1"/>
          </p:cNvSpPr>
          <p:nvPr/>
        </p:nvSpPr>
        <p:spPr bwMode="auto">
          <a:xfrm>
            <a:off x="1949450" y="2751138"/>
            <a:ext cx="1454150" cy="1420812"/>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37" name="Oval 16"/>
          <p:cNvSpPr>
            <a:spLocks noChangeArrowheads="1"/>
          </p:cNvSpPr>
          <p:nvPr/>
        </p:nvSpPr>
        <p:spPr bwMode="auto">
          <a:xfrm>
            <a:off x="1189038" y="3070225"/>
            <a:ext cx="1487487" cy="1420813"/>
          </a:xfrm>
          <a:prstGeom prst="ellipse">
            <a:avLst/>
          </a:prstGeom>
          <a:solidFill>
            <a:schemeClr val="hlink">
              <a:alpha val="50195"/>
            </a:scheme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4769" name="Rectangle 17"/>
          <p:cNvSpPr>
            <a:spLocks noChangeArrowheads="1"/>
          </p:cNvSpPr>
          <p:nvPr/>
        </p:nvSpPr>
        <p:spPr bwMode="auto">
          <a:xfrm>
            <a:off x="1557338" y="4554538"/>
            <a:ext cx="2417762" cy="82232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Coesistenza di voci differenti</a:t>
            </a:r>
            <a:endParaRPr lang="it-IT" b="1" i="1">
              <a:effectLst>
                <a:outerShdw blurRad="38100" dist="38100" dir="2700000" algn="tl">
                  <a:srgbClr val="FFFFFF"/>
                </a:outerShdw>
              </a:effectLst>
              <a:latin typeface="Tahoma" charset="0"/>
              <a:ea typeface="Times New Roman" charset="0"/>
              <a:cs typeface="Times New Roman" charset="0"/>
            </a:endParaRPr>
          </a:p>
        </p:txBody>
      </p:sp>
      <p:sp>
        <p:nvSpPr>
          <p:cNvPr id="56339" name="Oval 18"/>
          <p:cNvSpPr>
            <a:spLocks noChangeArrowheads="1"/>
          </p:cNvSpPr>
          <p:nvPr/>
        </p:nvSpPr>
        <p:spPr bwMode="auto">
          <a:xfrm>
            <a:off x="2520950" y="3070225"/>
            <a:ext cx="1454150" cy="1420813"/>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40" name="Oval 19"/>
          <p:cNvSpPr>
            <a:spLocks noChangeArrowheads="1"/>
          </p:cNvSpPr>
          <p:nvPr/>
        </p:nvSpPr>
        <p:spPr bwMode="auto">
          <a:xfrm>
            <a:off x="1438275" y="2492375"/>
            <a:ext cx="1454150" cy="1420813"/>
          </a:xfrm>
          <a:prstGeom prst="ellipse">
            <a:avLst/>
          </a:prstGeom>
          <a:solidFill>
            <a:srgbClr val="99CC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6341" name="Line 20"/>
          <p:cNvSpPr>
            <a:spLocks noChangeShapeType="1"/>
          </p:cNvSpPr>
          <p:nvPr/>
        </p:nvSpPr>
        <p:spPr bwMode="auto">
          <a:xfrm flipV="1">
            <a:off x="5580063" y="2427288"/>
            <a:ext cx="1778000" cy="925512"/>
          </a:xfrm>
          <a:prstGeom prst="line">
            <a:avLst/>
          </a:prstGeom>
          <a:noFill/>
          <a:ln w="9525">
            <a:solidFill>
              <a:schemeClr val="tx1"/>
            </a:solidFill>
            <a:prstDash val="sysDot"/>
            <a:round/>
            <a:headEnd/>
            <a:tailEnd type="arrow" w="med" len="med"/>
          </a:ln>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3"/>
          <p:cNvSpPr>
            <a:spLocks noGrp="1"/>
          </p:cNvSpPr>
          <p:nvPr>
            <p:ph type="sldNum" sz="quarter" idx="12"/>
          </p:nvPr>
        </p:nvSpPr>
        <p:spPr/>
        <p:txBody>
          <a:bodyPr/>
          <a:lstStyle/>
          <a:p>
            <a:pPr>
              <a:defRPr/>
            </a:pPr>
            <a:fld id="{2A3EE2D6-E3FD-D042-9F29-C39E376BEEF8}" type="slidenum">
              <a:rPr lang="it-IT"/>
              <a:pPr>
                <a:defRPr/>
              </a:pPr>
              <a:t>34</a:t>
            </a:fld>
            <a:endParaRPr lang="it-IT"/>
          </a:p>
        </p:txBody>
      </p:sp>
      <p:pic>
        <p:nvPicPr>
          <p:cNvPr id="58371" name="Picture 2" descr="Image81"/>
          <p:cNvPicPr>
            <a:picLocks noChangeAspect="1" noChangeArrowheads="1"/>
          </p:cNvPicPr>
          <p:nvPr/>
        </p:nvPicPr>
        <p:blipFill>
          <a:blip r:embed="rId3">
            <a:clrChange>
              <a:clrFrom>
                <a:srgbClr val="000000"/>
              </a:clrFrom>
              <a:clrTo>
                <a:srgbClr val="000000">
                  <a:alpha val="0"/>
                </a:srgbClr>
              </a:clrTo>
            </a:clrChange>
            <a:lum bright="62000" contrast="-84000"/>
          </a:blip>
          <a:srcRect/>
          <a:stretch>
            <a:fillRect/>
          </a:stretch>
        </p:blipFill>
        <p:spPr bwMode="auto">
          <a:xfrm>
            <a:off x="1938338" y="1220788"/>
            <a:ext cx="5970587" cy="4800600"/>
          </a:xfrm>
          <a:prstGeom prst="rect">
            <a:avLst/>
          </a:prstGeom>
          <a:noFill/>
          <a:ln w="9525">
            <a:noFill/>
            <a:miter lim="800000"/>
            <a:headEnd/>
            <a:tailEnd/>
          </a:ln>
        </p:spPr>
      </p:pic>
      <p:sp>
        <p:nvSpPr>
          <p:cNvPr id="58372" name="Rectangle 3"/>
          <p:cNvSpPr>
            <a:spLocks noChangeArrowheads="1"/>
          </p:cNvSpPr>
          <p:nvPr/>
        </p:nvSpPr>
        <p:spPr bwMode="auto">
          <a:xfrm>
            <a:off x="252413" y="1076325"/>
            <a:ext cx="8567737"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58373" name="Oval 4"/>
          <p:cNvSpPr>
            <a:spLocks noChangeArrowheads="1"/>
          </p:cNvSpPr>
          <p:nvPr/>
        </p:nvSpPr>
        <p:spPr bwMode="auto">
          <a:xfrm>
            <a:off x="755650" y="1292225"/>
            <a:ext cx="7613650" cy="4584700"/>
          </a:xfrm>
          <a:prstGeom prst="ellipse">
            <a:avLst/>
          </a:prstGeom>
          <a:solidFill>
            <a:srgbClr val="CCFFCC">
              <a:alpha val="2588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5781" name="Rectangle 5"/>
          <p:cNvSpPr>
            <a:spLocks noChangeArrowheads="1"/>
          </p:cNvSpPr>
          <p:nvPr/>
        </p:nvSpPr>
        <p:spPr bwMode="auto">
          <a:xfrm>
            <a:off x="444500" y="1076325"/>
            <a:ext cx="2447925" cy="1066800"/>
          </a:xfrm>
          <a:prstGeom prst="rect">
            <a:avLst/>
          </a:prstGeom>
          <a:noFill/>
          <a:ln w="9525">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sz="3200" b="1">
                <a:effectLst>
                  <a:outerShdw blurRad="38100" dist="38100" dir="2700000" algn="tl">
                    <a:srgbClr val="FFFFFF"/>
                  </a:outerShdw>
                </a:effectLst>
                <a:latin typeface="Tahoma" charset="0"/>
                <a:ea typeface="Times New Roman" charset="0"/>
                <a:cs typeface="Times New Roman" charset="0"/>
              </a:rPr>
              <a:t>Sistema polifonico </a:t>
            </a:r>
            <a:endParaRPr lang="it-IT" sz="3200" b="1" i="1">
              <a:effectLst>
                <a:outerShdw blurRad="38100" dist="38100" dir="2700000" algn="tl">
                  <a:srgbClr val="FFFFFF"/>
                </a:outerShdw>
              </a:effectLst>
              <a:latin typeface="Tahoma" charset="0"/>
              <a:ea typeface="Times New Roman" charset="0"/>
              <a:cs typeface="Times New Roman" charset="0"/>
            </a:endParaRPr>
          </a:p>
        </p:txBody>
      </p:sp>
      <p:sp>
        <p:nvSpPr>
          <p:cNvPr id="75782" name="Rectangle 6"/>
          <p:cNvSpPr>
            <a:spLocks noChangeArrowheads="1"/>
          </p:cNvSpPr>
          <p:nvPr/>
        </p:nvSpPr>
        <p:spPr bwMode="auto">
          <a:xfrm>
            <a:off x="323850" y="188913"/>
            <a:ext cx="6626225" cy="519112"/>
          </a:xfrm>
          <a:prstGeom prst="rect">
            <a:avLst/>
          </a:prstGeom>
          <a:noFill/>
          <a:ln w="9525">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sz="2800" b="1">
                <a:effectLst>
                  <a:outerShdw blurRad="38100" dist="38100" dir="2700000" algn="tl">
                    <a:srgbClr val="FFFFFF"/>
                  </a:outerShdw>
                </a:effectLst>
                <a:latin typeface="Verdana" charset="0"/>
                <a:ea typeface="+mn-ea"/>
                <a:cs typeface="+mn-cs"/>
              </a:rPr>
              <a:t>Damasio</a:t>
            </a:r>
          </a:p>
        </p:txBody>
      </p:sp>
      <p:sp>
        <p:nvSpPr>
          <p:cNvPr id="58376" name="Line 7"/>
          <p:cNvSpPr>
            <a:spLocks noChangeShapeType="1"/>
          </p:cNvSpPr>
          <p:nvPr/>
        </p:nvSpPr>
        <p:spPr bwMode="auto">
          <a:xfrm>
            <a:off x="2003425" y="3644900"/>
            <a:ext cx="5905500" cy="0"/>
          </a:xfrm>
          <a:prstGeom prst="line">
            <a:avLst/>
          </a:prstGeom>
          <a:noFill/>
          <a:ln w="9525">
            <a:solidFill>
              <a:schemeClr val="tx1"/>
            </a:solidFill>
            <a:prstDash val="sysDot"/>
            <a:round/>
            <a:headEnd/>
            <a:tailEnd type="arrow" w="med" len="med"/>
          </a:ln>
        </p:spPr>
        <p:txBody>
          <a:bodyPr wrap="none" anchor="ctr">
            <a:prstTxWarp prst="textNoShape">
              <a:avLst/>
            </a:prstTxWarp>
          </a:bodyPr>
          <a:lstStyle/>
          <a:p>
            <a:endParaRPr lang="it-IT"/>
          </a:p>
        </p:txBody>
      </p:sp>
      <p:sp>
        <p:nvSpPr>
          <p:cNvPr id="75784" name="Rectangle 8"/>
          <p:cNvSpPr>
            <a:spLocks noChangeArrowheads="1"/>
          </p:cNvSpPr>
          <p:nvPr/>
        </p:nvSpPr>
        <p:spPr bwMode="auto">
          <a:xfrm>
            <a:off x="3492500" y="4924425"/>
            <a:ext cx="2417763" cy="82232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Coesistenza di voci differenti</a:t>
            </a:r>
            <a:endParaRPr lang="it-IT" b="1" i="1">
              <a:effectLst>
                <a:outerShdw blurRad="38100" dist="38100" dir="2700000" algn="tl">
                  <a:srgbClr val="FFFFFF"/>
                </a:outerShdw>
              </a:effectLst>
              <a:latin typeface="Tahoma" charset="0"/>
              <a:ea typeface="Times New Roman" charset="0"/>
              <a:cs typeface="Times New Roman" charset="0"/>
            </a:endParaRPr>
          </a:p>
        </p:txBody>
      </p:sp>
      <p:grpSp>
        <p:nvGrpSpPr>
          <p:cNvPr id="2" name="Group 9"/>
          <p:cNvGrpSpPr>
            <a:grpSpLocks/>
          </p:cNvGrpSpPr>
          <p:nvPr/>
        </p:nvGrpSpPr>
        <p:grpSpPr bwMode="auto">
          <a:xfrm>
            <a:off x="2805113" y="2070100"/>
            <a:ext cx="3967162" cy="2854325"/>
            <a:chOff x="749" y="1742"/>
            <a:chExt cx="1755" cy="1259"/>
          </a:xfrm>
        </p:grpSpPr>
        <p:sp>
          <p:nvSpPr>
            <p:cNvPr id="58379" name="Oval 10"/>
            <p:cNvSpPr>
              <a:spLocks noChangeArrowheads="1"/>
            </p:cNvSpPr>
            <p:nvPr/>
          </p:nvSpPr>
          <p:spPr bwMode="auto">
            <a:xfrm>
              <a:off x="1228" y="1905"/>
              <a:ext cx="916" cy="89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8380" name="Oval 11"/>
            <p:cNvSpPr>
              <a:spLocks noChangeArrowheads="1"/>
            </p:cNvSpPr>
            <p:nvPr/>
          </p:nvSpPr>
          <p:spPr bwMode="auto">
            <a:xfrm>
              <a:off x="749" y="2106"/>
              <a:ext cx="937" cy="895"/>
            </a:xfrm>
            <a:prstGeom prst="ellipse">
              <a:avLst/>
            </a:prstGeom>
            <a:solidFill>
              <a:schemeClr val="hlink">
                <a:alpha val="50195"/>
              </a:scheme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8381" name="Oval 12"/>
            <p:cNvSpPr>
              <a:spLocks noChangeArrowheads="1"/>
            </p:cNvSpPr>
            <p:nvPr/>
          </p:nvSpPr>
          <p:spPr bwMode="auto">
            <a:xfrm>
              <a:off x="1588" y="2106"/>
              <a:ext cx="916" cy="89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58382" name="Oval 13"/>
            <p:cNvSpPr>
              <a:spLocks noChangeArrowheads="1"/>
            </p:cNvSpPr>
            <p:nvPr/>
          </p:nvSpPr>
          <p:spPr bwMode="auto">
            <a:xfrm>
              <a:off x="906" y="1742"/>
              <a:ext cx="916" cy="895"/>
            </a:xfrm>
            <a:prstGeom prst="ellipse">
              <a:avLst/>
            </a:prstGeom>
            <a:solidFill>
              <a:srgbClr val="99CC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egnaposto numero diapositiva 3"/>
          <p:cNvSpPr>
            <a:spLocks noGrp="1"/>
          </p:cNvSpPr>
          <p:nvPr>
            <p:ph type="sldNum" sz="quarter" idx="12"/>
          </p:nvPr>
        </p:nvSpPr>
        <p:spPr/>
        <p:txBody>
          <a:bodyPr/>
          <a:lstStyle/>
          <a:p>
            <a:pPr>
              <a:defRPr/>
            </a:pPr>
            <a:fld id="{B475A5FB-99BF-EA46-8462-7B054F99FC73}" type="slidenum">
              <a:rPr lang="it-IT"/>
              <a:pPr>
                <a:defRPr/>
              </a:pPr>
              <a:t>35</a:t>
            </a:fld>
            <a:endParaRPr lang="it-IT"/>
          </a:p>
        </p:txBody>
      </p:sp>
      <p:pic>
        <p:nvPicPr>
          <p:cNvPr id="60419" name="Picture 2" descr="Image81"/>
          <p:cNvPicPr>
            <a:picLocks noChangeAspect="1" noChangeArrowheads="1"/>
          </p:cNvPicPr>
          <p:nvPr/>
        </p:nvPicPr>
        <p:blipFill>
          <a:blip r:embed="rId3">
            <a:clrChange>
              <a:clrFrom>
                <a:srgbClr val="000000"/>
              </a:clrFrom>
              <a:clrTo>
                <a:srgbClr val="000000">
                  <a:alpha val="0"/>
                </a:srgbClr>
              </a:clrTo>
            </a:clrChange>
            <a:lum bright="62000" contrast="-84000"/>
          </a:blip>
          <a:srcRect/>
          <a:stretch>
            <a:fillRect/>
          </a:stretch>
        </p:blipFill>
        <p:spPr bwMode="auto">
          <a:xfrm>
            <a:off x="1835150" y="1358900"/>
            <a:ext cx="5970588" cy="4302125"/>
          </a:xfrm>
          <a:prstGeom prst="rect">
            <a:avLst/>
          </a:prstGeom>
          <a:noFill/>
          <a:ln w="9525">
            <a:noFill/>
            <a:miter lim="800000"/>
            <a:headEnd/>
            <a:tailEnd/>
          </a:ln>
        </p:spPr>
      </p:pic>
      <p:sp>
        <p:nvSpPr>
          <p:cNvPr id="60420" name="Rectangle 3"/>
          <p:cNvSpPr>
            <a:spLocks noChangeArrowheads="1"/>
          </p:cNvSpPr>
          <p:nvPr/>
        </p:nvSpPr>
        <p:spPr bwMode="auto">
          <a:xfrm>
            <a:off x="252413" y="1076325"/>
            <a:ext cx="8567737"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60421" name="Oval 4"/>
          <p:cNvSpPr>
            <a:spLocks noChangeArrowheads="1"/>
          </p:cNvSpPr>
          <p:nvPr/>
        </p:nvSpPr>
        <p:spPr bwMode="auto">
          <a:xfrm>
            <a:off x="533400" y="1143000"/>
            <a:ext cx="7613650" cy="4741863"/>
          </a:xfrm>
          <a:prstGeom prst="ellipse">
            <a:avLst/>
          </a:prstGeom>
          <a:solidFill>
            <a:srgbClr val="CCFFCC">
              <a:alpha val="1686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22" name="Oval 5"/>
          <p:cNvSpPr>
            <a:spLocks noChangeArrowheads="1"/>
          </p:cNvSpPr>
          <p:nvPr/>
        </p:nvSpPr>
        <p:spPr bwMode="auto">
          <a:xfrm>
            <a:off x="5451475" y="3802063"/>
            <a:ext cx="554038" cy="54927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6806" name="Rectangle 6"/>
          <p:cNvSpPr>
            <a:spLocks noChangeArrowheads="1"/>
          </p:cNvSpPr>
          <p:nvPr/>
        </p:nvSpPr>
        <p:spPr bwMode="auto">
          <a:xfrm>
            <a:off x="1587500" y="4375150"/>
            <a:ext cx="1074738" cy="82550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1600" b="1">
                <a:effectLst>
                  <a:outerShdw blurRad="38100" dist="38100" dir="2700000" algn="tl">
                    <a:srgbClr val="FFFFFF"/>
                  </a:outerShdw>
                </a:effectLst>
                <a:latin typeface="Tahoma" charset="0"/>
                <a:ea typeface="Times New Roman" charset="0"/>
                <a:cs typeface="Times New Roman" charset="0"/>
              </a:rPr>
              <a:t>Mappe di Neuroni</a:t>
            </a:r>
            <a:endParaRPr lang="it-IT" sz="1600" b="1" i="1">
              <a:effectLst>
                <a:outerShdw blurRad="38100" dist="38100" dir="2700000" algn="tl">
                  <a:srgbClr val="FFFFFF"/>
                </a:outerShdw>
              </a:effectLst>
              <a:latin typeface="Tahoma" charset="0"/>
              <a:ea typeface="Times New Roman" charset="0"/>
              <a:cs typeface="Times New Roman" charset="0"/>
            </a:endParaRPr>
          </a:p>
        </p:txBody>
      </p:sp>
      <p:sp>
        <p:nvSpPr>
          <p:cNvPr id="76807" name="Rectangle 7"/>
          <p:cNvSpPr>
            <a:spLocks noChangeArrowheads="1"/>
          </p:cNvSpPr>
          <p:nvPr/>
        </p:nvSpPr>
        <p:spPr bwMode="auto">
          <a:xfrm>
            <a:off x="1498600" y="1135063"/>
            <a:ext cx="3309938" cy="76200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2200" b="1">
                <a:effectLst>
                  <a:outerShdw blurRad="38100" dist="38100" dir="2700000" algn="tl">
                    <a:srgbClr val="FFFFFF"/>
                  </a:outerShdw>
                </a:effectLst>
                <a:latin typeface="Tahoma" charset="0"/>
                <a:ea typeface="Times New Roman" charset="0"/>
                <a:cs typeface="Times New Roman" charset="0"/>
              </a:rPr>
              <a:t>Assenza di un</a:t>
            </a:r>
          </a:p>
          <a:p>
            <a:pPr algn="ctr" fontAlgn="auto">
              <a:spcBef>
                <a:spcPts val="0"/>
              </a:spcBef>
              <a:spcAft>
                <a:spcPts val="0"/>
              </a:spcAft>
              <a:defRPr/>
            </a:pPr>
            <a:r>
              <a:rPr lang="it-IT" sz="2200" b="1">
                <a:effectLst>
                  <a:outerShdw blurRad="38100" dist="38100" dir="2700000" algn="tl">
                    <a:srgbClr val="FFFFFF"/>
                  </a:outerShdw>
                </a:effectLst>
                <a:latin typeface="Tahoma" charset="0"/>
                <a:ea typeface="Times New Roman" charset="0"/>
                <a:cs typeface="Times New Roman" charset="0"/>
              </a:rPr>
              <a:t>centro di comando</a:t>
            </a:r>
          </a:p>
        </p:txBody>
      </p:sp>
      <p:sp>
        <p:nvSpPr>
          <p:cNvPr id="60425" name="Oval 8"/>
          <p:cNvSpPr>
            <a:spLocks noChangeArrowheads="1"/>
          </p:cNvSpPr>
          <p:nvPr/>
        </p:nvSpPr>
        <p:spPr bwMode="auto">
          <a:xfrm>
            <a:off x="2722563" y="4449763"/>
            <a:ext cx="711200" cy="635000"/>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26" name="Oval 9"/>
          <p:cNvSpPr>
            <a:spLocks noChangeArrowheads="1"/>
          </p:cNvSpPr>
          <p:nvPr/>
        </p:nvSpPr>
        <p:spPr bwMode="auto">
          <a:xfrm>
            <a:off x="2325688" y="4057650"/>
            <a:ext cx="482600" cy="434975"/>
          </a:xfrm>
          <a:prstGeom prst="ellipse">
            <a:avLst/>
          </a:prstGeom>
          <a:solidFill>
            <a:srgbClr val="99CC00">
              <a:alpha val="1490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27" name="Oval 10"/>
          <p:cNvSpPr>
            <a:spLocks noChangeArrowheads="1"/>
          </p:cNvSpPr>
          <p:nvPr/>
        </p:nvSpPr>
        <p:spPr bwMode="auto">
          <a:xfrm>
            <a:off x="6021388" y="3486150"/>
            <a:ext cx="311150" cy="306388"/>
          </a:xfrm>
          <a:prstGeom prst="ellipse">
            <a:avLst/>
          </a:prstGeom>
          <a:solidFill>
            <a:srgbClr val="99CC00">
              <a:alpha val="43921"/>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76811" name="Rectangle 11"/>
          <p:cNvSpPr>
            <a:spLocks noChangeArrowheads="1"/>
          </p:cNvSpPr>
          <p:nvPr/>
        </p:nvSpPr>
        <p:spPr bwMode="auto">
          <a:xfrm>
            <a:off x="1212850" y="66675"/>
            <a:ext cx="5400675" cy="549275"/>
          </a:xfrm>
          <a:prstGeom prst="rect">
            <a:avLst/>
          </a:prstGeom>
          <a:noFill/>
          <a:ln w="9525">
            <a:noFill/>
            <a:prstDash val="sysDot"/>
            <a:miter lim="800000"/>
            <a:headEnd/>
            <a:tailEnd/>
          </a:ln>
          <a:effectLst/>
        </p:spPr>
        <p:txBody>
          <a:bodyPr wrap="none">
            <a:prstTxWarp prst="textNoShape">
              <a:avLst/>
            </a:prstTxWarp>
            <a:spAutoFit/>
          </a:bodyPr>
          <a:lstStyle/>
          <a:p>
            <a:pPr algn="ctr" fontAlgn="auto">
              <a:spcBef>
                <a:spcPts val="0"/>
              </a:spcBef>
              <a:spcAft>
                <a:spcPts val="0"/>
              </a:spcAft>
              <a:defRPr/>
            </a:pPr>
            <a:r>
              <a:rPr lang="it-IT" sz="3000" b="1">
                <a:effectLst>
                  <a:outerShdw blurRad="38100" dist="38100" dir="2700000" algn="tl">
                    <a:srgbClr val="FFFFFF"/>
                  </a:outerShdw>
                </a:effectLst>
                <a:latin typeface="Tahoma" charset="0"/>
                <a:ea typeface="Times New Roman" charset="0"/>
                <a:cs typeface="Times New Roman" charset="0"/>
              </a:rPr>
              <a:t>Assenza centro di comando</a:t>
            </a:r>
            <a:endParaRPr lang="it-IT" sz="3000" b="1" i="1">
              <a:effectLst>
                <a:outerShdw blurRad="38100" dist="38100" dir="2700000" algn="tl">
                  <a:srgbClr val="FFFFFF"/>
                </a:outerShdw>
              </a:effectLst>
              <a:latin typeface="Tahoma" charset="0"/>
              <a:ea typeface="Times New Roman" charset="0"/>
              <a:cs typeface="Times New Roman" charset="0"/>
            </a:endParaRPr>
          </a:p>
        </p:txBody>
      </p:sp>
      <p:sp>
        <p:nvSpPr>
          <p:cNvPr id="76812" name="Oval 12"/>
          <p:cNvSpPr>
            <a:spLocks noChangeArrowheads="1"/>
          </p:cNvSpPr>
          <p:nvPr/>
        </p:nvSpPr>
        <p:spPr bwMode="auto">
          <a:xfrm>
            <a:off x="4662488" y="1773238"/>
            <a:ext cx="557212" cy="520700"/>
          </a:xfrm>
          <a:prstGeom prst="ellipse">
            <a:avLst/>
          </a:prstGeom>
          <a:gradFill rotWithShape="1">
            <a:gsLst>
              <a:gs pos="0">
                <a:srgbClr val="FF0000">
                  <a:gamma/>
                  <a:shade val="46275"/>
                  <a:invGamma/>
                </a:srgbClr>
              </a:gs>
              <a:gs pos="100000">
                <a:srgbClr val="FF0000"/>
              </a:gs>
            </a:gsLst>
            <a:lin ang="5400000" scaled="1"/>
          </a:gradFill>
          <a:ln w="9525" cap="rnd">
            <a:solidFill>
              <a:schemeClr val="tx1"/>
            </a:solidFill>
            <a:prstDash val="sysDot"/>
            <a:round/>
            <a:headEnd/>
            <a:tailEnd/>
          </a:ln>
          <a:effectLst>
            <a:outerShdw blurRad="63500" dist="107763" dir="2700000" algn="ctr" rotWithShape="0">
              <a:srgbClr val="000000">
                <a:alpha val="50000"/>
              </a:srgbClr>
            </a:outerShdw>
          </a:effectLst>
        </p:spPr>
        <p:txBody>
          <a:bodyPr wrap="none" anchor="ctr">
            <a:prstTxWarp prst="textNoShape">
              <a:avLst/>
            </a:prstTxWarp>
          </a:bodyPr>
          <a:lstStyle/>
          <a:p>
            <a:pPr fontAlgn="auto">
              <a:spcBef>
                <a:spcPts val="0"/>
              </a:spcBef>
              <a:spcAft>
                <a:spcPts val="0"/>
              </a:spcAft>
              <a:defRPr/>
            </a:pPr>
            <a:endParaRPr lang="it-IT">
              <a:latin typeface="+mn-lt"/>
              <a:ea typeface="+mn-ea"/>
              <a:cs typeface="+mn-cs"/>
            </a:endParaRPr>
          </a:p>
        </p:txBody>
      </p:sp>
      <p:sp>
        <p:nvSpPr>
          <p:cNvPr id="60430" name="AutoShape 13"/>
          <p:cNvSpPr>
            <a:spLocks noChangeArrowheads="1"/>
          </p:cNvSpPr>
          <p:nvPr/>
        </p:nvSpPr>
        <p:spPr bwMode="auto">
          <a:xfrm>
            <a:off x="4164013" y="1292225"/>
            <a:ext cx="1584325" cy="1530350"/>
          </a:xfrm>
          <a:prstGeom prst="flowChartSummingJunction">
            <a:avLst/>
          </a:prstGeom>
          <a:solidFill>
            <a:schemeClr val="hlink">
              <a:alpha val="20000"/>
            </a:schemeClr>
          </a:solidFill>
          <a:ln w="25400">
            <a:solidFill>
              <a:schemeClr val="tx1"/>
            </a:solidFill>
            <a:prstDash val="lgDash"/>
            <a:round/>
            <a:headEnd/>
            <a:tailEnd/>
          </a:ln>
        </p:spPr>
        <p:txBody>
          <a:bodyPr wrap="none" anchor="ctr">
            <a:prstTxWarp prst="textNoShape">
              <a:avLst/>
            </a:prstTxWarp>
          </a:bodyPr>
          <a:lstStyle/>
          <a:p>
            <a:endParaRPr lang="it-IT">
              <a:latin typeface="Calibri" pitchFamily="-83" charset="0"/>
            </a:endParaRPr>
          </a:p>
        </p:txBody>
      </p:sp>
      <p:sp>
        <p:nvSpPr>
          <p:cNvPr id="76814" name="Rectangle 14"/>
          <p:cNvSpPr>
            <a:spLocks noChangeArrowheads="1"/>
          </p:cNvSpPr>
          <p:nvPr/>
        </p:nvSpPr>
        <p:spPr bwMode="auto">
          <a:xfrm>
            <a:off x="6205538" y="1076325"/>
            <a:ext cx="2614612" cy="641350"/>
          </a:xfrm>
          <a:prstGeom prst="rect">
            <a:avLst/>
          </a:prstGeom>
          <a:noFill/>
          <a:ln w="9525">
            <a:noFill/>
            <a:prstDash val="sysDot"/>
            <a:miter lim="800000"/>
            <a:headEnd/>
            <a:tailEnd/>
          </a:ln>
          <a:effectLst/>
        </p:spPr>
        <p:txBody>
          <a:bodyPr>
            <a:prstTxWarp prst="textNoShape">
              <a:avLst/>
            </a:prstTxWarp>
            <a:spAutoFit/>
          </a:bodyPr>
          <a:lstStyle/>
          <a:p>
            <a:pPr algn="r" fontAlgn="auto">
              <a:spcBef>
                <a:spcPts val="0"/>
              </a:spcBef>
              <a:spcAft>
                <a:spcPts val="0"/>
              </a:spcAft>
              <a:defRPr/>
            </a:pPr>
            <a:r>
              <a:rPr lang="it-IT" b="1">
                <a:effectLst>
                  <a:outerShdw blurRad="38100" dist="38100" dir="2700000" algn="tl">
                    <a:srgbClr val="FFFFFF"/>
                  </a:outerShdw>
                </a:effectLst>
                <a:latin typeface="Tahoma" charset="0"/>
                <a:ea typeface="Times New Roman" charset="0"/>
                <a:cs typeface="Times New Roman" charset="0"/>
              </a:rPr>
              <a:t>Damasio: Teatro cartesiano</a:t>
            </a:r>
          </a:p>
        </p:txBody>
      </p:sp>
      <p:sp>
        <p:nvSpPr>
          <p:cNvPr id="60432" name="Oval 15"/>
          <p:cNvSpPr>
            <a:spLocks noChangeArrowheads="1"/>
          </p:cNvSpPr>
          <p:nvPr/>
        </p:nvSpPr>
        <p:spPr bwMode="auto">
          <a:xfrm>
            <a:off x="5603875" y="3954463"/>
            <a:ext cx="554038" cy="54927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33" name="Oval 16"/>
          <p:cNvSpPr>
            <a:spLocks noChangeArrowheads="1"/>
          </p:cNvSpPr>
          <p:nvPr/>
        </p:nvSpPr>
        <p:spPr bwMode="auto">
          <a:xfrm>
            <a:off x="5756275" y="4106863"/>
            <a:ext cx="554038" cy="54927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34" name="Oval 17"/>
          <p:cNvSpPr>
            <a:spLocks noChangeArrowheads="1"/>
          </p:cNvSpPr>
          <p:nvPr/>
        </p:nvSpPr>
        <p:spPr bwMode="auto">
          <a:xfrm>
            <a:off x="5237163" y="4073525"/>
            <a:ext cx="554037" cy="54927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35" name="Oval 18"/>
          <p:cNvSpPr>
            <a:spLocks noChangeArrowheads="1"/>
          </p:cNvSpPr>
          <p:nvPr/>
        </p:nvSpPr>
        <p:spPr bwMode="auto">
          <a:xfrm>
            <a:off x="5446713" y="4154488"/>
            <a:ext cx="554037" cy="54927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36" name="Oval 19"/>
          <p:cNvSpPr>
            <a:spLocks noChangeArrowheads="1"/>
          </p:cNvSpPr>
          <p:nvPr/>
        </p:nvSpPr>
        <p:spPr bwMode="auto">
          <a:xfrm>
            <a:off x="5484813" y="4435475"/>
            <a:ext cx="554037" cy="549275"/>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37" name="Line 20"/>
          <p:cNvSpPr>
            <a:spLocks noChangeShapeType="1"/>
          </p:cNvSpPr>
          <p:nvPr/>
        </p:nvSpPr>
        <p:spPr bwMode="auto">
          <a:xfrm flipV="1">
            <a:off x="3200400" y="4086225"/>
            <a:ext cx="2257425" cy="242888"/>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38" name="Line 21"/>
          <p:cNvSpPr>
            <a:spLocks noChangeShapeType="1"/>
          </p:cNvSpPr>
          <p:nvPr/>
        </p:nvSpPr>
        <p:spPr bwMode="auto">
          <a:xfrm flipH="1">
            <a:off x="5829300" y="3643313"/>
            <a:ext cx="285750" cy="685800"/>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39" name="Line 22"/>
          <p:cNvSpPr>
            <a:spLocks noChangeShapeType="1"/>
          </p:cNvSpPr>
          <p:nvPr/>
        </p:nvSpPr>
        <p:spPr bwMode="auto">
          <a:xfrm>
            <a:off x="2771775" y="4314825"/>
            <a:ext cx="400050" cy="371475"/>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0" name="Line 23"/>
          <p:cNvSpPr>
            <a:spLocks noChangeShapeType="1"/>
          </p:cNvSpPr>
          <p:nvPr/>
        </p:nvSpPr>
        <p:spPr bwMode="auto">
          <a:xfrm>
            <a:off x="3286125" y="4872038"/>
            <a:ext cx="2386013" cy="85725"/>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1" name="Line 24"/>
          <p:cNvSpPr>
            <a:spLocks noChangeShapeType="1"/>
          </p:cNvSpPr>
          <p:nvPr/>
        </p:nvSpPr>
        <p:spPr bwMode="auto">
          <a:xfrm flipH="1">
            <a:off x="2443163" y="5029200"/>
            <a:ext cx="585787" cy="214313"/>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2" name="Line 25"/>
          <p:cNvSpPr>
            <a:spLocks noChangeShapeType="1"/>
          </p:cNvSpPr>
          <p:nvPr/>
        </p:nvSpPr>
        <p:spPr bwMode="auto">
          <a:xfrm flipV="1">
            <a:off x="3100388" y="3443288"/>
            <a:ext cx="914400" cy="1357312"/>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3" name="Line 26"/>
          <p:cNvSpPr>
            <a:spLocks noChangeShapeType="1"/>
          </p:cNvSpPr>
          <p:nvPr/>
        </p:nvSpPr>
        <p:spPr bwMode="auto">
          <a:xfrm flipH="1" flipV="1">
            <a:off x="1628775" y="4214813"/>
            <a:ext cx="1014413" cy="28575"/>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4" name="Line 27"/>
          <p:cNvSpPr>
            <a:spLocks noChangeShapeType="1"/>
          </p:cNvSpPr>
          <p:nvPr/>
        </p:nvSpPr>
        <p:spPr bwMode="auto">
          <a:xfrm>
            <a:off x="6129338" y="4200525"/>
            <a:ext cx="842962" cy="0"/>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5" name="Line 28"/>
          <p:cNvSpPr>
            <a:spLocks noChangeShapeType="1"/>
          </p:cNvSpPr>
          <p:nvPr/>
        </p:nvSpPr>
        <p:spPr bwMode="auto">
          <a:xfrm flipV="1">
            <a:off x="6115050" y="3357563"/>
            <a:ext cx="1071563" cy="1057275"/>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46" name="Line 29"/>
          <p:cNvSpPr>
            <a:spLocks noChangeShapeType="1"/>
          </p:cNvSpPr>
          <p:nvPr/>
        </p:nvSpPr>
        <p:spPr bwMode="auto">
          <a:xfrm flipH="1">
            <a:off x="5143500" y="4357688"/>
            <a:ext cx="200025" cy="928687"/>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76830" name="Rectangle 30"/>
          <p:cNvSpPr>
            <a:spLocks noChangeArrowheads="1"/>
          </p:cNvSpPr>
          <p:nvPr/>
        </p:nvSpPr>
        <p:spPr bwMode="auto">
          <a:xfrm>
            <a:off x="3668713" y="4227513"/>
            <a:ext cx="1074737" cy="33655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1600" b="1">
                <a:effectLst>
                  <a:outerShdw blurRad="38100" dist="38100" dir="2700000" algn="tl">
                    <a:srgbClr val="FFFFFF"/>
                  </a:outerShdw>
                </a:effectLst>
                <a:latin typeface="Tahoma" charset="0"/>
                <a:ea typeface="Times New Roman" charset="0"/>
                <a:cs typeface="Times New Roman" charset="0"/>
              </a:rPr>
              <a:t>Sinapsi</a:t>
            </a:r>
            <a:endParaRPr lang="it-IT" sz="1600" b="1" i="1">
              <a:effectLst>
                <a:outerShdw blurRad="38100" dist="38100" dir="2700000" algn="tl">
                  <a:srgbClr val="FFFFFF"/>
                </a:outerShdw>
              </a:effectLst>
              <a:latin typeface="Tahoma" charset="0"/>
              <a:ea typeface="Times New Roman" charset="0"/>
              <a:cs typeface="Times New Roman" charset="0"/>
            </a:endParaRPr>
          </a:p>
        </p:txBody>
      </p:sp>
      <p:sp>
        <p:nvSpPr>
          <p:cNvPr id="60448" name="Oval 31"/>
          <p:cNvSpPr>
            <a:spLocks noChangeArrowheads="1"/>
          </p:cNvSpPr>
          <p:nvPr/>
        </p:nvSpPr>
        <p:spPr bwMode="auto">
          <a:xfrm>
            <a:off x="3844925" y="3338513"/>
            <a:ext cx="311150" cy="306387"/>
          </a:xfrm>
          <a:prstGeom prst="ellipse">
            <a:avLst/>
          </a:prstGeom>
          <a:solidFill>
            <a:srgbClr val="99CC00">
              <a:alpha val="43921"/>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49" name="Line 32"/>
          <p:cNvSpPr>
            <a:spLocks noChangeShapeType="1"/>
          </p:cNvSpPr>
          <p:nvPr/>
        </p:nvSpPr>
        <p:spPr bwMode="auto">
          <a:xfrm>
            <a:off x="4129088" y="3571875"/>
            <a:ext cx="1385887" cy="785813"/>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50" name="Line 33"/>
          <p:cNvSpPr>
            <a:spLocks noChangeShapeType="1"/>
          </p:cNvSpPr>
          <p:nvPr/>
        </p:nvSpPr>
        <p:spPr bwMode="auto">
          <a:xfrm>
            <a:off x="4200525" y="3486150"/>
            <a:ext cx="1900238" cy="142875"/>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76834" name="Rectangle 34"/>
          <p:cNvSpPr>
            <a:spLocks noChangeArrowheads="1"/>
          </p:cNvSpPr>
          <p:nvPr/>
        </p:nvSpPr>
        <p:spPr bwMode="auto">
          <a:xfrm>
            <a:off x="3178175" y="3222625"/>
            <a:ext cx="1074738" cy="336550"/>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1600" b="1">
                <a:effectLst>
                  <a:outerShdw blurRad="38100" dist="38100" dir="2700000" algn="tl">
                    <a:srgbClr val="FFFFFF"/>
                  </a:outerShdw>
                </a:effectLst>
                <a:latin typeface="Tahoma" charset="0"/>
                <a:ea typeface="Times New Roman" charset="0"/>
                <a:cs typeface="Times New Roman" charset="0"/>
              </a:rPr>
              <a:t>IZC</a:t>
            </a:r>
            <a:endParaRPr lang="it-IT" sz="1600" b="1" i="1">
              <a:effectLst>
                <a:outerShdw blurRad="38100" dist="38100" dir="2700000" algn="tl">
                  <a:srgbClr val="FFFFFF"/>
                </a:outerShdw>
              </a:effectLst>
              <a:latin typeface="Tahoma" charset="0"/>
              <a:ea typeface="Times New Roman" charset="0"/>
              <a:cs typeface="Times New Roman" charset="0"/>
            </a:endParaRPr>
          </a:p>
        </p:txBody>
      </p:sp>
      <p:sp>
        <p:nvSpPr>
          <p:cNvPr id="76835" name="Rectangle 35"/>
          <p:cNvSpPr>
            <a:spLocks noChangeArrowheads="1"/>
          </p:cNvSpPr>
          <p:nvPr/>
        </p:nvSpPr>
        <p:spPr bwMode="auto">
          <a:xfrm>
            <a:off x="1906588" y="2622550"/>
            <a:ext cx="2289175" cy="58102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1600" b="1">
                <a:effectLst>
                  <a:outerShdw blurRad="38100" dist="38100" dir="2700000" algn="tl">
                    <a:srgbClr val="FFFFFF"/>
                  </a:outerShdw>
                </a:effectLst>
                <a:latin typeface="Tahoma" charset="0"/>
                <a:ea typeface="Times New Roman" charset="0"/>
                <a:cs typeface="Times New Roman" charset="0"/>
              </a:rPr>
              <a:t>Ipotesi Zona di Convergenza</a:t>
            </a:r>
            <a:endParaRPr lang="it-IT" sz="1600" b="1" i="1">
              <a:effectLst>
                <a:outerShdw blurRad="38100" dist="38100" dir="2700000" algn="tl">
                  <a:srgbClr val="FFFFFF"/>
                </a:outerShdw>
              </a:effectLst>
              <a:latin typeface="Tahoma" charset="0"/>
              <a:ea typeface="Times New Roman" charset="0"/>
              <a:cs typeface="Times New Roman" charset="0"/>
            </a:endParaRPr>
          </a:p>
        </p:txBody>
      </p:sp>
      <p:sp>
        <p:nvSpPr>
          <p:cNvPr id="76836" name="Rectangle 36"/>
          <p:cNvSpPr>
            <a:spLocks noChangeArrowheads="1"/>
          </p:cNvSpPr>
          <p:nvPr/>
        </p:nvSpPr>
        <p:spPr bwMode="auto">
          <a:xfrm>
            <a:off x="6324600" y="5638800"/>
            <a:ext cx="2432050" cy="517525"/>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1400" b="1">
                <a:effectLst>
                  <a:outerShdw blurRad="38100" dist="38100" dir="2700000" algn="tl">
                    <a:srgbClr val="FFFFFF"/>
                  </a:outerShdw>
                </a:effectLst>
                <a:latin typeface="Tahoma" charset="0"/>
                <a:ea typeface="Times New Roman" charset="0"/>
                <a:cs typeface="Times New Roman" charset="0"/>
              </a:rPr>
              <a:t>10 Mld di neuroni </a:t>
            </a:r>
          </a:p>
          <a:p>
            <a:pPr algn="ctr" fontAlgn="auto">
              <a:spcBef>
                <a:spcPts val="0"/>
              </a:spcBef>
              <a:spcAft>
                <a:spcPts val="0"/>
              </a:spcAft>
              <a:defRPr/>
            </a:pPr>
            <a:r>
              <a:rPr lang="it-IT" sz="1400" b="1">
                <a:effectLst>
                  <a:outerShdw blurRad="38100" dist="38100" dir="2700000" algn="tl">
                    <a:srgbClr val="FFFFFF"/>
                  </a:outerShdw>
                </a:effectLst>
                <a:latin typeface="Tahoma" charset="0"/>
                <a:ea typeface="Times New Roman" charset="0"/>
                <a:cs typeface="Times New Roman" charset="0"/>
              </a:rPr>
              <a:t>10.000 Mld di sinapsi</a:t>
            </a:r>
            <a:endParaRPr lang="it-IT" sz="1400" b="1" i="1">
              <a:effectLst>
                <a:outerShdw blurRad="38100" dist="38100" dir="2700000" algn="tl">
                  <a:srgbClr val="FFFFFF"/>
                </a:outerShdw>
              </a:effectLst>
              <a:latin typeface="Tahoma" charset="0"/>
              <a:ea typeface="Times New Roman" charset="0"/>
              <a:cs typeface="Times New Roman" charset="0"/>
            </a:endParaRPr>
          </a:p>
        </p:txBody>
      </p:sp>
      <p:sp>
        <p:nvSpPr>
          <p:cNvPr id="60454" name="Oval 37"/>
          <p:cNvSpPr>
            <a:spLocks noChangeArrowheads="1"/>
          </p:cNvSpPr>
          <p:nvPr/>
        </p:nvSpPr>
        <p:spPr bwMode="auto">
          <a:xfrm>
            <a:off x="2478088" y="4210050"/>
            <a:ext cx="482600" cy="434975"/>
          </a:xfrm>
          <a:prstGeom prst="ellipse">
            <a:avLst/>
          </a:prstGeom>
          <a:solidFill>
            <a:srgbClr val="99CC00">
              <a:alpha val="1490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55" name="Oval 38"/>
          <p:cNvSpPr>
            <a:spLocks noChangeArrowheads="1"/>
          </p:cNvSpPr>
          <p:nvPr/>
        </p:nvSpPr>
        <p:spPr bwMode="auto">
          <a:xfrm>
            <a:off x="2216150" y="4033838"/>
            <a:ext cx="482600" cy="434975"/>
          </a:xfrm>
          <a:prstGeom prst="ellipse">
            <a:avLst/>
          </a:prstGeom>
          <a:solidFill>
            <a:srgbClr val="99CC00">
              <a:alpha val="14902"/>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56" name="Oval 39"/>
          <p:cNvSpPr>
            <a:spLocks noChangeArrowheads="1"/>
          </p:cNvSpPr>
          <p:nvPr/>
        </p:nvSpPr>
        <p:spPr bwMode="auto">
          <a:xfrm>
            <a:off x="2874963" y="4602163"/>
            <a:ext cx="711200" cy="635000"/>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57" name="Oval 40"/>
          <p:cNvSpPr>
            <a:spLocks noChangeArrowheads="1"/>
          </p:cNvSpPr>
          <p:nvPr/>
        </p:nvSpPr>
        <p:spPr bwMode="auto">
          <a:xfrm>
            <a:off x="2570163" y="4425950"/>
            <a:ext cx="711200" cy="635000"/>
          </a:xfrm>
          <a:prstGeom prst="ellipse">
            <a:avLst/>
          </a:prstGeom>
          <a:solidFill>
            <a:srgbClr val="FF0000">
              <a:alpha val="7059"/>
            </a:srgbClr>
          </a:solidFill>
          <a:ln w="9525">
            <a:solidFill>
              <a:schemeClr val="tx1"/>
            </a:solidFill>
            <a:prstDash val="sysDot"/>
            <a:round/>
            <a:headEnd/>
            <a:tailEnd/>
          </a:ln>
        </p:spPr>
        <p:txBody>
          <a:bodyPr wrap="none" anchor="ctr">
            <a:prstTxWarp prst="textNoShape">
              <a:avLst/>
            </a:prstTxWarp>
          </a:bodyPr>
          <a:lstStyle/>
          <a:p>
            <a:endParaRPr lang="it-IT">
              <a:latin typeface="Calibri" pitchFamily="-83" charset="0"/>
            </a:endParaRPr>
          </a:p>
        </p:txBody>
      </p:sp>
      <p:sp>
        <p:nvSpPr>
          <p:cNvPr id="60458" name="Line 41"/>
          <p:cNvSpPr>
            <a:spLocks noChangeShapeType="1"/>
          </p:cNvSpPr>
          <p:nvPr/>
        </p:nvSpPr>
        <p:spPr bwMode="auto">
          <a:xfrm flipH="1">
            <a:off x="3181350" y="4481513"/>
            <a:ext cx="171450" cy="485775"/>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59" name="Line 42"/>
          <p:cNvSpPr>
            <a:spLocks noChangeShapeType="1"/>
          </p:cNvSpPr>
          <p:nvPr/>
        </p:nvSpPr>
        <p:spPr bwMode="auto">
          <a:xfrm flipV="1">
            <a:off x="3505200" y="4191000"/>
            <a:ext cx="2043113" cy="442913"/>
          </a:xfrm>
          <a:prstGeom prst="line">
            <a:avLst/>
          </a:prstGeom>
          <a:noFill/>
          <a:ln w="9525" cap="rnd">
            <a:solidFill>
              <a:schemeClr val="tx1"/>
            </a:solidFill>
            <a:prstDash val="sysDot"/>
            <a:round/>
            <a:headEnd/>
            <a:tailEnd/>
          </a:ln>
        </p:spPr>
        <p:txBody>
          <a:bodyPr>
            <a:prstTxWarp prst="textNoShape">
              <a:avLst/>
            </a:prstTxWarp>
            <a:spAutoFit/>
          </a:bodyPr>
          <a:lstStyle/>
          <a:p>
            <a:endParaRPr lang="it-IT"/>
          </a:p>
        </p:txBody>
      </p:sp>
      <p:sp>
        <p:nvSpPr>
          <p:cNvPr id="60460" name="Text Box 43"/>
          <p:cNvSpPr txBox="1">
            <a:spLocks noChangeArrowheads="1"/>
          </p:cNvSpPr>
          <p:nvPr/>
        </p:nvSpPr>
        <p:spPr bwMode="auto">
          <a:xfrm>
            <a:off x="4665663" y="6303963"/>
            <a:ext cx="184150" cy="244475"/>
          </a:xfrm>
          <a:prstGeom prst="rect">
            <a:avLst/>
          </a:prstGeom>
          <a:noFill/>
          <a:ln w="9525" cap="rnd">
            <a:noFill/>
            <a:prstDash val="sysDot"/>
            <a:miter lim="800000"/>
            <a:headEnd/>
            <a:tailEnd/>
          </a:ln>
        </p:spPr>
        <p:txBody>
          <a:bodyPr wrap="none">
            <a:prstTxWarp prst="textNoShape">
              <a:avLst/>
            </a:prstTxWarp>
            <a:spAutoFit/>
          </a:bodyPr>
          <a:lstStyle/>
          <a:p>
            <a:pPr algn="ctr"/>
            <a:endParaRPr lang="it-IT" sz="1000" b="1">
              <a:latin typeface="Verdana" pitchFamily="-83"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0" y="0"/>
            <a:ext cx="9144000" cy="6356350"/>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28355" name="Segnaposto numero diapositiva 3"/>
          <p:cNvSpPr>
            <a:spLocks noGrp="1"/>
          </p:cNvSpPr>
          <p:nvPr>
            <p:ph type="sldNum" sz="quarter" idx="12"/>
          </p:nvPr>
        </p:nvSpPr>
        <p:spPr/>
        <p:txBody>
          <a:bodyPr/>
          <a:lstStyle/>
          <a:p>
            <a:pPr>
              <a:defRPr/>
            </a:pPr>
            <a:fld id="{83470123-8BB2-2645-A99A-45C12A464FF0}" type="slidenum">
              <a:rPr lang="it-IT"/>
              <a:pPr>
                <a:defRPr/>
              </a:pPr>
              <a:t>36</a:t>
            </a:fld>
            <a:endParaRPr lang="it-IT"/>
          </a:p>
        </p:txBody>
      </p:sp>
      <p:sp>
        <p:nvSpPr>
          <p:cNvPr id="62468" name="Text Box 2"/>
          <p:cNvSpPr txBox="1">
            <a:spLocks noChangeArrowheads="1"/>
          </p:cNvSpPr>
          <p:nvPr/>
        </p:nvSpPr>
        <p:spPr bwMode="auto">
          <a:xfrm>
            <a:off x="0" y="0"/>
            <a:ext cx="8991600" cy="5940087"/>
          </a:xfrm>
          <a:prstGeom prst="rect">
            <a:avLst/>
          </a:prstGeom>
          <a:noFill/>
          <a:ln w="9525">
            <a:noFill/>
            <a:miter lim="800000"/>
            <a:headEnd/>
            <a:tailEnd/>
          </a:ln>
        </p:spPr>
        <p:txBody>
          <a:bodyPr>
            <a:prstTxWarp prst="textNoShape">
              <a:avLst/>
            </a:prstTxWarp>
            <a:spAutoFit/>
          </a:bodyPr>
          <a:lstStyle/>
          <a:p>
            <a:pPr algn="ctr"/>
            <a:r>
              <a:rPr lang="it-IT" sz="2800" b="1" dirty="0">
                <a:latin typeface="Arial"/>
              </a:rPr>
              <a:t>COME AFFRONTARE L’OGGETTO </a:t>
            </a:r>
            <a:r>
              <a:rPr lang="it-IT" sz="2800" b="1" dirty="0" err="1">
                <a:latin typeface="Arial"/>
              </a:rPr>
              <a:t>DI</a:t>
            </a:r>
            <a:r>
              <a:rPr lang="it-IT" sz="2800" b="1" dirty="0">
                <a:latin typeface="Arial"/>
              </a:rPr>
              <a:t> STUDIO:</a:t>
            </a:r>
            <a:endParaRPr lang="it-IT" sz="2800" dirty="0">
              <a:latin typeface="Arial"/>
            </a:endParaRPr>
          </a:p>
          <a:p>
            <a:endParaRPr lang="it-IT" sz="2800" dirty="0">
              <a:latin typeface="Calibri" pitchFamily="-83" charset="0"/>
            </a:endParaRPr>
          </a:p>
          <a:p>
            <a:pPr algn="just">
              <a:buFont typeface="Wingdings" pitchFamily="-83" charset="2"/>
              <a:buChar char="q"/>
            </a:pPr>
            <a:r>
              <a:rPr lang="it-IT" sz="2400" b="1" dirty="0">
                <a:latin typeface="Arial"/>
              </a:rPr>
              <a:t>DECOSTRUZIONE. </a:t>
            </a:r>
            <a:r>
              <a:rPr lang="it-IT" sz="2400" dirty="0">
                <a:latin typeface="Arial"/>
              </a:rPr>
              <a:t>Frammentazione dei «formati linguistici» tradizionali (testi, suoni, immagini) e loro trascrizione in un codice di base fatto di lunghe catene di stringhe binarie (gli </a:t>
            </a:r>
            <a:r>
              <a:rPr lang="it-IT" sz="2400" dirty="0" err="1">
                <a:latin typeface="Arial"/>
              </a:rPr>
              <a:t>0</a:t>
            </a:r>
            <a:r>
              <a:rPr lang="it-IT" sz="2400" dirty="0">
                <a:latin typeface="Arial"/>
              </a:rPr>
              <a:t> e </a:t>
            </a:r>
            <a:r>
              <a:rPr lang="it-IT" sz="2400" dirty="0" err="1">
                <a:latin typeface="Arial"/>
              </a:rPr>
              <a:t>1</a:t>
            </a:r>
            <a:r>
              <a:rPr lang="it-IT" sz="2400" dirty="0">
                <a:latin typeface="Arial"/>
              </a:rPr>
              <a:t> dell’informazione digitalizzata) gestite non più attraverso apparati e strumenti diversi, ma con lo stesso apparecchio (il cellulare, ad esempio). </a:t>
            </a:r>
          </a:p>
          <a:p>
            <a:pPr algn="just"/>
            <a:endParaRPr lang="it-IT" sz="2400" b="1" dirty="0">
              <a:latin typeface="Arial"/>
            </a:endParaRPr>
          </a:p>
          <a:p>
            <a:pPr algn="just">
              <a:buFont typeface="Wingdings" pitchFamily="-83" charset="2"/>
              <a:buChar char="q"/>
            </a:pPr>
            <a:r>
              <a:rPr lang="it-IT" sz="2400" b="1" dirty="0" err="1">
                <a:latin typeface="Arial"/>
              </a:rPr>
              <a:t> RICOSTRUZIONE</a:t>
            </a:r>
            <a:r>
              <a:rPr lang="it-IT" sz="2400" b="1" dirty="0">
                <a:latin typeface="Arial"/>
              </a:rPr>
              <a:t>. </a:t>
            </a:r>
            <a:r>
              <a:rPr lang="it-IT" sz="2400" dirty="0">
                <a:latin typeface="Arial"/>
              </a:rPr>
              <a:t>Reinserimento degli item e degli atomi della conoscenza così ottenuti in un «tessuto relazionale» e in un contesto, disciplinare o tematico, per evitare ogni rischio di dispersione e di mancanza di sistematicità</a:t>
            </a:r>
          </a:p>
          <a:p>
            <a:endParaRPr lang="it-IT" sz="2800" dirty="0">
              <a:latin typeface="Calibri" pitchFamily="-83" charset="0"/>
            </a:endParaRPr>
          </a:p>
          <a:p>
            <a:pPr>
              <a:buFont typeface="Wingdings" pitchFamily="-83" charset="2"/>
              <a:buChar char="q"/>
            </a:pPr>
            <a:endParaRPr lang="it-IT" sz="2800" dirty="0">
              <a:latin typeface="Calibri" pitchFamily="-83" charset="0"/>
            </a:endParaRP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0" y="0"/>
            <a:ext cx="9144000" cy="6721475"/>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28355" name="Segnaposto numero diapositiva 3"/>
          <p:cNvSpPr>
            <a:spLocks noGrp="1"/>
          </p:cNvSpPr>
          <p:nvPr>
            <p:ph type="sldNum" sz="quarter" idx="12"/>
          </p:nvPr>
        </p:nvSpPr>
        <p:spPr/>
        <p:txBody>
          <a:bodyPr/>
          <a:lstStyle/>
          <a:p>
            <a:pPr>
              <a:defRPr/>
            </a:pPr>
            <a:fld id="{633903F2-C610-C149-B04A-A293F6199CCF}" type="slidenum">
              <a:rPr lang="it-IT"/>
              <a:pPr>
                <a:defRPr/>
              </a:pPr>
              <a:t>37</a:t>
            </a:fld>
            <a:endParaRPr lang="it-IT"/>
          </a:p>
        </p:txBody>
      </p:sp>
      <p:sp>
        <p:nvSpPr>
          <p:cNvPr id="64516" name="Text Box 2"/>
          <p:cNvSpPr txBox="1">
            <a:spLocks noChangeArrowheads="1"/>
          </p:cNvSpPr>
          <p:nvPr/>
        </p:nvSpPr>
        <p:spPr bwMode="auto">
          <a:xfrm>
            <a:off x="0" y="164930"/>
            <a:ext cx="9144000" cy="6124753"/>
          </a:xfrm>
          <a:prstGeom prst="rect">
            <a:avLst/>
          </a:prstGeom>
          <a:noFill/>
          <a:ln w="9525">
            <a:noFill/>
            <a:miter lim="800000"/>
            <a:headEnd/>
            <a:tailEnd/>
          </a:ln>
        </p:spPr>
        <p:txBody>
          <a:bodyPr wrap="square">
            <a:prstTxWarp prst="textNoShape">
              <a:avLst/>
            </a:prstTxWarp>
            <a:spAutoFit/>
          </a:bodyPr>
          <a:lstStyle/>
          <a:p>
            <a:pPr algn="ctr"/>
            <a:r>
              <a:rPr lang="it-IT" sz="2800" b="1" dirty="0">
                <a:latin typeface="Arial"/>
              </a:rPr>
              <a:t>ANCHE LA</a:t>
            </a:r>
            <a:r>
              <a:rPr lang="it-IT" sz="2800" b="1" dirty="0" smtClean="0">
                <a:latin typeface="Arial"/>
              </a:rPr>
              <a:t> MEMORIA </a:t>
            </a:r>
            <a:r>
              <a:rPr lang="it-IT" sz="2800" b="1" dirty="0">
                <a:latin typeface="Arial"/>
              </a:rPr>
              <a:t>FUNZIONA COSÌ</a:t>
            </a:r>
            <a:endParaRPr lang="it-IT" sz="2800" dirty="0">
              <a:latin typeface="Arial"/>
            </a:endParaRPr>
          </a:p>
          <a:p>
            <a:endParaRPr lang="it-IT" sz="2800" dirty="0" smtClean="0">
              <a:latin typeface="Calibri" pitchFamily="-83" charset="0"/>
            </a:endParaRPr>
          </a:p>
          <a:p>
            <a:pPr algn="just"/>
            <a:r>
              <a:rPr lang="it-IT" sz="2400" dirty="0" smtClean="0">
                <a:latin typeface="Arial"/>
              </a:rPr>
              <a:t>Nel nostro cervello c’è una regione altamente specializzata preposta a ricordare tutte le emozioni, certamente anche per ragioni evoluzionistiche. I nostri antenati incapaci di ricordare il primo attacco di un predatore non sarebbero sopravvissuti a quello seguente.</a:t>
            </a:r>
          </a:p>
          <a:p>
            <a:pPr algn="just"/>
            <a:r>
              <a:rPr lang="it-IT" sz="2400" dirty="0" smtClean="0">
                <a:latin typeface="Arial"/>
              </a:rPr>
              <a:t>La memoria di un evento è la conservazione di un ricordo in una catena di cellule nervose, ma esiste una memoria del colore, una del suono, una dell’immagine e così via, tutte separate tra loro. Lo stesso ricordo viene scomposto in diversi frammenti eppure sono tutte unite dall’associazione di migliaia di cellule che si accendono e si spengono in una coordinazione non sempre identica.</a:t>
            </a:r>
          </a:p>
          <a:p>
            <a:pPr algn="just"/>
            <a:r>
              <a:rPr lang="it-IT" sz="2400" dirty="0" smtClean="0">
                <a:latin typeface="Arial"/>
              </a:rPr>
              <a:t>Le memorie olfattive sono tra le più forti che abbiamo, un profumo può evocare immagini ed emozioni inaspettate e far persino venire nuove idee.</a:t>
            </a:r>
            <a:endParaRPr lang="it-IT" sz="2800" dirty="0">
              <a:latin typeface="Arial"/>
            </a:endParaRP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0" y="0"/>
            <a:ext cx="9144000" cy="6721475"/>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228355" name="Segnaposto numero diapositiva 3"/>
          <p:cNvSpPr>
            <a:spLocks noGrp="1"/>
          </p:cNvSpPr>
          <p:nvPr>
            <p:ph type="sldNum" sz="quarter" idx="12"/>
          </p:nvPr>
        </p:nvSpPr>
        <p:spPr/>
        <p:txBody>
          <a:bodyPr/>
          <a:lstStyle/>
          <a:p>
            <a:pPr>
              <a:defRPr/>
            </a:pPr>
            <a:fld id="{633903F2-C610-C149-B04A-A293F6199CCF}" type="slidenum">
              <a:rPr lang="it-IT"/>
              <a:pPr>
                <a:defRPr/>
              </a:pPr>
              <a:t>38</a:t>
            </a:fld>
            <a:endParaRPr lang="it-IT"/>
          </a:p>
        </p:txBody>
      </p:sp>
      <p:sp>
        <p:nvSpPr>
          <p:cNvPr id="64516" name="Text Box 2"/>
          <p:cNvSpPr txBox="1">
            <a:spLocks noChangeArrowheads="1"/>
          </p:cNvSpPr>
          <p:nvPr/>
        </p:nvSpPr>
        <p:spPr bwMode="auto">
          <a:xfrm>
            <a:off x="0" y="164930"/>
            <a:ext cx="9144000" cy="6555642"/>
          </a:xfrm>
          <a:prstGeom prst="rect">
            <a:avLst/>
          </a:prstGeom>
          <a:noFill/>
          <a:ln w="9525">
            <a:noFill/>
            <a:miter lim="800000"/>
            <a:headEnd/>
            <a:tailEnd/>
          </a:ln>
        </p:spPr>
        <p:txBody>
          <a:bodyPr wrap="square">
            <a:prstTxWarp prst="textNoShape">
              <a:avLst/>
            </a:prstTxWarp>
            <a:spAutoFit/>
          </a:bodyPr>
          <a:lstStyle/>
          <a:p>
            <a:pPr algn="ctr"/>
            <a:r>
              <a:rPr lang="it-IT" sz="2800" b="1" dirty="0">
                <a:latin typeface="Arial"/>
              </a:rPr>
              <a:t>ANCHE LA TECNOLOGIA FUNZIONA COSÌ</a:t>
            </a:r>
            <a:endParaRPr lang="it-IT" sz="2800" dirty="0">
              <a:latin typeface="Arial"/>
            </a:endParaRPr>
          </a:p>
          <a:p>
            <a:endParaRPr lang="it-IT" sz="2800" dirty="0">
              <a:latin typeface="Calibri" pitchFamily="-83" charset="0"/>
            </a:endParaRPr>
          </a:p>
          <a:p>
            <a:pPr algn="just"/>
            <a:r>
              <a:rPr lang="it-IT" sz="2100" dirty="0">
                <a:latin typeface="Arial"/>
              </a:rPr>
              <a:t>Gli artefatti sono stratificazioni più o meno complesse in cui il sistema finale è composto da sottosistemi, ciascuno dei quali è a sua volta  composto da sottosistemi di livello più basso e così via fino ai componenti di base. Le tecnologie dell’informazione e della comunicazione realizzano questo modello nel modo più compiuto e complesso. Dal silicio in su, fino alle applicazioni (Word, </a:t>
            </a:r>
            <a:r>
              <a:rPr lang="it-IT" sz="2100" dirty="0" err="1">
                <a:latin typeface="Arial"/>
              </a:rPr>
              <a:t>Excell</a:t>
            </a:r>
            <a:r>
              <a:rPr lang="it-IT" sz="2100" dirty="0">
                <a:latin typeface="Arial"/>
              </a:rPr>
              <a:t>, </a:t>
            </a:r>
            <a:r>
              <a:rPr lang="it-IT" sz="2100" dirty="0" err="1">
                <a:latin typeface="Arial"/>
              </a:rPr>
              <a:t>Facebook</a:t>
            </a:r>
            <a:r>
              <a:rPr lang="it-IT" sz="2100" dirty="0">
                <a:latin typeface="Arial"/>
              </a:rPr>
              <a:t>, suoni e immagini) ci sono parecchi strati. Ad ogni strato si aggiungono non solo nuovi oggetti (Hardware), ma anche nuovi programmi (Software) per gestirli e renderli “intelligenti”. Così l’informatica è il più complesso e flessibile sistema tecnologico mai esistito. </a:t>
            </a:r>
          </a:p>
          <a:p>
            <a:pPr algn="just"/>
            <a:r>
              <a:rPr lang="it-IT" sz="2100" dirty="0">
                <a:latin typeface="Arial"/>
              </a:rPr>
              <a:t>Solo i componenti di base (ad esempio i circuiti logici) sono inventati, progettati e prodotti sulla base di principi fisici. Ma nella creazione di sistemi il progettista e l’inventore debbono operare una sorta di «</a:t>
            </a:r>
            <a:r>
              <a:rPr lang="it-IT" sz="2100" b="1" dirty="0">
                <a:latin typeface="Arial"/>
              </a:rPr>
              <a:t>assemblaggio</a:t>
            </a:r>
            <a:r>
              <a:rPr lang="it-IT" sz="2100" dirty="0">
                <a:latin typeface="Arial"/>
              </a:rPr>
              <a:t>» e, a partire dalle funzioni dei dispositivi di livello inferiore, che sono più o meno gli stessi a disposizione di tutti, debbono creare un oggetto di cui essi definiscono il significato, cioè l’uso e l’utente.</a:t>
            </a:r>
          </a:p>
          <a:p>
            <a:pPr algn="just"/>
            <a:r>
              <a:rPr lang="it-IT" sz="2100" dirty="0">
                <a:latin typeface="Arial"/>
              </a:rPr>
              <a:t>LE metafore del LEGO o del Meccano aiutano a capire quello che succede. </a:t>
            </a:r>
          </a:p>
          <a:p>
            <a:pPr>
              <a:buFont typeface="Wingdings" pitchFamily="-83" charset="2"/>
              <a:buChar char="q"/>
            </a:pPr>
            <a:endParaRPr lang="it-IT" sz="2800" dirty="0">
              <a:latin typeface="Calibri" pitchFamily="-83" charset="0"/>
            </a:endParaRP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numero diapositiva 3"/>
          <p:cNvSpPr>
            <a:spLocks noGrp="1"/>
          </p:cNvSpPr>
          <p:nvPr>
            <p:ph type="sldNum" sz="quarter" idx="12"/>
          </p:nvPr>
        </p:nvSpPr>
        <p:spPr/>
        <p:txBody>
          <a:bodyPr/>
          <a:lstStyle/>
          <a:p>
            <a:pPr>
              <a:defRPr/>
            </a:pPr>
            <a:fld id="{C93B7D5B-5F5C-174E-A25D-43D99CB6ECB2}" type="slidenum">
              <a:rPr lang="it-IT"/>
              <a:pPr>
                <a:defRPr/>
              </a:pPr>
              <a:t>39</a:t>
            </a:fld>
            <a:endParaRPr lang="it-IT"/>
          </a:p>
        </p:txBody>
      </p:sp>
      <p:sp>
        <p:nvSpPr>
          <p:cNvPr id="120835" name="Oval 2"/>
          <p:cNvSpPr>
            <a:spLocks noChangeArrowheads="1"/>
          </p:cNvSpPr>
          <p:nvPr/>
        </p:nvSpPr>
        <p:spPr bwMode="auto">
          <a:xfrm>
            <a:off x="898525" y="2492375"/>
            <a:ext cx="1728788" cy="1800225"/>
          </a:xfrm>
          <a:prstGeom prst="ellipse">
            <a:avLst/>
          </a:prstGeom>
          <a:solidFill>
            <a:schemeClr val="bg1">
              <a:alpha val="61176"/>
            </a:schemeClr>
          </a:solidFill>
          <a:ln w="9525" cap="rnd">
            <a:solidFill>
              <a:schemeClr val="tx1"/>
            </a:solidFill>
            <a:prstDash val="sysDot"/>
            <a:round/>
            <a:headEnd/>
            <a:tailEnd/>
          </a:ln>
        </p:spPr>
        <p:txBody>
          <a:bodyPr wrap="none" anchor="ctr">
            <a:prstTxWarp prst="textNoShape">
              <a:avLst/>
            </a:prstTxWarp>
          </a:bodyPr>
          <a:lstStyle/>
          <a:p>
            <a:pPr eaLnBrk="0" hangingPunct="0"/>
            <a:endParaRPr lang="it-IT"/>
          </a:p>
        </p:txBody>
      </p:sp>
      <p:sp>
        <p:nvSpPr>
          <p:cNvPr id="120836" name="Rectangle 3"/>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pPr algn="ctr" eaLnBrk="0" hangingPunct="0"/>
            <a:endParaRPr lang="it-IT"/>
          </a:p>
        </p:txBody>
      </p:sp>
      <p:sp>
        <p:nvSpPr>
          <p:cNvPr id="486404" name="Rectangle 4"/>
          <p:cNvSpPr>
            <a:spLocks noChangeArrowheads="1"/>
          </p:cNvSpPr>
          <p:nvPr/>
        </p:nvSpPr>
        <p:spPr bwMode="auto">
          <a:xfrm>
            <a:off x="2779713" y="2209800"/>
            <a:ext cx="6218237" cy="3108325"/>
          </a:xfrm>
          <a:prstGeom prst="rect">
            <a:avLst/>
          </a:prstGeom>
          <a:noFill/>
          <a:ln w="9525">
            <a:noFill/>
            <a:prstDash val="sysDot"/>
            <a:miter lim="800000"/>
            <a:headEnd/>
            <a:tailEnd/>
          </a:ln>
          <a:effectLst/>
        </p:spPr>
        <p:txBody>
          <a:bodyPr>
            <a:prstTxWarp prst="textNoShape">
              <a:avLst/>
            </a:prstTxWarp>
            <a:spAutoFit/>
          </a:bodyPr>
          <a:lstStyle/>
          <a:p>
            <a:pPr algn="ctr" eaLnBrk="0" hangingPunct="0"/>
            <a:endParaRPr lang="it-IT" sz="2800" b="1">
              <a:effectLst>
                <a:outerShdw blurRad="38100" dist="38100" dir="2700000" algn="tl">
                  <a:srgbClr val="DDDDDD"/>
                </a:outerShdw>
              </a:effectLst>
              <a:latin typeface="Tahoma" pitchFamily="-83" charset="0"/>
            </a:endParaRPr>
          </a:p>
          <a:p>
            <a:pPr algn="ctr" eaLnBrk="0" hangingPunct="0"/>
            <a:r>
              <a:rPr lang="it-IT"/>
              <a:t> </a:t>
            </a:r>
            <a:r>
              <a:rPr lang="it-IT" sz="4200" b="1">
                <a:effectLst>
                  <a:outerShdw blurRad="38100" dist="38100" dir="2700000" algn="tl">
                    <a:srgbClr val="DDDDDD"/>
                  </a:outerShdw>
                </a:effectLst>
              </a:rPr>
              <a:t>IL COMPLESSO PROCESSO DELL’ELABORAZIONE VISIVA</a:t>
            </a:r>
          </a:p>
        </p:txBody>
      </p:sp>
      <p:sp>
        <p:nvSpPr>
          <p:cNvPr id="486405" name="Rectangle 5"/>
          <p:cNvSpPr>
            <a:spLocks noChangeArrowheads="1"/>
          </p:cNvSpPr>
          <p:nvPr/>
        </p:nvSpPr>
        <p:spPr bwMode="auto">
          <a:xfrm>
            <a:off x="1476375" y="2892425"/>
            <a:ext cx="617538" cy="823913"/>
          </a:xfrm>
          <a:prstGeom prst="rect">
            <a:avLst/>
          </a:prstGeom>
          <a:noFill/>
          <a:ln w="9525" cap="rnd">
            <a:noFill/>
            <a:prstDash val="sysDot"/>
            <a:miter lim="800000"/>
            <a:headEnd/>
            <a:tailEnd/>
          </a:ln>
          <a:effectLst/>
        </p:spPr>
        <p:txBody>
          <a:bodyPr wrap="none">
            <a:spAutoFit/>
          </a:bodyPr>
          <a:lstStyle/>
          <a:p>
            <a:pPr eaLnBrk="0" fontAlgn="auto" hangingPunct="0">
              <a:spcBef>
                <a:spcPts val="0"/>
              </a:spcBef>
              <a:spcAft>
                <a:spcPts val="0"/>
              </a:spcAft>
              <a:defRPr/>
            </a:pPr>
            <a:r>
              <a:rPr lang="it-IT" sz="4800" b="1" dirty="0" err="1" smtClean="0">
                <a:solidFill>
                  <a:srgbClr val="FF3300"/>
                </a:solidFill>
                <a:effectLst>
                  <a:outerShdw blurRad="38100" dist="38100" dir="2700000" algn="tl">
                    <a:srgbClr val="DDDDDD"/>
                  </a:outerShdw>
                </a:effectLst>
                <a:latin typeface="Verdana" charset="0"/>
                <a:ea typeface="+mn-ea"/>
                <a:cs typeface="+mn-cs"/>
              </a:rPr>
              <a:t>4</a:t>
            </a:r>
            <a:endParaRPr lang="it-IT" sz="4800" b="1" dirty="0">
              <a:solidFill>
                <a:srgbClr val="FF3300"/>
              </a:solidFill>
              <a:effectLst>
                <a:outerShdw blurRad="38100" dist="38100" dir="2700000" algn="tl">
                  <a:srgbClr val="DDDDDD"/>
                </a:outerShdw>
              </a:effectLst>
              <a:latin typeface="Verdana"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460" y="0"/>
            <a:ext cx="8923389" cy="707886"/>
          </a:xfrm>
          <a:prstGeom prst="rect">
            <a:avLst/>
          </a:prstGeom>
          <a:noFill/>
        </p:spPr>
        <p:txBody>
          <a:bodyPr wrap="square" rtlCol="0">
            <a:spAutoFit/>
          </a:bodyPr>
          <a:lstStyle/>
          <a:p>
            <a:pPr algn="ctr"/>
            <a:r>
              <a:rPr lang="it-IT" sz="4000" b="1" dirty="0" smtClean="0">
                <a:latin typeface="Arial"/>
              </a:rPr>
              <a:t>COSTRUZIONISMO</a:t>
            </a:r>
            <a:endParaRPr lang="it-IT" sz="4000" b="1" dirty="0">
              <a:latin typeface="Arial"/>
            </a:endParaRPr>
          </a:p>
        </p:txBody>
      </p:sp>
      <p:sp>
        <p:nvSpPr>
          <p:cNvPr id="3" name="CasellaDiTesto 2"/>
          <p:cNvSpPr txBox="1"/>
          <p:nvPr/>
        </p:nvSpPr>
        <p:spPr>
          <a:xfrm>
            <a:off x="115461" y="916784"/>
            <a:ext cx="8923388" cy="5693867"/>
          </a:xfrm>
          <a:prstGeom prst="rect">
            <a:avLst/>
          </a:prstGeom>
          <a:noFill/>
        </p:spPr>
        <p:txBody>
          <a:bodyPr wrap="square" rtlCol="0">
            <a:spAutoFit/>
          </a:bodyPr>
          <a:lstStyle/>
          <a:p>
            <a:pPr algn="just"/>
            <a:r>
              <a:rPr lang="it-IT" sz="2800" dirty="0">
                <a:latin typeface="Arial"/>
              </a:rPr>
              <a:t>Seymour </a:t>
            </a:r>
            <a:r>
              <a:rPr lang="it-IT" sz="2800" dirty="0" err="1">
                <a:latin typeface="Arial"/>
              </a:rPr>
              <a:t>Papert</a:t>
            </a:r>
            <a:r>
              <a:rPr lang="it-IT" sz="2800" dirty="0">
                <a:latin typeface="Arial"/>
              </a:rPr>
              <a:t> delinea il termine </a:t>
            </a:r>
            <a:r>
              <a:rPr lang="it-IT" sz="2800" dirty="0" err="1">
                <a:latin typeface="Arial"/>
              </a:rPr>
              <a:t>costruzionismo</a:t>
            </a:r>
            <a:r>
              <a:rPr lang="it-IT" sz="2800" dirty="0">
                <a:latin typeface="Arial"/>
              </a:rPr>
              <a:t> in un documento intitolato </a:t>
            </a:r>
            <a:r>
              <a:rPr lang="it-IT" sz="2800" i="1" dirty="0" err="1">
                <a:latin typeface="Arial"/>
              </a:rPr>
              <a:t>Constructionism</a:t>
            </a:r>
            <a:r>
              <a:rPr lang="it-IT" sz="2800" i="1" dirty="0">
                <a:latin typeface="Arial"/>
              </a:rPr>
              <a:t>. A New </a:t>
            </a:r>
            <a:r>
              <a:rPr lang="it-IT" sz="2800" i="1" dirty="0" err="1">
                <a:latin typeface="Arial"/>
              </a:rPr>
              <a:t>OpportunityforElementary</a:t>
            </a:r>
            <a:r>
              <a:rPr lang="it-IT" sz="2800" i="1" dirty="0">
                <a:latin typeface="Arial"/>
              </a:rPr>
              <a:t> Science </a:t>
            </a:r>
            <a:r>
              <a:rPr lang="it-IT" sz="2800" i="1" dirty="0" err="1">
                <a:latin typeface="Arial"/>
              </a:rPr>
              <a:t>Education</a:t>
            </a:r>
            <a:r>
              <a:rPr lang="it-IT" sz="2800" dirty="0">
                <a:latin typeface="Arial"/>
              </a:rPr>
              <a:t> definendolo: "Una parola che indica due aspetti della teoria della didattica delle scienze alla base di questo progetto. Dalle teorie costruttiviste in psicologia prendiamo la visione dell'apprendimento come una ricostruzione piuttosto che come una trasmissione di conoscenze. Successivamente estendiamo il concetto dei materiali manipolativi nell'idea che l'apprendimento è più efficiente quando è parte di un'attività come la costruzione di un prodotto significativo".</a:t>
            </a:r>
          </a:p>
          <a:p>
            <a:pPr algn="just"/>
            <a:r>
              <a:rPr lang="it-IT" sz="2800" dirty="0" err="1">
                <a:latin typeface="Arial"/>
              </a:rPr>
              <a:t> </a:t>
            </a:r>
            <a:endParaRPr lang="it-IT" sz="2800" dirty="0">
              <a:latin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835150" y="2133600"/>
            <a:ext cx="2160588" cy="244633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600" b="1">
                <a:solidFill>
                  <a:srgbClr val="663300"/>
                </a:solidFill>
                <a:latin typeface="Book Antiqua" pitchFamily="-107" charset="0"/>
              </a:rPr>
              <a:t>Le due vie della visione</a:t>
            </a:r>
          </a:p>
          <a:p>
            <a:pPr>
              <a:spcBef>
                <a:spcPct val="50000"/>
              </a:spcBef>
            </a:pPr>
            <a:endParaRPr lang="it-IT" sz="1700" b="1">
              <a:solidFill>
                <a:srgbClr val="663300"/>
              </a:solidFill>
              <a:latin typeface="Book Antiqua" pitchFamily="-107" charset="0"/>
            </a:endParaRPr>
          </a:p>
          <a:p>
            <a:pPr algn="ctr">
              <a:spcBef>
                <a:spcPct val="50000"/>
              </a:spcBef>
            </a:pPr>
            <a:r>
              <a:rPr lang="it-IT" sz="1400" b="1">
                <a:solidFill>
                  <a:srgbClr val="663300"/>
                </a:solidFill>
                <a:latin typeface="Book Antiqua" pitchFamily="-107" charset="0"/>
              </a:rPr>
              <a:t>Spazio </a:t>
            </a:r>
            <a:r>
              <a:rPr lang="it-IT" sz="1400" b="1" i="1">
                <a:solidFill>
                  <a:srgbClr val="663300"/>
                </a:solidFill>
                <a:latin typeface="Book Antiqua" pitchFamily="-107" charset="0"/>
              </a:rPr>
              <a:t>vs</a:t>
            </a:r>
            <a:r>
              <a:rPr lang="it-IT" sz="1400" b="1">
                <a:solidFill>
                  <a:srgbClr val="663300"/>
                </a:solidFill>
                <a:latin typeface="Book Antiqua" pitchFamily="-107" charset="0"/>
              </a:rPr>
              <a:t> Oggetti</a:t>
            </a:r>
          </a:p>
          <a:p>
            <a:pPr algn="ctr">
              <a:spcBef>
                <a:spcPct val="50000"/>
              </a:spcBef>
            </a:pPr>
            <a:r>
              <a:rPr lang="it-IT" sz="1000" b="1" i="1">
                <a:solidFill>
                  <a:srgbClr val="663300"/>
                </a:solidFill>
                <a:latin typeface="Book Antiqua" pitchFamily="-107" charset="0"/>
              </a:rPr>
              <a:t>Ungerleider Mishkin, 1982</a:t>
            </a:r>
            <a:endParaRPr lang="it-IT" sz="1000" b="1">
              <a:solidFill>
                <a:srgbClr val="663300"/>
              </a:solidFill>
              <a:latin typeface="Book Antiqua" pitchFamily="-107" charset="0"/>
            </a:endParaRPr>
          </a:p>
          <a:p>
            <a:pPr algn="ctr">
              <a:spcBef>
                <a:spcPct val="50000"/>
              </a:spcBef>
            </a:pPr>
            <a:endParaRPr lang="it-IT" sz="1000" b="1">
              <a:solidFill>
                <a:srgbClr val="663300"/>
              </a:solidFill>
              <a:latin typeface="Book Antiqua" pitchFamily="-107" charset="0"/>
            </a:endParaRPr>
          </a:p>
          <a:p>
            <a:pPr algn="ctr">
              <a:spcBef>
                <a:spcPct val="50000"/>
              </a:spcBef>
            </a:pPr>
            <a:r>
              <a:rPr lang="it-IT" sz="1400" b="1">
                <a:solidFill>
                  <a:srgbClr val="663300"/>
                </a:solidFill>
                <a:latin typeface="Book Antiqua" pitchFamily="-107" charset="0"/>
              </a:rPr>
              <a:t>Azione </a:t>
            </a:r>
            <a:r>
              <a:rPr lang="it-IT" sz="1400" b="1" i="1">
                <a:solidFill>
                  <a:srgbClr val="663300"/>
                </a:solidFill>
                <a:latin typeface="Book Antiqua" pitchFamily="-107" charset="0"/>
              </a:rPr>
              <a:t>vs </a:t>
            </a:r>
            <a:r>
              <a:rPr lang="it-IT" sz="1400" b="1">
                <a:solidFill>
                  <a:srgbClr val="663300"/>
                </a:solidFill>
                <a:latin typeface="Book Antiqua" pitchFamily="-107" charset="0"/>
              </a:rPr>
              <a:t>Percezione</a:t>
            </a:r>
          </a:p>
          <a:p>
            <a:pPr algn="ctr">
              <a:spcBef>
                <a:spcPct val="50000"/>
              </a:spcBef>
            </a:pPr>
            <a:r>
              <a:rPr lang="it-IT" sz="1000" b="1" i="1">
                <a:solidFill>
                  <a:srgbClr val="663300"/>
                </a:solidFill>
                <a:latin typeface="Book Antiqua" pitchFamily="-107" charset="0"/>
              </a:rPr>
              <a:t>Goodale, Milner, 1992; Milner, Goodale, 1995</a:t>
            </a:r>
          </a:p>
        </p:txBody>
      </p:sp>
      <p:sp>
        <p:nvSpPr>
          <p:cNvPr id="2051" name="Text Box 3"/>
          <p:cNvSpPr txBox="1">
            <a:spLocks noChangeArrowheads="1"/>
          </p:cNvSpPr>
          <p:nvPr/>
        </p:nvSpPr>
        <p:spPr bwMode="auto">
          <a:xfrm>
            <a:off x="2124075" y="5157788"/>
            <a:ext cx="1728788"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200" i="1">
                <a:solidFill>
                  <a:srgbClr val="663300"/>
                </a:solidFill>
                <a:latin typeface="Book Antiqua" pitchFamily="-107" charset="0"/>
              </a:rPr>
              <a:t>Agnosia visiva alle forme vs. atassia ottica</a:t>
            </a:r>
          </a:p>
        </p:txBody>
      </p:sp>
      <p:pic>
        <p:nvPicPr>
          <p:cNvPr id="2053" name="Picture 5" descr="cap2fig6"/>
          <p:cNvPicPr>
            <a:picLocks noChangeAspect="1" noChangeArrowheads="1"/>
          </p:cNvPicPr>
          <p:nvPr/>
        </p:nvPicPr>
        <p:blipFill>
          <a:blip r:embed="rId2"/>
          <a:srcRect/>
          <a:stretch>
            <a:fillRect/>
          </a:stretch>
        </p:blipFill>
        <p:spPr bwMode="auto">
          <a:xfrm>
            <a:off x="4284663" y="2133600"/>
            <a:ext cx="4113212" cy="2360613"/>
          </a:xfrm>
          <a:prstGeom prst="rect">
            <a:avLst/>
          </a:prstGeom>
          <a:noFill/>
        </p:spPr>
      </p:pic>
      <p:sp>
        <p:nvSpPr>
          <p:cNvPr id="2054" name="Text Box 6"/>
          <p:cNvSpPr txBox="1">
            <a:spLocks noChangeArrowheads="1"/>
          </p:cNvSpPr>
          <p:nvPr/>
        </p:nvSpPr>
        <p:spPr bwMode="auto">
          <a:xfrm>
            <a:off x="4140200" y="4581525"/>
            <a:ext cx="4464050" cy="1844675"/>
          </a:xfrm>
          <a:prstGeom prst="rect">
            <a:avLst/>
          </a:prstGeom>
          <a:noFill/>
          <a:ln w="9525">
            <a:noFill/>
            <a:miter lim="800000"/>
            <a:headEnd/>
            <a:tailEnd/>
          </a:ln>
          <a:effectLst/>
        </p:spPr>
        <p:txBody>
          <a:bodyPr>
            <a:prstTxWarp prst="textNoShape">
              <a:avLst/>
            </a:prstTxWarp>
            <a:spAutoFit/>
          </a:bodyPr>
          <a:lstStyle/>
          <a:p>
            <a:pPr algn="just"/>
            <a:r>
              <a:rPr lang="it-IT" sz="1000">
                <a:solidFill>
                  <a:srgbClr val="663300"/>
                </a:solidFill>
                <a:latin typeface="Book Antiqua" pitchFamily="-107" charset="0"/>
              </a:rPr>
              <a:t>Rappresentazione schematica dell’organizzazione anatomica delle due vie della visione secondo il modello proposto da Ungerleider e Mishkin. Lo </a:t>
            </a:r>
            <a:r>
              <a:rPr lang="it-IT" sz="1000" i="1">
                <a:solidFill>
                  <a:srgbClr val="663300"/>
                </a:solidFill>
                <a:latin typeface="Book Antiqua" pitchFamily="-107" charset="0"/>
              </a:rPr>
              <a:t>via </a:t>
            </a:r>
            <a:r>
              <a:rPr lang="it-IT" sz="1000">
                <a:solidFill>
                  <a:srgbClr val="663300"/>
                </a:solidFill>
                <a:latin typeface="Book Antiqua" pitchFamily="-107" charset="0"/>
              </a:rPr>
              <a:t>ventrale (</a:t>
            </a:r>
            <a:r>
              <a:rPr lang="it-IT" sz="1000" i="1">
                <a:solidFill>
                  <a:srgbClr val="663300"/>
                </a:solidFill>
                <a:latin typeface="Book Antiqua" pitchFamily="-107" charset="0"/>
              </a:rPr>
              <a:t>del cosa</a:t>
            </a:r>
            <a:r>
              <a:rPr lang="it-IT" sz="1000">
                <a:solidFill>
                  <a:srgbClr val="663300"/>
                </a:solidFill>
                <a:latin typeface="Book Antiqua" pitchFamily="-107" charset="0"/>
              </a:rPr>
              <a:t>) è centrata sull’area V4 e connette V1 alle aree della corteccia temporale inferiore (IT), mentre la </a:t>
            </a:r>
            <a:r>
              <a:rPr lang="it-IT" sz="1000" i="1">
                <a:solidFill>
                  <a:srgbClr val="663300"/>
                </a:solidFill>
                <a:latin typeface="Book Antiqua" pitchFamily="-107" charset="0"/>
              </a:rPr>
              <a:t>via </a:t>
            </a:r>
            <a:r>
              <a:rPr lang="it-IT" sz="1000">
                <a:solidFill>
                  <a:srgbClr val="663300"/>
                </a:solidFill>
                <a:latin typeface="Book Antiqua" pitchFamily="-107" charset="0"/>
              </a:rPr>
              <a:t>dorsale (</a:t>
            </a:r>
            <a:r>
              <a:rPr lang="it-IT" sz="1000" i="1">
                <a:solidFill>
                  <a:srgbClr val="663300"/>
                </a:solidFill>
                <a:latin typeface="Book Antiqua" pitchFamily="-107" charset="0"/>
              </a:rPr>
              <a:t>dove</a:t>
            </a:r>
            <a:r>
              <a:rPr lang="it-IT" sz="1000">
                <a:solidFill>
                  <a:srgbClr val="663300"/>
                </a:solidFill>
                <a:latin typeface="Book Antiqua" pitchFamily="-107" charset="0"/>
              </a:rPr>
              <a:t>) è centrata sull’area medio-temporale (MT) e collega l’area visiva primaria (V1) alle aree della corteccia parietale posteriore. Il modello di Milner e Goodale è in accordo con lo schema in figura per quanto riguarda la via ventrale, mentre considera la viadorsale responsabile non del </a:t>
            </a:r>
            <a:r>
              <a:rPr lang="it-IT" sz="1000" i="1">
                <a:solidFill>
                  <a:srgbClr val="663300"/>
                </a:solidFill>
                <a:latin typeface="Book Antiqua" pitchFamily="-107" charset="0"/>
              </a:rPr>
              <a:t>dove </a:t>
            </a:r>
            <a:r>
              <a:rPr lang="it-IT" sz="1000">
                <a:solidFill>
                  <a:srgbClr val="663300"/>
                </a:solidFill>
                <a:latin typeface="Book Antiqua" pitchFamily="-107" charset="0"/>
              </a:rPr>
              <a:t>(percezione dello spazio), bensì del </a:t>
            </a:r>
            <a:r>
              <a:rPr lang="it-IT" sz="1000" i="1">
                <a:solidFill>
                  <a:srgbClr val="663300"/>
                </a:solidFill>
                <a:latin typeface="Book Antiqua" pitchFamily="-107" charset="0"/>
              </a:rPr>
              <a:t>come </a:t>
            </a:r>
            <a:r>
              <a:rPr lang="it-IT" sz="1000">
                <a:solidFill>
                  <a:srgbClr val="663300"/>
                </a:solidFill>
                <a:latin typeface="Book Antiqua" pitchFamily="-107" charset="0"/>
              </a:rPr>
              <a:t>(dell’informazione visiva che serve per il controllo on line delle azione)</a:t>
            </a:r>
          </a:p>
          <a:p>
            <a:pPr>
              <a:spcBef>
                <a:spcPct val="50000"/>
              </a:spcBef>
            </a:pPr>
            <a:endParaRPr lang="it-IT" sz="1000">
              <a:latin typeface="Book Antiqua" pitchFamily="-107"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ap1fig5"/>
          <p:cNvPicPr>
            <a:picLocks noChangeAspect="1" noChangeArrowheads="1"/>
          </p:cNvPicPr>
          <p:nvPr/>
        </p:nvPicPr>
        <p:blipFill>
          <a:blip r:embed="rId2"/>
          <a:srcRect/>
          <a:stretch>
            <a:fillRect/>
          </a:stretch>
        </p:blipFill>
        <p:spPr bwMode="auto">
          <a:xfrm>
            <a:off x="4427538" y="2060575"/>
            <a:ext cx="4013200" cy="3009900"/>
          </a:xfrm>
          <a:prstGeom prst="rect">
            <a:avLst/>
          </a:prstGeom>
          <a:noFill/>
        </p:spPr>
      </p:pic>
      <p:sp>
        <p:nvSpPr>
          <p:cNvPr id="29699" name="Text Box 3"/>
          <p:cNvSpPr txBox="1">
            <a:spLocks noChangeArrowheads="1"/>
          </p:cNvSpPr>
          <p:nvPr/>
        </p:nvSpPr>
        <p:spPr bwMode="auto">
          <a:xfrm>
            <a:off x="1979613" y="2133600"/>
            <a:ext cx="1944687" cy="3365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600" b="1">
                <a:solidFill>
                  <a:srgbClr val="663300"/>
                </a:solidFill>
                <a:latin typeface="Book Antiqua" pitchFamily="-107" charset="0"/>
              </a:rPr>
              <a:t>Il sistema motorio</a:t>
            </a:r>
          </a:p>
        </p:txBody>
      </p:sp>
      <p:sp>
        <p:nvSpPr>
          <p:cNvPr id="29700" name="Text Box 4"/>
          <p:cNvSpPr txBox="1">
            <a:spLocks noChangeArrowheads="1"/>
          </p:cNvSpPr>
          <p:nvPr/>
        </p:nvSpPr>
        <p:spPr bwMode="auto">
          <a:xfrm>
            <a:off x="1979613" y="3357563"/>
            <a:ext cx="1871662" cy="1158875"/>
          </a:xfrm>
          <a:prstGeom prst="rect">
            <a:avLst/>
          </a:prstGeom>
          <a:noFill/>
          <a:ln w="9525">
            <a:noFill/>
            <a:miter lim="800000"/>
            <a:headEnd/>
            <a:tailEnd/>
          </a:ln>
          <a:effectLst/>
        </p:spPr>
        <p:txBody>
          <a:bodyPr>
            <a:prstTxWarp prst="textNoShape">
              <a:avLst/>
            </a:prstTxWarp>
            <a:spAutoFit/>
          </a:bodyPr>
          <a:lstStyle/>
          <a:p>
            <a:pPr algn="ctr"/>
            <a:r>
              <a:rPr lang="it-IT" sz="1000" i="1">
                <a:solidFill>
                  <a:srgbClr val="663300"/>
                </a:solidFill>
                <a:latin typeface="Book Antiqua" pitchFamily="-107" charset="0"/>
              </a:rPr>
              <a:t>Visione mesiale e laterale del cervello della scimmia che rivela la parcellizzazione</a:t>
            </a:r>
          </a:p>
          <a:p>
            <a:pPr algn="ctr"/>
            <a:r>
              <a:rPr lang="it-IT" sz="1000" i="1">
                <a:solidFill>
                  <a:srgbClr val="663300"/>
                </a:solidFill>
                <a:latin typeface="Book Antiqua" pitchFamily="-107" charset="0"/>
              </a:rPr>
              <a:t>anatomo-funzionale della corteccia motoria e della corteccia parietale posteriore.</a:t>
            </a:r>
          </a:p>
          <a:p>
            <a:pPr algn="ctr"/>
            <a:r>
              <a:rPr lang="it-IT" sz="1000" i="1">
                <a:solidFill>
                  <a:srgbClr val="663300"/>
                </a:solidFill>
                <a:latin typeface="Book Antiqua" pitchFamily="-107" charset="0"/>
              </a:rPr>
              <a:t>(Luppino, Rizzolatti, 2000.)</a:t>
            </a:r>
            <a:endParaRPr lang="it-IT" i="1"/>
          </a:p>
        </p:txBody>
      </p:sp>
      <p:sp>
        <p:nvSpPr>
          <p:cNvPr id="29701" name="Text Box 5"/>
          <p:cNvSpPr txBox="1">
            <a:spLocks noChangeArrowheads="1"/>
          </p:cNvSpPr>
          <p:nvPr/>
        </p:nvSpPr>
        <p:spPr bwMode="auto">
          <a:xfrm>
            <a:off x="4356100" y="5589588"/>
            <a:ext cx="424815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it-IT"/>
          </a:p>
        </p:txBody>
      </p:sp>
      <p:sp>
        <p:nvSpPr>
          <p:cNvPr id="29702" name="Text Box 6"/>
          <p:cNvSpPr txBox="1">
            <a:spLocks noChangeArrowheads="1"/>
          </p:cNvSpPr>
          <p:nvPr/>
        </p:nvSpPr>
        <p:spPr bwMode="auto">
          <a:xfrm>
            <a:off x="4140200" y="5157788"/>
            <a:ext cx="4464050" cy="1006475"/>
          </a:xfrm>
          <a:prstGeom prst="rect">
            <a:avLst/>
          </a:prstGeom>
          <a:noFill/>
          <a:ln w="9525">
            <a:noFill/>
            <a:miter lim="800000"/>
            <a:headEnd/>
            <a:tailEnd/>
          </a:ln>
          <a:effectLst/>
        </p:spPr>
        <p:txBody>
          <a:bodyPr>
            <a:prstTxWarp prst="textNoShape">
              <a:avLst/>
            </a:prstTxWarp>
            <a:spAutoFit/>
          </a:bodyPr>
          <a:lstStyle/>
          <a:p>
            <a:pPr algn="just"/>
            <a:r>
              <a:rPr lang="it-IT" sz="1000">
                <a:solidFill>
                  <a:srgbClr val="663300"/>
                </a:solidFill>
              </a:rPr>
              <a:t>Le aree della corteccia parietale posteriore sono indicate con la lettera P seguita da una (o più) lettere. A destra: le aree interne del solco intraparietale (IP): AIP area intraparietale anteriore, LIP intraparietale laterale, MIP intraparietale mediale, PEIp area PE intraparietale, VIP area intraparietale ventrale. Altre abbr.: Cg solco del cingolo, DLPFd corteccia prefrontale dorsolaterale dorsale, DLPFv ventrale, SI corteccia somatosensoriale primaria, POs solco parieto-occipitale.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ap2fig8"/>
          <p:cNvPicPr>
            <a:picLocks noChangeAspect="1" noChangeArrowheads="1"/>
          </p:cNvPicPr>
          <p:nvPr/>
        </p:nvPicPr>
        <p:blipFill>
          <a:blip r:embed="rId2"/>
          <a:srcRect/>
          <a:stretch>
            <a:fillRect/>
          </a:stretch>
        </p:blipFill>
        <p:spPr bwMode="auto">
          <a:xfrm>
            <a:off x="4356100" y="2349500"/>
            <a:ext cx="4113213" cy="2362200"/>
          </a:xfrm>
          <a:prstGeom prst="rect">
            <a:avLst/>
          </a:prstGeom>
          <a:noFill/>
        </p:spPr>
      </p:pic>
      <p:sp>
        <p:nvSpPr>
          <p:cNvPr id="4101" name="Text Box 5"/>
          <p:cNvSpPr txBox="1">
            <a:spLocks noChangeArrowheads="1"/>
          </p:cNvSpPr>
          <p:nvPr/>
        </p:nvSpPr>
        <p:spPr bwMode="auto">
          <a:xfrm>
            <a:off x="4284663" y="4941888"/>
            <a:ext cx="4248150" cy="930275"/>
          </a:xfrm>
          <a:prstGeom prst="rect">
            <a:avLst/>
          </a:prstGeom>
          <a:noFill/>
          <a:ln w="9525">
            <a:noFill/>
            <a:miter lim="800000"/>
            <a:headEnd/>
            <a:tailEnd/>
          </a:ln>
          <a:effectLst/>
        </p:spPr>
        <p:txBody>
          <a:bodyPr>
            <a:prstTxWarp prst="textNoShape">
              <a:avLst/>
            </a:prstTxWarp>
            <a:spAutoFit/>
          </a:bodyPr>
          <a:lstStyle/>
          <a:p>
            <a:pPr algn="just"/>
            <a:r>
              <a:rPr lang="it-IT" sz="1000">
                <a:solidFill>
                  <a:srgbClr val="663300"/>
                </a:solidFill>
                <a:latin typeface="Book Antiqua" pitchFamily="-107" charset="0"/>
              </a:rPr>
              <a:t>Le tre vie della visione in un cervello di scimmia. La via ventrale è la stessa dei modelli precedenti, quella dorsale è suddivisa in una </a:t>
            </a:r>
            <a:r>
              <a:rPr lang="it-IT" sz="1000" i="1">
                <a:solidFill>
                  <a:srgbClr val="663300"/>
                </a:solidFill>
                <a:latin typeface="Book Antiqua" pitchFamily="-107" charset="0"/>
              </a:rPr>
              <a:t>via dorsale-ventrale</a:t>
            </a:r>
            <a:r>
              <a:rPr lang="it-IT" sz="1000">
                <a:solidFill>
                  <a:srgbClr val="663300"/>
                </a:solidFill>
                <a:latin typeface="Book Antiqua" pitchFamily="-107" charset="0"/>
              </a:rPr>
              <a:t>, che termina nel lobo parietale inferiore (IPL), e in una </a:t>
            </a:r>
            <a:r>
              <a:rPr lang="it-IT" sz="1000" i="1">
                <a:solidFill>
                  <a:srgbClr val="663300"/>
                </a:solidFill>
                <a:latin typeface="Book Antiqua" pitchFamily="-107" charset="0"/>
              </a:rPr>
              <a:t>via dorsale-dorsale</a:t>
            </a:r>
            <a:r>
              <a:rPr lang="it-IT" sz="1000">
                <a:solidFill>
                  <a:srgbClr val="663300"/>
                </a:solidFill>
                <a:latin typeface="Book Antiqua" pitchFamily="-107" charset="0"/>
              </a:rPr>
              <a:t>, che arriva al lobo parietale superiore (SPL).</a:t>
            </a:r>
          </a:p>
          <a:p>
            <a:pPr>
              <a:spcBef>
                <a:spcPct val="50000"/>
              </a:spcBef>
            </a:pPr>
            <a:endParaRPr lang="it-IT" sz="1000">
              <a:solidFill>
                <a:srgbClr val="663300"/>
              </a:solidFill>
              <a:latin typeface="Book Antiqua" pitchFamily="-107" charset="0"/>
            </a:endParaRPr>
          </a:p>
        </p:txBody>
      </p:sp>
      <p:sp>
        <p:nvSpPr>
          <p:cNvPr id="4103" name="Text Box 7"/>
          <p:cNvSpPr txBox="1">
            <a:spLocks noChangeArrowheads="1"/>
          </p:cNvSpPr>
          <p:nvPr/>
        </p:nvSpPr>
        <p:spPr bwMode="auto">
          <a:xfrm>
            <a:off x="1908175" y="2060575"/>
            <a:ext cx="2016125" cy="5810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it-IT" sz="1600" b="1">
                <a:solidFill>
                  <a:srgbClr val="663300"/>
                </a:solidFill>
                <a:latin typeface="Book Antiqua" pitchFamily="-107" charset="0"/>
              </a:rPr>
              <a:t>Le tre vie della visione</a:t>
            </a:r>
          </a:p>
        </p:txBody>
      </p:sp>
      <p:pic>
        <p:nvPicPr>
          <p:cNvPr id="4104" name="Picture 8" descr="cap2fig9"/>
          <p:cNvPicPr>
            <a:picLocks noChangeAspect="1" noChangeArrowheads="1"/>
          </p:cNvPicPr>
          <p:nvPr/>
        </p:nvPicPr>
        <p:blipFill>
          <a:blip r:embed="rId3"/>
          <a:srcRect/>
          <a:stretch>
            <a:fillRect/>
          </a:stretch>
        </p:blipFill>
        <p:spPr bwMode="auto">
          <a:xfrm>
            <a:off x="1908175" y="2924175"/>
            <a:ext cx="2016125" cy="1603375"/>
          </a:xfrm>
          <a:prstGeom prst="rect">
            <a:avLst/>
          </a:prstGeom>
          <a:noFill/>
        </p:spPr>
      </p:pic>
      <p:sp>
        <p:nvSpPr>
          <p:cNvPr id="4105" name="Text Box 9"/>
          <p:cNvSpPr txBox="1">
            <a:spLocks noChangeArrowheads="1"/>
          </p:cNvSpPr>
          <p:nvPr/>
        </p:nvSpPr>
        <p:spPr bwMode="auto">
          <a:xfrm>
            <a:off x="1979613" y="4581525"/>
            <a:ext cx="1944687" cy="1997075"/>
          </a:xfrm>
          <a:prstGeom prst="rect">
            <a:avLst/>
          </a:prstGeom>
          <a:noFill/>
          <a:ln w="9525">
            <a:noFill/>
            <a:miter lim="800000"/>
            <a:headEnd/>
            <a:tailEnd/>
          </a:ln>
          <a:effectLst/>
        </p:spPr>
        <p:txBody>
          <a:bodyPr>
            <a:prstTxWarp prst="textNoShape">
              <a:avLst/>
            </a:prstTxWarp>
            <a:spAutoFit/>
          </a:bodyPr>
          <a:lstStyle/>
          <a:p>
            <a:pPr algn="ctr"/>
            <a:r>
              <a:rPr lang="it-IT" sz="1000" i="1">
                <a:solidFill>
                  <a:srgbClr val="663300"/>
                </a:solidFill>
              </a:rPr>
              <a:t>Via dorsale-dorsale</a:t>
            </a:r>
            <a:r>
              <a:rPr lang="it-IT" sz="1000">
                <a:solidFill>
                  <a:srgbClr val="663300"/>
                </a:solidFill>
              </a:rPr>
              <a:t>: raggiunge SPL veicolando l’informazione visiva per il controllo online del movimento.</a:t>
            </a:r>
            <a:r>
              <a:rPr lang="it-IT" sz="1000" i="1">
                <a:solidFill>
                  <a:srgbClr val="663300"/>
                </a:solidFill>
              </a:rPr>
              <a:t>Via dorsale-ventrale</a:t>
            </a:r>
            <a:r>
              <a:rPr lang="it-IT" sz="1000">
                <a:solidFill>
                  <a:srgbClr val="663300"/>
                </a:solidFill>
              </a:rPr>
              <a:t>:</a:t>
            </a:r>
          </a:p>
          <a:p>
            <a:pPr algn="ctr"/>
            <a:r>
              <a:rPr lang="it-IT" sz="1000">
                <a:solidFill>
                  <a:srgbClr val="663300"/>
                </a:solidFill>
              </a:rPr>
              <a:t>arriva a IPL e quindi alle aree premotorie, formando i circuiti responsabili delle trasformazioni visuo-motorie. In giallo in basso sono indicate le afferenze dal STS e dalll’IT: esse raggiungono IPL, ma non SPL.</a:t>
            </a:r>
          </a:p>
          <a:p>
            <a:pPr>
              <a:spcBef>
                <a:spcPct val="50000"/>
              </a:spcBef>
            </a:pPr>
            <a:endParaRPr lang="it-IT" sz="1000">
              <a:solidFill>
                <a:srgbClr val="6633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numero diapositiva 3"/>
          <p:cNvSpPr>
            <a:spLocks noGrp="1"/>
          </p:cNvSpPr>
          <p:nvPr>
            <p:ph type="sldNum" sz="quarter" idx="12"/>
          </p:nvPr>
        </p:nvSpPr>
        <p:spPr/>
        <p:txBody>
          <a:bodyPr/>
          <a:lstStyle/>
          <a:p>
            <a:pPr>
              <a:defRPr/>
            </a:pPr>
            <a:fld id="{68C4A570-543F-B84D-B4D0-48CFD5095B64}" type="slidenum">
              <a:rPr lang="it-IT"/>
              <a:pPr>
                <a:defRPr/>
              </a:pPr>
              <a:t>43</a:t>
            </a:fld>
            <a:endParaRPr lang="it-IT"/>
          </a:p>
        </p:txBody>
      </p:sp>
      <p:sp>
        <p:nvSpPr>
          <p:cNvPr id="57347" name="Rectangle 2"/>
          <p:cNvSpPr>
            <a:spLocks noChangeArrowheads="1"/>
          </p:cNvSpPr>
          <p:nvPr/>
        </p:nvSpPr>
        <p:spPr bwMode="auto">
          <a:xfrm>
            <a:off x="144463" y="1125538"/>
            <a:ext cx="8820150" cy="4889500"/>
          </a:xfrm>
          <a:prstGeom prst="rect">
            <a:avLst/>
          </a:prstGeom>
          <a:solidFill>
            <a:schemeClr val="bg1">
              <a:alpha val="41176"/>
            </a:schemeClr>
          </a:solidFill>
          <a:ln w="9525" cap="rnd">
            <a:solidFill>
              <a:schemeClr val="tx1"/>
            </a:solidFill>
            <a:prstDash val="sysDot"/>
            <a:miter lim="800000"/>
            <a:headEnd/>
            <a:tailEnd/>
          </a:ln>
        </p:spPr>
        <p:txBody>
          <a:bodyPr wrap="none" anchor="ctr">
            <a:prstTxWarp prst="textNoShape">
              <a:avLst/>
            </a:prstTxWarp>
          </a:bodyPr>
          <a:lstStyle/>
          <a:p>
            <a:endParaRPr lang="it-IT" sz="1800">
              <a:latin typeface="Calibri" pitchFamily="-107" charset="0"/>
            </a:endParaRPr>
          </a:p>
        </p:txBody>
      </p:sp>
      <p:sp>
        <p:nvSpPr>
          <p:cNvPr id="57348" name="Oval 3"/>
          <p:cNvSpPr>
            <a:spLocks noChangeArrowheads="1"/>
          </p:cNvSpPr>
          <p:nvPr/>
        </p:nvSpPr>
        <p:spPr bwMode="auto">
          <a:xfrm>
            <a:off x="3349625" y="3171825"/>
            <a:ext cx="2735263" cy="2778125"/>
          </a:xfrm>
          <a:prstGeom prst="ellipse">
            <a:avLst/>
          </a:prstGeom>
          <a:solidFill>
            <a:srgbClr val="CCFFCC">
              <a:alpha val="41176"/>
            </a:srgbClr>
          </a:solidFill>
          <a:ln w="9525" cap="rnd">
            <a:solidFill>
              <a:schemeClr val="tx1"/>
            </a:solidFill>
            <a:prstDash val="sysDot"/>
            <a:round/>
            <a:headEnd/>
            <a:tailEnd/>
          </a:ln>
        </p:spPr>
        <p:txBody>
          <a:bodyPr wrap="none" anchor="ctr">
            <a:prstTxWarp prst="textNoShape">
              <a:avLst/>
            </a:prstTxWarp>
          </a:bodyPr>
          <a:lstStyle/>
          <a:p>
            <a:endParaRPr lang="it-IT" sz="1800">
              <a:latin typeface="Calibri" pitchFamily="-107" charset="0"/>
            </a:endParaRPr>
          </a:p>
        </p:txBody>
      </p:sp>
      <p:sp>
        <p:nvSpPr>
          <p:cNvPr id="257028" name="Rectangle 4"/>
          <p:cNvSpPr>
            <a:spLocks noChangeArrowheads="1"/>
          </p:cNvSpPr>
          <p:nvPr/>
        </p:nvSpPr>
        <p:spPr bwMode="auto">
          <a:xfrm>
            <a:off x="179388" y="138113"/>
            <a:ext cx="8964612" cy="371475"/>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fontAlgn="auto">
              <a:spcBef>
                <a:spcPts val="0"/>
              </a:spcBef>
              <a:spcAft>
                <a:spcPts val="0"/>
              </a:spcAft>
              <a:defRPr/>
            </a:pPr>
            <a:r>
              <a:rPr lang="it-IT" sz="1800" b="1">
                <a:effectLst>
                  <a:outerShdw blurRad="38100" dist="38100" dir="2700000" algn="tl">
                    <a:srgbClr val="DDDDDD"/>
                  </a:outerShdw>
                </a:effectLst>
                <a:latin typeface="Tahoma" charset="0"/>
                <a:ea typeface="+mn-ea"/>
                <a:cs typeface="+mn-cs"/>
              </a:rPr>
              <a:t>Interrelazione e intersezione di Percezione-azione 1/3</a:t>
            </a:r>
          </a:p>
        </p:txBody>
      </p:sp>
      <p:sp>
        <p:nvSpPr>
          <p:cNvPr id="257029" name="Rectangle 5"/>
          <p:cNvSpPr>
            <a:spLocks noChangeArrowheads="1"/>
          </p:cNvSpPr>
          <p:nvPr/>
        </p:nvSpPr>
        <p:spPr bwMode="auto">
          <a:xfrm>
            <a:off x="179388" y="1101725"/>
            <a:ext cx="8640762" cy="1917700"/>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defRPr/>
            </a:pPr>
            <a:r>
              <a:rPr lang="it-IT" sz="1800">
                <a:latin typeface="Verdana" charset="0"/>
                <a:ea typeface="+mn-ea"/>
                <a:cs typeface="+mn-cs"/>
              </a:rPr>
              <a:t>Se guardiamo ai meccanismi secondo cui funziona il nostro cervello ci rendiamo conto di quanto astratta sia la descrizione abituale dei nostri comportamenti che tende a separare </a:t>
            </a:r>
            <a:r>
              <a:rPr lang="it-IT" sz="1800" b="1">
                <a:effectLst>
                  <a:outerShdw blurRad="38100" dist="38100" dir="2700000" algn="tl">
                    <a:srgbClr val="DDDDDD"/>
                  </a:outerShdw>
                </a:effectLst>
                <a:latin typeface="Verdana" charset="0"/>
                <a:ea typeface="+mn-ea"/>
                <a:cs typeface="+mn-cs"/>
              </a:rPr>
              <a:t>i puri movimenti fisici</a:t>
            </a:r>
            <a:r>
              <a:rPr lang="it-IT" sz="1800">
                <a:latin typeface="Verdana" charset="0"/>
                <a:ea typeface="+mn-ea"/>
                <a:cs typeface="+mn-cs"/>
              </a:rPr>
              <a:t> dagli </a:t>
            </a:r>
            <a:r>
              <a:rPr lang="it-IT" sz="1800" b="1">
                <a:effectLst>
                  <a:outerShdw blurRad="38100" dist="38100" dir="2700000" algn="tl">
                    <a:srgbClr val="DDDDDD"/>
                  </a:outerShdw>
                </a:effectLst>
                <a:latin typeface="Verdana" charset="0"/>
                <a:ea typeface="+mn-ea"/>
                <a:cs typeface="+mn-cs"/>
              </a:rPr>
              <a:t>atti </a:t>
            </a:r>
            <a:r>
              <a:rPr lang="it-IT" sz="1800">
                <a:latin typeface="Verdana" charset="0"/>
                <a:ea typeface="+mn-ea"/>
                <a:cs typeface="+mn-cs"/>
              </a:rPr>
              <a:t>che tramite questi verrebbero eseguiti.</a:t>
            </a:r>
          </a:p>
        </p:txBody>
      </p:sp>
      <p:pic>
        <p:nvPicPr>
          <p:cNvPr id="57351" name="Picture 6" descr="cervello">
            <a:hlinkClick r:id="rId3"/>
          </p:cNvPr>
          <p:cNvPicPr>
            <a:picLocks noChangeAspect="1" noChangeArrowheads="1"/>
          </p:cNvPicPr>
          <p:nvPr/>
        </p:nvPicPr>
        <p:blipFill>
          <a:blip r:embed="rId4">
            <a:clrChange>
              <a:clrFrom>
                <a:srgbClr val="060409"/>
              </a:clrFrom>
              <a:clrTo>
                <a:srgbClr val="060409">
                  <a:alpha val="0"/>
                </a:srgbClr>
              </a:clrTo>
            </a:clrChange>
            <a:lum bright="-14000" contrast="-46000"/>
          </a:blip>
          <a:srcRect/>
          <a:stretch>
            <a:fillRect/>
          </a:stretch>
        </p:blipFill>
        <p:spPr bwMode="auto">
          <a:xfrm>
            <a:off x="3995738" y="3644900"/>
            <a:ext cx="2070100" cy="1636713"/>
          </a:xfrm>
          <a:prstGeom prst="rect">
            <a:avLst/>
          </a:prstGeom>
          <a:noFill/>
          <a:ln w="9525">
            <a:noFill/>
            <a:miter lim="800000"/>
            <a:headEnd/>
            <a:tailEnd/>
          </a:ln>
        </p:spPr>
      </p:pic>
      <p:pic>
        <p:nvPicPr>
          <p:cNvPr id="57352" name="Picture 7" descr="cervello">
            <a:hlinkClick r:id="rId3"/>
          </p:cNvPr>
          <p:cNvPicPr>
            <a:picLocks noChangeAspect="1" noChangeArrowheads="1"/>
          </p:cNvPicPr>
          <p:nvPr/>
        </p:nvPicPr>
        <p:blipFill>
          <a:blip r:embed="rId4">
            <a:clrChange>
              <a:clrFrom>
                <a:srgbClr val="060409"/>
              </a:clrFrom>
              <a:clrTo>
                <a:srgbClr val="060409">
                  <a:alpha val="0"/>
                </a:srgbClr>
              </a:clrTo>
            </a:clrChange>
            <a:lum contrast="6000"/>
          </a:blip>
          <a:srcRect/>
          <a:stretch>
            <a:fillRect/>
          </a:stretch>
        </p:blipFill>
        <p:spPr bwMode="auto">
          <a:xfrm>
            <a:off x="3348038" y="4024313"/>
            <a:ext cx="2070100" cy="1636712"/>
          </a:xfrm>
          <a:prstGeom prst="rect">
            <a:avLst/>
          </a:prstGeom>
          <a:noFill/>
          <a:ln w="9525">
            <a:noFill/>
            <a:miter lim="800000"/>
            <a:headEnd/>
            <a:tailEnd/>
          </a:ln>
        </p:spPr>
      </p:pic>
      <p:sp>
        <p:nvSpPr>
          <p:cNvPr id="57353" name="Line 8"/>
          <p:cNvSpPr>
            <a:spLocks noChangeShapeType="1"/>
          </p:cNvSpPr>
          <p:nvPr/>
        </p:nvSpPr>
        <p:spPr bwMode="auto">
          <a:xfrm flipH="1">
            <a:off x="1619250" y="4797425"/>
            <a:ext cx="2376488"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it-IT"/>
          </a:p>
        </p:txBody>
      </p:sp>
      <p:sp>
        <p:nvSpPr>
          <p:cNvPr id="57354" name="Line 9"/>
          <p:cNvSpPr>
            <a:spLocks noChangeShapeType="1"/>
          </p:cNvSpPr>
          <p:nvPr/>
        </p:nvSpPr>
        <p:spPr bwMode="auto">
          <a:xfrm>
            <a:off x="5418138" y="4024313"/>
            <a:ext cx="1530350" cy="0"/>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it-IT"/>
          </a:p>
        </p:txBody>
      </p:sp>
      <p:sp>
        <p:nvSpPr>
          <p:cNvPr id="257034" name="Rectangle 10"/>
          <p:cNvSpPr>
            <a:spLocks noChangeArrowheads="1"/>
          </p:cNvSpPr>
          <p:nvPr/>
        </p:nvSpPr>
        <p:spPr bwMode="auto">
          <a:xfrm>
            <a:off x="179388" y="4400550"/>
            <a:ext cx="3113087" cy="396875"/>
          </a:xfrm>
          <a:prstGeom prst="rect">
            <a:avLst/>
          </a:prstGeom>
          <a:noFill/>
          <a:ln w="9525" cap="rnd">
            <a:noFill/>
            <a:prstDash val="sysDot"/>
            <a:miter lim="800000"/>
            <a:headEnd/>
            <a:tailEnd/>
          </a:ln>
          <a:effectLst/>
        </p:spPr>
        <p:txBody>
          <a:bodyPr wrap="none">
            <a:prstTxWarp prst="textNoShape">
              <a:avLst/>
            </a:prstTxWarp>
            <a:spAutoFit/>
          </a:bodyPr>
          <a:lstStyle/>
          <a:p>
            <a:pP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puri movimenti fisici</a:t>
            </a:r>
          </a:p>
        </p:txBody>
      </p:sp>
      <p:sp>
        <p:nvSpPr>
          <p:cNvPr id="257035" name="Rectangle 11"/>
          <p:cNvSpPr>
            <a:spLocks noChangeArrowheads="1"/>
          </p:cNvSpPr>
          <p:nvPr/>
        </p:nvSpPr>
        <p:spPr bwMode="auto">
          <a:xfrm>
            <a:off x="6300788" y="3627438"/>
            <a:ext cx="2959100" cy="701675"/>
          </a:xfrm>
          <a:prstGeom prst="rect">
            <a:avLst/>
          </a:prstGeom>
          <a:noFill/>
          <a:ln w="9525" cap="rnd">
            <a:noFill/>
            <a:prstDash val="sysDot"/>
            <a:miter lim="800000"/>
            <a:headEnd/>
            <a:tailEnd/>
          </a:ln>
          <a:effectLst/>
        </p:spPr>
        <p:txBody>
          <a:bodyPr>
            <a:prstTxWarp prst="textNoShape">
              <a:avLst/>
            </a:prstTxWarp>
            <a:spAutoFit/>
          </a:bodyPr>
          <a:lstStyle/>
          <a:p>
            <a:pP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atti eseguiti dai movimenti</a:t>
            </a:r>
          </a:p>
        </p:txBody>
      </p:sp>
      <p:sp>
        <p:nvSpPr>
          <p:cNvPr id="57357" name="AutoShape 12"/>
          <p:cNvSpPr>
            <a:spLocks noChangeArrowheads="1"/>
          </p:cNvSpPr>
          <p:nvPr/>
        </p:nvSpPr>
        <p:spPr bwMode="auto">
          <a:xfrm rot="-2097463">
            <a:off x="4841875" y="4600575"/>
            <a:ext cx="1223963" cy="1060450"/>
          </a:xfrm>
          <a:prstGeom prst="leftRightArrow">
            <a:avLst>
              <a:gd name="adj1" fmla="val 47306"/>
              <a:gd name="adj2" fmla="val 28593"/>
            </a:avLst>
          </a:prstGeom>
          <a:solidFill>
            <a:schemeClr val="bg1">
              <a:alpha val="61176"/>
            </a:schemeClr>
          </a:solidFill>
          <a:ln w="9525" cap="rnd">
            <a:solidFill>
              <a:schemeClr val="tx1"/>
            </a:solidFill>
            <a:prstDash val="sysDot"/>
            <a:miter lim="800000"/>
            <a:headEnd/>
            <a:tailEnd/>
          </a:ln>
        </p:spPr>
        <p:txBody>
          <a:bodyPr wrap="none" anchor="ctr">
            <a:prstTxWarp prst="textNoShape">
              <a:avLst/>
            </a:prstTxWarp>
          </a:bodyPr>
          <a:lstStyle/>
          <a:p>
            <a:endParaRPr lang="it-IT" sz="1800">
              <a:latin typeface="Calibri" pitchFamily="-107"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egnaposto numero diapositiva 3"/>
          <p:cNvSpPr>
            <a:spLocks noGrp="1"/>
          </p:cNvSpPr>
          <p:nvPr>
            <p:ph type="sldNum" sz="quarter" idx="12"/>
          </p:nvPr>
        </p:nvSpPr>
        <p:spPr/>
        <p:txBody>
          <a:bodyPr/>
          <a:lstStyle/>
          <a:p>
            <a:pPr>
              <a:defRPr/>
            </a:pPr>
            <a:fld id="{C3938C0B-A457-AF4D-AB09-ECE835CA011F}" type="slidenum">
              <a:rPr lang="it-IT"/>
              <a:pPr>
                <a:defRPr/>
              </a:pPr>
              <a:t>44</a:t>
            </a:fld>
            <a:endParaRPr lang="it-IT"/>
          </a:p>
        </p:txBody>
      </p:sp>
      <p:sp>
        <p:nvSpPr>
          <p:cNvPr id="59395" name="Rectangle 2"/>
          <p:cNvSpPr>
            <a:spLocks noChangeArrowheads="1"/>
          </p:cNvSpPr>
          <p:nvPr/>
        </p:nvSpPr>
        <p:spPr bwMode="auto">
          <a:xfrm>
            <a:off x="179388" y="1125538"/>
            <a:ext cx="8640762" cy="4824412"/>
          </a:xfrm>
          <a:prstGeom prst="rect">
            <a:avLst/>
          </a:prstGeom>
          <a:solidFill>
            <a:schemeClr val="bg1">
              <a:alpha val="61176"/>
            </a:schemeClr>
          </a:solidFill>
          <a:ln w="9525" cap="rnd">
            <a:solidFill>
              <a:schemeClr val="tx1"/>
            </a:solidFill>
            <a:prstDash val="sysDot"/>
            <a:miter lim="800000"/>
            <a:headEnd/>
            <a:tailEnd/>
          </a:ln>
        </p:spPr>
        <p:txBody>
          <a:bodyPr wrap="none" anchor="ctr">
            <a:prstTxWarp prst="textNoShape">
              <a:avLst/>
            </a:prstTxWarp>
          </a:bodyPr>
          <a:lstStyle/>
          <a:p>
            <a:endParaRPr lang="it-IT" sz="1800">
              <a:latin typeface="Calibri" pitchFamily="-107" charset="0"/>
            </a:endParaRPr>
          </a:p>
        </p:txBody>
      </p:sp>
      <p:pic>
        <p:nvPicPr>
          <p:cNvPr id="59396" name="Picture 3" descr="Moviment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67400" y="3055938"/>
            <a:ext cx="2647950" cy="2733675"/>
          </a:xfrm>
          <a:prstGeom prst="rect">
            <a:avLst/>
          </a:prstGeom>
          <a:noFill/>
          <a:ln w="9525">
            <a:noFill/>
            <a:miter lim="800000"/>
            <a:headEnd/>
            <a:tailEnd/>
          </a:ln>
        </p:spPr>
      </p:pic>
      <p:sp>
        <p:nvSpPr>
          <p:cNvPr id="259076" name="Rectangle 4"/>
          <p:cNvSpPr>
            <a:spLocks noChangeArrowheads="1"/>
          </p:cNvSpPr>
          <p:nvPr/>
        </p:nvSpPr>
        <p:spPr bwMode="auto">
          <a:xfrm>
            <a:off x="468313" y="1230313"/>
            <a:ext cx="8064500" cy="4359275"/>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defRPr/>
            </a:pPr>
            <a:r>
              <a:rPr lang="it-IT" sz="2000">
                <a:latin typeface="Verdana" charset="0"/>
                <a:ea typeface="+mn-ea"/>
                <a:cs typeface="+mn-cs"/>
              </a:rPr>
              <a:t>I più recenti risultati ottenuti dalle neuroscienze hanno evidenziato quanto siano improponibili  la riduzione della percezione a una rappresentazione iconica degli oggetti, indipendente da qualsiasi </a:t>
            </a:r>
            <a:r>
              <a:rPr lang="it-IT" sz="2000" b="1">
                <a:effectLst>
                  <a:outerShdw blurRad="38100" dist="38100" dir="2700000" algn="tl">
                    <a:srgbClr val="DDDDDD"/>
                  </a:outerShdw>
                </a:effectLst>
                <a:latin typeface="Verdana" charset="0"/>
                <a:ea typeface="+mn-ea"/>
                <a:cs typeface="+mn-cs"/>
              </a:rPr>
              <a:t>dove</a:t>
            </a:r>
            <a:r>
              <a:rPr lang="it-IT" sz="2000">
                <a:latin typeface="Verdana" charset="0"/>
                <a:ea typeface="+mn-ea"/>
                <a:cs typeface="+mn-cs"/>
              </a:rPr>
              <a:t> e da qualunque </a:t>
            </a:r>
            <a:r>
              <a:rPr lang="it-IT" sz="2000" b="1">
                <a:effectLst>
                  <a:outerShdw blurRad="38100" dist="38100" dir="2700000" algn="tl">
                    <a:srgbClr val="DDDDDD"/>
                  </a:outerShdw>
                </a:effectLst>
                <a:latin typeface="Verdana" charset="0"/>
                <a:ea typeface="+mn-ea"/>
                <a:cs typeface="+mn-cs"/>
              </a:rPr>
              <a:t>come</a:t>
            </a:r>
            <a:r>
              <a:rPr lang="it-IT" sz="2000">
                <a:latin typeface="Verdana" charset="0"/>
                <a:ea typeface="+mn-ea"/>
                <a:cs typeface="+mn-cs"/>
              </a:rPr>
              <a:t>, e la concomitante riduzione dell’azione a un’intenzione che discrimina tra un </a:t>
            </a:r>
            <a:r>
              <a:rPr lang="it-IT" sz="2000" b="1">
                <a:effectLst>
                  <a:outerShdw blurRad="38100" dist="38100" dir="2700000" algn="tl">
                    <a:srgbClr val="DDDDDD"/>
                  </a:outerShdw>
                </a:effectLst>
                <a:latin typeface="Verdana" charset="0"/>
                <a:ea typeface="+mn-ea"/>
                <a:cs typeface="+mn-cs"/>
              </a:rPr>
              <a:t>come</a:t>
            </a:r>
            <a:r>
              <a:rPr lang="it-IT" sz="2000">
                <a:latin typeface="Verdana" charset="0"/>
                <a:ea typeface="+mn-ea"/>
                <a:cs typeface="+mn-cs"/>
              </a:rPr>
              <a:t> e, forse, un  </a:t>
            </a:r>
            <a:r>
              <a:rPr lang="it-IT" sz="2000" b="1">
                <a:effectLst>
                  <a:outerShdw blurRad="38100" dist="38100" dir="2700000" algn="tl">
                    <a:srgbClr val="DDDDDD"/>
                  </a:outerShdw>
                </a:effectLst>
                <a:latin typeface="Verdana" charset="0"/>
                <a:ea typeface="+mn-ea"/>
                <a:cs typeface="+mn-cs"/>
              </a:rPr>
              <a:t>dove</a:t>
            </a:r>
            <a:r>
              <a:rPr lang="it-IT" sz="2000">
                <a:latin typeface="Verdana" charset="0"/>
                <a:ea typeface="+mn-ea"/>
                <a:cs typeface="+mn-cs"/>
              </a:rPr>
              <a:t>, ma nulla ha a che fare con il </a:t>
            </a:r>
            <a:r>
              <a:rPr lang="it-IT" sz="2000" b="1">
                <a:effectLst>
                  <a:outerShdw blurRad="38100" dist="38100" dir="2700000" algn="tl">
                    <a:srgbClr val="DDDDDD"/>
                  </a:outerShdw>
                </a:effectLst>
                <a:latin typeface="Verdana" charset="0"/>
                <a:ea typeface="+mn-ea"/>
                <a:cs typeface="+mn-cs"/>
              </a:rPr>
              <a:t>cosa</a:t>
            </a:r>
            <a:r>
              <a:rPr lang="it-IT" sz="2000">
                <a:latin typeface="Verdana" charset="0"/>
                <a:ea typeface="+mn-ea"/>
                <a:cs typeface="+mn-cs"/>
              </a:rPr>
              <a:t>.</a:t>
            </a:r>
          </a:p>
          <a:p>
            <a:pPr fontAlgn="auto">
              <a:spcBef>
                <a:spcPts val="0"/>
              </a:spcBef>
              <a:spcAft>
                <a:spcPts val="0"/>
              </a:spcAft>
              <a:defRPr/>
            </a:pPr>
            <a:endParaRPr lang="it-IT" sz="2000">
              <a:latin typeface="Verdana" charset="0"/>
              <a:ea typeface="+mn-ea"/>
              <a:cs typeface="+mn-cs"/>
            </a:endParaRPr>
          </a:p>
          <a:p>
            <a:pPr fontAlgn="auto">
              <a:spcBef>
                <a:spcPts val="0"/>
              </a:spcBef>
              <a:spcAft>
                <a:spcPts val="0"/>
              </a:spcAft>
              <a:defRPr/>
            </a:pPr>
            <a:r>
              <a:rPr lang="it-IT" sz="2000">
                <a:latin typeface="Verdana" charset="0"/>
                <a:ea typeface="+mn-ea"/>
                <a:cs typeface="+mn-cs"/>
              </a:rPr>
              <a:t>Quello motorio non è un puro sistema </a:t>
            </a:r>
          </a:p>
          <a:p>
            <a:pPr fontAlgn="auto">
              <a:spcBef>
                <a:spcPts val="0"/>
              </a:spcBef>
              <a:spcAft>
                <a:spcPts val="0"/>
              </a:spcAft>
              <a:defRPr/>
            </a:pPr>
            <a:r>
              <a:rPr lang="it-IT" sz="2000">
                <a:latin typeface="Verdana" charset="0"/>
                <a:ea typeface="+mn-ea"/>
                <a:cs typeface="+mn-cs"/>
              </a:rPr>
              <a:t>esecutivo e di controllo, ma un ruolo </a:t>
            </a:r>
          </a:p>
          <a:p>
            <a:pPr fontAlgn="auto">
              <a:spcBef>
                <a:spcPts val="0"/>
              </a:spcBef>
              <a:spcAft>
                <a:spcPts val="0"/>
              </a:spcAft>
              <a:defRPr/>
            </a:pPr>
            <a:r>
              <a:rPr lang="it-IT" sz="2000">
                <a:latin typeface="Verdana" charset="0"/>
                <a:ea typeface="+mn-ea"/>
                <a:cs typeface="+mn-cs"/>
              </a:rPr>
              <a:t>attivo e decisivo anche nella costituzione </a:t>
            </a:r>
          </a:p>
          <a:p>
            <a:pPr fontAlgn="auto">
              <a:spcBef>
                <a:spcPts val="0"/>
              </a:spcBef>
              <a:spcAft>
                <a:spcPts val="0"/>
              </a:spcAft>
              <a:defRPr/>
            </a:pPr>
            <a:r>
              <a:rPr lang="it-IT" sz="2000">
                <a:latin typeface="Verdana" charset="0"/>
                <a:ea typeface="+mn-ea"/>
                <a:cs typeface="+mn-cs"/>
              </a:rPr>
              <a:t>del </a:t>
            </a:r>
            <a:r>
              <a:rPr lang="it-IT" sz="2000" b="1">
                <a:effectLst>
                  <a:outerShdw blurRad="38100" dist="38100" dir="2700000" algn="tl">
                    <a:srgbClr val="DDDDDD"/>
                  </a:outerShdw>
                </a:effectLst>
                <a:latin typeface="Verdana" charset="0"/>
                <a:ea typeface="+mn-ea"/>
                <a:cs typeface="+mn-cs"/>
              </a:rPr>
              <a:t>significato</a:t>
            </a:r>
            <a:r>
              <a:rPr lang="it-IT" sz="2000">
                <a:latin typeface="Verdana" charset="0"/>
                <a:ea typeface="+mn-ea"/>
                <a:cs typeface="+mn-cs"/>
              </a:rPr>
              <a:t> degli oggetti e nella loro</a:t>
            </a:r>
          </a:p>
          <a:p>
            <a:pPr fontAlgn="auto">
              <a:spcBef>
                <a:spcPts val="0"/>
              </a:spcBef>
              <a:spcAft>
                <a:spcPts val="0"/>
              </a:spcAft>
              <a:defRPr/>
            </a:pPr>
            <a:r>
              <a:rPr lang="it-IT" sz="2000" b="1">
                <a:effectLst>
                  <a:outerShdw blurRad="38100" dist="38100" dir="2700000" algn="tl">
                    <a:srgbClr val="DDDDDD"/>
                  </a:outerShdw>
                </a:effectLst>
                <a:latin typeface="Verdana" charset="0"/>
                <a:ea typeface="+mn-ea"/>
                <a:cs typeface="+mn-cs"/>
              </a:rPr>
              <a:t>percezione</a:t>
            </a:r>
            <a:r>
              <a:rPr lang="it-IT" sz="2000">
                <a:latin typeface="Verdana" charset="0"/>
                <a:ea typeface="+mn-ea"/>
                <a:cs typeface="+mn-cs"/>
              </a:rPr>
              <a:t>.</a:t>
            </a:r>
          </a:p>
          <a:p>
            <a:pPr fontAlgn="auto">
              <a:spcBef>
                <a:spcPts val="0"/>
              </a:spcBef>
              <a:spcAft>
                <a:spcPts val="0"/>
              </a:spcAft>
              <a:defRPr/>
            </a:pPr>
            <a:endParaRPr lang="it-IT" sz="2000">
              <a:latin typeface="Verdana" charset="0"/>
              <a:ea typeface="+mn-ea"/>
              <a:cs typeface="+mn-cs"/>
            </a:endParaRPr>
          </a:p>
        </p:txBody>
      </p:sp>
      <p:sp>
        <p:nvSpPr>
          <p:cNvPr id="259077" name="Rectangle 5"/>
          <p:cNvSpPr>
            <a:spLocks noChangeArrowheads="1"/>
          </p:cNvSpPr>
          <p:nvPr/>
        </p:nvSpPr>
        <p:spPr bwMode="auto">
          <a:xfrm>
            <a:off x="179388" y="138113"/>
            <a:ext cx="8964612" cy="371475"/>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fontAlgn="auto">
              <a:spcBef>
                <a:spcPts val="0"/>
              </a:spcBef>
              <a:spcAft>
                <a:spcPts val="0"/>
              </a:spcAft>
              <a:defRPr/>
            </a:pPr>
            <a:r>
              <a:rPr lang="it-IT" sz="1800" b="1">
                <a:effectLst>
                  <a:outerShdw blurRad="38100" dist="38100" dir="2700000" algn="tl">
                    <a:srgbClr val="DDDDDD"/>
                  </a:outerShdw>
                </a:effectLst>
                <a:latin typeface="Tahoma" charset="0"/>
                <a:ea typeface="+mn-ea"/>
                <a:cs typeface="+mn-cs"/>
              </a:rPr>
              <a:t>Interrelazione e intersezione di Percezione-azione 2/3</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egnaposto numero diapositiva 3"/>
          <p:cNvSpPr>
            <a:spLocks noGrp="1"/>
          </p:cNvSpPr>
          <p:nvPr>
            <p:ph type="sldNum" sz="quarter" idx="12"/>
          </p:nvPr>
        </p:nvSpPr>
        <p:spPr/>
        <p:txBody>
          <a:bodyPr/>
          <a:lstStyle/>
          <a:p>
            <a:pPr>
              <a:defRPr/>
            </a:pPr>
            <a:fld id="{EE098092-AA7D-1B40-93E4-C386C7131C55}" type="slidenum">
              <a:rPr lang="it-IT"/>
              <a:pPr>
                <a:defRPr/>
              </a:pPr>
              <a:t>45</a:t>
            </a:fld>
            <a:endParaRPr lang="it-IT"/>
          </a:p>
        </p:txBody>
      </p:sp>
      <p:sp>
        <p:nvSpPr>
          <p:cNvPr id="61443" name="Rectangle 2"/>
          <p:cNvSpPr>
            <a:spLocks noChangeArrowheads="1"/>
          </p:cNvSpPr>
          <p:nvPr/>
        </p:nvSpPr>
        <p:spPr bwMode="auto">
          <a:xfrm>
            <a:off x="179388" y="1125538"/>
            <a:ext cx="8640762" cy="4824412"/>
          </a:xfrm>
          <a:prstGeom prst="rect">
            <a:avLst/>
          </a:prstGeom>
          <a:solidFill>
            <a:schemeClr val="bg1">
              <a:alpha val="61176"/>
            </a:schemeClr>
          </a:solidFill>
          <a:ln w="9525" cap="rnd">
            <a:solidFill>
              <a:schemeClr val="tx1"/>
            </a:solidFill>
            <a:prstDash val="sysDot"/>
            <a:miter lim="800000"/>
            <a:headEnd/>
            <a:tailEnd/>
          </a:ln>
        </p:spPr>
        <p:txBody>
          <a:bodyPr wrap="none" anchor="ctr">
            <a:prstTxWarp prst="textNoShape">
              <a:avLst/>
            </a:prstTxWarp>
          </a:bodyPr>
          <a:lstStyle/>
          <a:p>
            <a:endParaRPr lang="it-IT" sz="1800">
              <a:latin typeface="Calibri" pitchFamily="-107" charset="0"/>
            </a:endParaRPr>
          </a:p>
        </p:txBody>
      </p:sp>
      <p:pic>
        <p:nvPicPr>
          <p:cNvPr id="61444" name="Picture 3" descr="Moviment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00763" y="2133600"/>
            <a:ext cx="2647950" cy="2733675"/>
          </a:xfrm>
          <a:prstGeom prst="rect">
            <a:avLst/>
          </a:prstGeom>
          <a:noFill/>
          <a:ln w="9525">
            <a:noFill/>
            <a:miter lim="800000"/>
            <a:headEnd/>
            <a:tailEnd/>
          </a:ln>
        </p:spPr>
      </p:pic>
      <p:sp>
        <p:nvSpPr>
          <p:cNvPr id="261124" name="Rectangle 4"/>
          <p:cNvSpPr>
            <a:spLocks noChangeArrowheads="1"/>
          </p:cNvSpPr>
          <p:nvPr/>
        </p:nvSpPr>
        <p:spPr bwMode="auto">
          <a:xfrm>
            <a:off x="250825" y="1390650"/>
            <a:ext cx="8064500" cy="4664075"/>
          </a:xfrm>
          <a:prstGeom prst="rect">
            <a:avLst/>
          </a:prstGeom>
          <a:noFill/>
          <a:ln w="9525">
            <a:noFill/>
            <a:miter lim="800000"/>
            <a:headEnd/>
            <a:tailEnd/>
          </a:ln>
        </p:spPr>
        <p:txBody>
          <a:bodyPr>
            <a:prstTxWarp prst="textNoShape">
              <a:avLst/>
            </a:prstTxWarp>
            <a:spAutoFit/>
          </a:bodyPr>
          <a:lstStyle/>
          <a:p>
            <a:pPr marL="174625" indent="-174625" fontAlgn="auto">
              <a:spcBef>
                <a:spcPts val="0"/>
              </a:spcBef>
              <a:spcAft>
                <a:spcPts val="0"/>
              </a:spcAft>
              <a:buFontTx/>
              <a:buChar char="•"/>
              <a:defRPr/>
            </a:pPr>
            <a:r>
              <a:rPr lang="it-IT" sz="2000" b="1">
                <a:latin typeface="Verdana" charset="0"/>
                <a:ea typeface="+mn-ea"/>
                <a:cs typeface="+mn-cs"/>
              </a:rPr>
              <a:t>La percezione non è una rappresentazione iconica</a:t>
            </a:r>
            <a:r>
              <a:rPr lang="it-IT" sz="2000">
                <a:latin typeface="Verdana" charset="0"/>
                <a:ea typeface="+mn-ea"/>
                <a:cs typeface="+mn-cs"/>
              </a:rPr>
              <a:t> degli oggetti, indipendente dal </a:t>
            </a:r>
            <a:r>
              <a:rPr lang="it-IT" sz="2000" b="1">
                <a:latin typeface="Verdana" charset="0"/>
                <a:ea typeface="+mn-ea"/>
                <a:cs typeface="+mn-cs"/>
              </a:rPr>
              <a:t>dove</a:t>
            </a:r>
            <a:r>
              <a:rPr lang="it-IT" sz="2000">
                <a:latin typeface="Verdana" charset="0"/>
                <a:ea typeface="+mn-ea"/>
                <a:cs typeface="+mn-cs"/>
              </a:rPr>
              <a:t> e dal </a:t>
            </a:r>
            <a:r>
              <a:rPr lang="it-IT" sz="2000" b="1">
                <a:latin typeface="Verdana" charset="0"/>
                <a:ea typeface="+mn-ea"/>
                <a:cs typeface="+mn-cs"/>
              </a:rPr>
              <a:t>come</a:t>
            </a:r>
            <a:r>
              <a:rPr lang="it-IT" sz="2000">
                <a:latin typeface="Verdana" charset="0"/>
                <a:ea typeface="+mn-ea"/>
                <a:cs typeface="+mn-cs"/>
              </a:rPr>
              <a:t>, </a:t>
            </a:r>
          </a:p>
          <a:p>
            <a:pPr marL="174625" indent="-174625" fontAlgn="auto">
              <a:spcBef>
                <a:spcPts val="0"/>
              </a:spcBef>
              <a:spcAft>
                <a:spcPts val="0"/>
              </a:spcAft>
              <a:buFontTx/>
              <a:buChar char="•"/>
              <a:defRPr/>
            </a:pPr>
            <a:endParaRPr lang="it-IT" sz="2000">
              <a:latin typeface="Verdana" charset="0"/>
              <a:ea typeface="+mn-ea"/>
              <a:cs typeface="+mn-cs"/>
            </a:endParaRPr>
          </a:p>
          <a:p>
            <a:pPr marL="174625" indent="-174625" fontAlgn="auto">
              <a:spcBef>
                <a:spcPts val="0"/>
              </a:spcBef>
              <a:spcAft>
                <a:spcPts val="0"/>
              </a:spcAft>
              <a:buFontTx/>
              <a:buChar char="•"/>
              <a:defRPr/>
            </a:pPr>
            <a:r>
              <a:rPr lang="it-IT" sz="2000" b="1">
                <a:latin typeface="Verdana" charset="0"/>
                <a:ea typeface="+mn-ea"/>
                <a:cs typeface="+mn-cs"/>
              </a:rPr>
              <a:t>Non prescinde</a:t>
            </a:r>
            <a:r>
              <a:rPr lang="it-IT" sz="2000">
                <a:latin typeface="Verdana" charset="0"/>
                <a:ea typeface="+mn-ea"/>
                <a:cs typeface="+mn-cs"/>
              </a:rPr>
              <a:t> dall’azione e dall’intenzione</a:t>
            </a:r>
          </a:p>
          <a:p>
            <a:pPr marL="174625" indent="-174625" fontAlgn="auto">
              <a:spcBef>
                <a:spcPts val="0"/>
              </a:spcBef>
              <a:spcAft>
                <a:spcPts val="0"/>
              </a:spcAft>
              <a:buFontTx/>
              <a:buChar char="•"/>
              <a:defRPr/>
            </a:pPr>
            <a:endParaRPr lang="it-IT" sz="2000">
              <a:latin typeface="Verdana" charset="0"/>
              <a:ea typeface="+mn-ea"/>
              <a:cs typeface="+mn-cs"/>
            </a:endParaRPr>
          </a:p>
          <a:p>
            <a:pPr marL="174625" indent="-174625" fontAlgn="auto">
              <a:spcBef>
                <a:spcPts val="0"/>
              </a:spcBef>
              <a:spcAft>
                <a:spcPts val="0"/>
              </a:spcAft>
              <a:buFontTx/>
              <a:buChar char="•"/>
              <a:defRPr/>
            </a:pPr>
            <a:r>
              <a:rPr lang="it-IT" sz="2000">
                <a:latin typeface="Verdana" charset="0"/>
                <a:ea typeface="+mn-ea"/>
                <a:cs typeface="+mn-cs"/>
              </a:rPr>
              <a:t>Quello </a:t>
            </a:r>
            <a:r>
              <a:rPr lang="it-IT" sz="2000" b="1">
                <a:latin typeface="Verdana" charset="0"/>
                <a:ea typeface="+mn-ea"/>
                <a:cs typeface="+mn-cs"/>
              </a:rPr>
              <a:t>motorio non è un puro sistema </a:t>
            </a:r>
            <a:br>
              <a:rPr lang="it-IT" sz="2000" b="1">
                <a:latin typeface="Verdana" charset="0"/>
                <a:ea typeface="+mn-ea"/>
                <a:cs typeface="+mn-cs"/>
              </a:rPr>
            </a:br>
            <a:r>
              <a:rPr lang="it-IT" sz="2000" b="1">
                <a:latin typeface="Verdana" charset="0"/>
                <a:ea typeface="+mn-ea"/>
                <a:cs typeface="+mn-cs"/>
              </a:rPr>
              <a:t>esecutivo e di controllo</a:t>
            </a:r>
            <a:r>
              <a:rPr lang="it-IT" sz="2000">
                <a:latin typeface="Verdana" charset="0"/>
                <a:ea typeface="+mn-ea"/>
                <a:cs typeface="+mn-cs"/>
              </a:rPr>
              <a:t>, </a:t>
            </a:r>
          </a:p>
          <a:p>
            <a:pPr marL="174625" indent="-174625" fontAlgn="auto">
              <a:spcBef>
                <a:spcPts val="0"/>
              </a:spcBef>
              <a:spcAft>
                <a:spcPts val="0"/>
              </a:spcAft>
              <a:defRPr/>
            </a:pPr>
            <a:r>
              <a:rPr lang="it-IT" sz="2000">
                <a:latin typeface="Verdana" charset="0"/>
                <a:ea typeface="+mn-ea"/>
                <a:cs typeface="+mn-cs"/>
              </a:rPr>
              <a:t/>
            </a:r>
            <a:br>
              <a:rPr lang="it-IT" sz="2000">
                <a:latin typeface="Verdana" charset="0"/>
                <a:ea typeface="+mn-ea"/>
                <a:cs typeface="+mn-cs"/>
              </a:rPr>
            </a:br>
            <a:endParaRPr lang="it-IT" sz="2000">
              <a:latin typeface="Verdana" charset="0"/>
              <a:ea typeface="+mn-ea"/>
              <a:cs typeface="+mn-cs"/>
            </a:endParaRPr>
          </a:p>
          <a:p>
            <a:pPr marL="174625" indent="-174625" fontAlgn="auto">
              <a:spcBef>
                <a:spcPts val="0"/>
              </a:spcBef>
              <a:spcAft>
                <a:spcPts val="0"/>
              </a:spcAft>
              <a:defRPr/>
            </a:pPr>
            <a:endParaRPr lang="it-IT" sz="2000">
              <a:latin typeface="Verdana" charset="0"/>
              <a:ea typeface="+mn-ea"/>
              <a:cs typeface="+mn-cs"/>
            </a:endParaRPr>
          </a:p>
          <a:p>
            <a:pPr marL="174625" indent="-174625" fontAlgn="auto">
              <a:spcBef>
                <a:spcPts val="0"/>
              </a:spcBef>
              <a:spcAft>
                <a:spcPts val="0"/>
              </a:spcAft>
              <a:defRPr/>
            </a:pPr>
            <a:endParaRPr lang="it-IT" sz="2000">
              <a:latin typeface="Verdana" charset="0"/>
              <a:ea typeface="+mn-ea"/>
              <a:cs typeface="+mn-cs"/>
            </a:endParaRPr>
          </a:p>
          <a:p>
            <a:pPr marL="174625" indent="-174625" fontAlgn="auto">
              <a:spcBef>
                <a:spcPts val="0"/>
              </a:spcBef>
              <a:spcAft>
                <a:spcPts val="0"/>
              </a:spcAft>
              <a:defRPr/>
            </a:pPr>
            <a:r>
              <a:rPr lang="it-IT" sz="2000">
                <a:latin typeface="Verdana" charset="0"/>
                <a:ea typeface="+mn-ea"/>
                <a:cs typeface="+mn-cs"/>
              </a:rPr>
              <a:t>Il sistema motorio ha un ruolo attivo e decisivo nella costituzione del </a:t>
            </a:r>
            <a:r>
              <a:rPr lang="it-IT" sz="2000" b="1">
                <a:effectLst>
                  <a:outerShdw blurRad="38100" dist="38100" dir="2700000" algn="tl">
                    <a:srgbClr val="DDDDDD"/>
                  </a:outerShdw>
                </a:effectLst>
                <a:latin typeface="Verdana" charset="0"/>
                <a:ea typeface="+mn-ea"/>
                <a:cs typeface="+mn-cs"/>
              </a:rPr>
              <a:t>significato </a:t>
            </a:r>
            <a:r>
              <a:rPr lang="it-IT" sz="2000">
                <a:latin typeface="Verdana" charset="0"/>
                <a:ea typeface="+mn-ea"/>
                <a:cs typeface="+mn-cs"/>
              </a:rPr>
              <a:t>degli oggetti e nella loro </a:t>
            </a:r>
            <a:r>
              <a:rPr lang="it-IT" sz="2000" b="1">
                <a:effectLst>
                  <a:outerShdw blurRad="38100" dist="38100" dir="2700000" algn="tl">
                    <a:srgbClr val="DDDDDD"/>
                  </a:outerShdw>
                </a:effectLst>
                <a:latin typeface="Verdana" charset="0"/>
                <a:ea typeface="+mn-ea"/>
                <a:cs typeface="+mn-cs"/>
              </a:rPr>
              <a:t>percezione</a:t>
            </a:r>
            <a:r>
              <a:rPr lang="it-IT" sz="2000">
                <a:latin typeface="Verdana" charset="0"/>
                <a:ea typeface="+mn-ea"/>
                <a:cs typeface="+mn-cs"/>
              </a:rPr>
              <a:t>.</a:t>
            </a:r>
          </a:p>
          <a:p>
            <a:pPr marL="174625" indent="-174625" fontAlgn="auto">
              <a:spcBef>
                <a:spcPts val="0"/>
              </a:spcBef>
              <a:spcAft>
                <a:spcPts val="0"/>
              </a:spcAft>
              <a:buFontTx/>
              <a:buChar char="•"/>
              <a:defRPr/>
            </a:pPr>
            <a:endParaRPr lang="it-IT" sz="2000">
              <a:latin typeface="Verdana" charset="0"/>
              <a:ea typeface="+mn-ea"/>
              <a:cs typeface="+mn-cs"/>
            </a:endParaRPr>
          </a:p>
        </p:txBody>
      </p:sp>
      <p:sp>
        <p:nvSpPr>
          <p:cNvPr id="261125" name="Rectangle 5"/>
          <p:cNvSpPr>
            <a:spLocks noChangeArrowheads="1"/>
          </p:cNvSpPr>
          <p:nvPr/>
        </p:nvSpPr>
        <p:spPr bwMode="auto">
          <a:xfrm>
            <a:off x="179388" y="138113"/>
            <a:ext cx="8964612" cy="371475"/>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fontAlgn="auto">
              <a:spcBef>
                <a:spcPts val="0"/>
              </a:spcBef>
              <a:spcAft>
                <a:spcPts val="0"/>
              </a:spcAft>
              <a:defRPr/>
            </a:pPr>
            <a:r>
              <a:rPr lang="it-IT" sz="1800" b="1">
                <a:effectLst>
                  <a:outerShdw blurRad="38100" dist="38100" dir="2700000" algn="tl">
                    <a:srgbClr val="DDDDDD"/>
                  </a:outerShdw>
                </a:effectLst>
                <a:latin typeface="Tahoma" charset="0"/>
                <a:ea typeface="+mn-ea"/>
                <a:cs typeface="+mn-cs"/>
              </a:rPr>
              <a:t>Interrelazione e intersezione di Percezione-azione 3/3</a:t>
            </a:r>
          </a:p>
        </p:txBody>
      </p:sp>
      <p:sp>
        <p:nvSpPr>
          <p:cNvPr id="261126" name="AutoShape 6"/>
          <p:cNvSpPr>
            <a:spLocks noChangeArrowheads="1"/>
          </p:cNvSpPr>
          <p:nvPr/>
        </p:nvSpPr>
        <p:spPr bwMode="auto">
          <a:xfrm>
            <a:off x="3779838" y="4076700"/>
            <a:ext cx="863600" cy="576263"/>
          </a:xfrm>
          <a:prstGeom prst="downArrow">
            <a:avLst>
              <a:gd name="adj1" fmla="val 50000"/>
              <a:gd name="adj2" fmla="val 42699"/>
            </a:avLst>
          </a:prstGeom>
          <a:gradFill rotWithShape="1">
            <a:gsLst>
              <a:gs pos="0">
                <a:srgbClr val="FF3300">
                  <a:gamma/>
                  <a:shade val="0"/>
                  <a:invGamma/>
                </a:srgbClr>
              </a:gs>
              <a:gs pos="100000">
                <a:srgbClr val="FF3300"/>
              </a:gs>
            </a:gsLst>
            <a:lin ang="5400000" scaled="1"/>
          </a:gradFill>
          <a:ln w="9525" cap="rnd">
            <a:solidFill>
              <a:schemeClr val="tx1"/>
            </a:solidFill>
            <a:prstDash val="sysDot"/>
            <a:miter lim="800000"/>
            <a:headEnd/>
            <a:tailEnd/>
          </a:ln>
          <a:effectLst>
            <a:outerShdw blurRad="63500" dist="38099"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it-IT" sz="1800">
              <a:latin typeface="+mn-lt"/>
              <a:ea typeface="+mn-ea"/>
              <a:cs typeface="+mn-cs"/>
            </a:endParaRP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egnaposto numero diapositiva 3"/>
          <p:cNvSpPr>
            <a:spLocks noGrp="1"/>
          </p:cNvSpPr>
          <p:nvPr>
            <p:ph type="sldNum" sz="quarter" idx="12"/>
          </p:nvPr>
        </p:nvSpPr>
        <p:spPr/>
        <p:txBody>
          <a:bodyPr/>
          <a:lstStyle/>
          <a:p>
            <a:pPr>
              <a:defRPr/>
            </a:pPr>
            <a:fld id="{1CF3623D-37EF-B445-9B22-13887BFAC99F}" type="slidenum">
              <a:rPr lang="it-IT"/>
              <a:pPr>
                <a:defRPr/>
              </a:pPr>
              <a:t>46</a:t>
            </a:fld>
            <a:endParaRPr lang="it-IT"/>
          </a:p>
        </p:txBody>
      </p:sp>
      <p:sp>
        <p:nvSpPr>
          <p:cNvPr id="63491" name="Rectangle 2"/>
          <p:cNvSpPr>
            <a:spLocks noChangeArrowheads="1"/>
          </p:cNvSpPr>
          <p:nvPr/>
        </p:nvSpPr>
        <p:spPr bwMode="auto">
          <a:xfrm>
            <a:off x="166688" y="898869"/>
            <a:ext cx="8748712" cy="5509201"/>
          </a:xfrm>
          <a:prstGeom prst="rect">
            <a:avLst/>
          </a:prstGeom>
          <a:noFill/>
          <a:ln w="9525">
            <a:noFill/>
            <a:miter lim="800000"/>
            <a:headEnd/>
            <a:tailEnd/>
          </a:ln>
        </p:spPr>
        <p:txBody>
          <a:bodyPr wrap="square">
            <a:prstTxWarp prst="textNoShape">
              <a:avLst/>
            </a:prstTxWarp>
            <a:spAutoFit/>
          </a:bodyPr>
          <a:lstStyle/>
          <a:p>
            <a:pPr algn="just"/>
            <a:r>
              <a:rPr lang="it-IT" sz="1600" dirty="0">
                <a:solidFill>
                  <a:srgbClr val="222222"/>
                </a:solidFill>
                <a:latin typeface="Arial"/>
              </a:rPr>
              <a:t>La materia pensante si considera come un paradosso. Si parte dalla persuasione della sua impossibilità, e per questo molti grandi spiriti, come </a:t>
            </a:r>
            <a:r>
              <a:rPr lang="it-IT" sz="1600" dirty="0" err="1">
                <a:solidFill>
                  <a:srgbClr val="222222"/>
                </a:solidFill>
                <a:latin typeface="Arial"/>
              </a:rPr>
              <a:t>Bayle</a:t>
            </a:r>
            <a:r>
              <a:rPr lang="it-IT" sz="1600" dirty="0">
                <a:solidFill>
                  <a:srgbClr val="222222"/>
                </a:solidFill>
                <a:latin typeface="Arial"/>
              </a:rPr>
              <a:t>, nella considerazione di questo problema, non hanno saputo determinar la loro mente a quello che si chiama, e che per lo innanzi era </a:t>
            </a:r>
            <a:r>
              <a:rPr lang="it-IT" sz="1600" dirty="0" err="1">
                <a:solidFill>
                  <a:srgbClr val="222222"/>
                </a:solidFill>
                <a:latin typeface="Arial"/>
              </a:rPr>
              <a:t>lor</a:t>
            </a:r>
            <a:r>
              <a:rPr lang="it-IT" sz="1600" dirty="0">
                <a:solidFill>
                  <a:srgbClr val="222222"/>
                </a:solidFill>
                <a:latin typeface="Arial"/>
              </a:rPr>
              <a:t> sempre </a:t>
            </a:r>
            <a:r>
              <a:rPr lang="it-IT" sz="1600" dirty="0" err="1">
                <a:solidFill>
                  <a:srgbClr val="222222"/>
                </a:solidFill>
                <a:latin typeface="Arial"/>
              </a:rPr>
              <a:t>paruto</a:t>
            </a:r>
            <a:r>
              <a:rPr lang="it-IT" sz="1600" dirty="0">
                <a:solidFill>
                  <a:srgbClr val="222222"/>
                </a:solidFill>
                <a:latin typeface="Arial"/>
              </a:rPr>
              <a:t>, un'assurdità enorme. Diversamente andrebbe la cosa, se il filosofo considerasse come un paradosso, che la materia non pensi; se partisse dal principio, che il negare alla materia la facoltà di pensare, è una sottigliezza della filosofia. Or così appunto dovrebbe esser disposto l'animo degli uomini verso questo problema. Che la materia pensi, è un fatto. Un fatto, perché noi pensiamo; e noi non sappiamo, non conosciamo di essere, non possiamo conoscere, concepire, altro che materia. Un fatto perché noi </a:t>
            </a:r>
            <a:r>
              <a:rPr lang="it-IT" sz="1600" dirty="0" err="1">
                <a:solidFill>
                  <a:srgbClr val="222222"/>
                </a:solidFill>
                <a:latin typeface="Arial"/>
              </a:rPr>
              <a:t>veggiamo</a:t>
            </a:r>
            <a:r>
              <a:rPr lang="it-IT" sz="1600" dirty="0">
                <a:solidFill>
                  <a:srgbClr val="222222"/>
                </a:solidFill>
                <a:latin typeface="Arial"/>
              </a:rPr>
              <a:t> che le modificazioni del pensiero dipendono totalmente dalle sensazioni, dallo stato del nostro fisico; che l'animo nostro corrisponde in tutto alle varietà ed alle variazioni del nostro corpo. Un fatto, perché noi </a:t>
            </a:r>
            <a:r>
              <a:rPr lang="it-IT" sz="1600" b="1" dirty="0">
                <a:solidFill>
                  <a:srgbClr val="222222"/>
                </a:solidFill>
                <a:latin typeface="Arial"/>
              </a:rPr>
              <a:t>sentiamo corporalmente il pensiero</a:t>
            </a:r>
            <a:r>
              <a:rPr lang="it-IT" sz="1600" dirty="0">
                <a:solidFill>
                  <a:srgbClr val="222222"/>
                </a:solidFill>
                <a:latin typeface="Arial"/>
              </a:rPr>
              <a:t>: ciascun di noi sente che il pensiero non è nel suo braccio, nella sua gamba; sente che egli pensa con una parte materiale di sé, cioè col suo cervello, come egli sente di vedere </a:t>
            </a:r>
            <a:r>
              <a:rPr lang="it-IT" sz="1600" dirty="0" err="1">
                <a:solidFill>
                  <a:srgbClr val="222222"/>
                </a:solidFill>
                <a:latin typeface="Arial"/>
              </a:rPr>
              <a:t>co</a:t>
            </a:r>
            <a:r>
              <a:rPr lang="it-IT" sz="1600" dirty="0">
                <a:solidFill>
                  <a:srgbClr val="222222"/>
                </a:solidFill>
                <a:latin typeface="Arial"/>
              </a:rPr>
              <a:t>' suoi occhi, di toccare colle sue mani. Se la questione dunque si riguardasse, come si dovrebbe, da questo lato; cioè che chi nega il pensiero alla materia nega un fatto, contrasta all'evidenza, sostiene per lo meno uno stravagante paradosso; che chi crede la materia pensante, non solo non avanza nulla di strano, di ricercato, di recondito, ma avanza una cosa ovvia, avanza quello che è dettato dalla natura, la proposizione più naturale e più ovvia che possa esservi in questa materia; forse le conclusioni degli uomini su tal punto sarebbero diverse da quel che sono, e i profondi filosofi spiritualisti di questo e de' passati tempi, avrebbero ritrovato e ritroverebbero assai minor difficoltà ed assurdità nel materialismo. (Firenze 18 Sett. 1827) </a:t>
            </a:r>
          </a:p>
        </p:txBody>
      </p:sp>
      <p:sp>
        <p:nvSpPr>
          <p:cNvPr id="63492" name="Rectangle 3"/>
          <p:cNvSpPr>
            <a:spLocks noChangeArrowheads="1"/>
          </p:cNvSpPr>
          <p:nvPr/>
        </p:nvSpPr>
        <p:spPr bwMode="auto">
          <a:xfrm>
            <a:off x="1905000" y="0"/>
            <a:ext cx="6182301" cy="523220"/>
          </a:xfrm>
          <a:prstGeom prst="rect">
            <a:avLst/>
          </a:prstGeom>
          <a:noFill/>
          <a:ln w="9525">
            <a:noFill/>
            <a:miter lim="800000"/>
            <a:headEnd/>
            <a:tailEnd/>
          </a:ln>
        </p:spPr>
        <p:txBody>
          <a:bodyPr wrap="none">
            <a:prstTxWarp prst="textNoShape">
              <a:avLst/>
            </a:prstTxWarp>
            <a:spAutoFit/>
          </a:bodyPr>
          <a:lstStyle/>
          <a:p>
            <a:r>
              <a:rPr lang="it-IT" sz="2800" b="1" dirty="0">
                <a:latin typeface="Arial"/>
              </a:rPr>
              <a:t>GIACOMO LEOPARDI: ZIBALDONE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BB1924BF-DF51-5A4E-9901-B3ECAF66F575}" type="slidenum">
              <a:rPr lang="it-IT">
                <a:latin typeface="Arial"/>
              </a:rPr>
              <a:pPr>
                <a:defRPr/>
              </a:pPr>
              <a:t>47</a:t>
            </a:fld>
            <a:endParaRPr lang="it-IT">
              <a:latin typeface="Arial"/>
            </a:endParaRPr>
          </a:p>
        </p:txBody>
      </p:sp>
      <p:sp>
        <p:nvSpPr>
          <p:cNvPr id="65539" name="Text Box 2"/>
          <p:cNvSpPr txBox="1">
            <a:spLocks noChangeArrowheads="1"/>
          </p:cNvSpPr>
          <p:nvPr/>
        </p:nvSpPr>
        <p:spPr bwMode="auto">
          <a:xfrm>
            <a:off x="0" y="228600"/>
            <a:ext cx="9144000" cy="6442789"/>
          </a:xfrm>
          <a:prstGeom prst="rect">
            <a:avLst/>
          </a:prstGeom>
          <a:noFill/>
          <a:ln w="9525">
            <a:noFill/>
            <a:miter lim="800000"/>
            <a:headEnd/>
            <a:tailEnd/>
          </a:ln>
        </p:spPr>
        <p:txBody>
          <a:bodyPr wrap="square">
            <a:prstTxWarp prst="textNoShape">
              <a:avLst/>
            </a:prstTxWarp>
            <a:spAutoFit/>
          </a:bodyPr>
          <a:lstStyle/>
          <a:p>
            <a:pPr algn="just">
              <a:spcAft>
                <a:spcPts val="1000"/>
              </a:spcAft>
            </a:pPr>
            <a:r>
              <a:rPr lang="it-IT" sz="2400" dirty="0">
                <a:latin typeface="Arial"/>
                <a:ea typeface="Arial" pitchFamily="-107" charset="0"/>
                <a:cs typeface="Arial" pitchFamily="-107" charset="0"/>
              </a:rPr>
              <a:t>Giacomo </a:t>
            </a:r>
            <a:r>
              <a:rPr lang="it-IT" sz="2400" dirty="0" err="1">
                <a:latin typeface="Arial"/>
                <a:ea typeface="Arial" pitchFamily="-107" charset="0"/>
                <a:cs typeface="Arial" pitchFamily="-107" charset="0"/>
              </a:rPr>
              <a:t>Rizzolatti</a:t>
            </a:r>
            <a:r>
              <a:rPr lang="it-IT" sz="2400" dirty="0">
                <a:latin typeface="Arial"/>
                <a:ea typeface="Arial" pitchFamily="-107" charset="0"/>
                <a:cs typeface="Arial" pitchFamily="-107" charset="0"/>
              </a:rPr>
              <a:t>: «Quando ci troviamo di fronte a un oggetto qualunque, ad esempio una comune tazzina da </a:t>
            </a:r>
            <a:r>
              <a:rPr lang="it-IT" sz="2400" dirty="0" err="1">
                <a:latin typeface="Arial"/>
                <a:ea typeface="Arial" pitchFamily="-107" charset="0"/>
                <a:cs typeface="Arial" pitchFamily="-107" charset="0"/>
              </a:rPr>
              <a:t>caffé</a:t>
            </a:r>
            <a:r>
              <a:rPr lang="it-IT" sz="2400" dirty="0">
                <a:latin typeface="Arial"/>
                <a:ea typeface="Arial" pitchFamily="-107" charset="0"/>
                <a:cs typeface="Arial" pitchFamily="-107" charset="0"/>
              </a:rPr>
              <a:t>, da parte dell’uomo che si pone di fronte a essa si ha un vedere che non è  fine a se stesso, indiscriminato e incondizionato, ma è piuttosto orientato a guidare la mano: Per questo esso si presenta anche, se non soprattutto, un vedere </a:t>
            </a:r>
            <a:r>
              <a:rPr lang="it-IT" sz="2400" i="1" dirty="0">
                <a:latin typeface="Arial"/>
                <a:ea typeface="Arial" pitchFamily="-107" charset="0"/>
                <a:cs typeface="Arial" pitchFamily="-107" charset="0"/>
              </a:rPr>
              <a:t>con</a:t>
            </a:r>
            <a:r>
              <a:rPr lang="it-IT" sz="2400" dirty="0">
                <a:latin typeface="Arial"/>
                <a:ea typeface="Arial" pitchFamily="-107" charset="0"/>
                <a:cs typeface="Arial" pitchFamily="-107" charset="0"/>
              </a:rPr>
              <a:t> la mano, rispetto al quale l’oggetto percepito appare immediatamente codificato come un insieme determinato di </a:t>
            </a:r>
            <a:r>
              <a:rPr lang="it-IT" sz="2400" b="1" dirty="0">
                <a:latin typeface="Arial"/>
                <a:ea typeface="Arial" pitchFamily="-107" charset="0"/>
                <a:cs typeface="Arial" pitchFamily="-107" charset="0"/>
              </a:rPr>
              <a:t>ipotesi d’azione</a:t>
            </a:r>
            <a:r>
              <a:rPr lang="it-IT" sz="2400" dirty="0">
                <a:latin typeface="Arial"/>
                <a:ea typeface="Arial" pitchFamily="-107" charset="0"/>
                <a:cs typeface="Arial" pitchFamily="-107" charset="0"/>
              </a:rPr>
              <a:t>. La percezione, dunque, funge da implicita preparazione dell’organismo a rispondere e ad agire: da essa scaturisce, di conseguenza, un tipo di comprensione che ha una natura eminentemente </a:t>
            </a:r>
            <a:r>
              <a:rPr lang="it-IT" sz="2400" b="1" dirty="0">
                <a:latin typeface="Arial"/>
                <a:ea typeface="Arial" pitchFamily="-107" charset="0"/>
                <a:cs typeface="Arial" pitchFamily="-107" charset="0"/>
              </a:rPr>
              <a:t>pragmatica</a:t>
            </a:r>
            <a:r>
              <a:rPr lang="it-IT" sz="2400" dirty="0">
                <a:latin typeface="Arial"/>
                <a:ea typeface="Arial" pitchFamily="-107" charset="0"/>
                <a:cs typeface="Arial" pitchFamily="-107" charset="0"/>
              </a:rPr>
              <a:t>, che non determina di per sé alcuna rappresentazione “semantica” dell’oggetto, in base alla quale esso verrebbe, per esempio, identificato e riconosciuto come </a:t>
            </a:r>
            <a:r>
              <a:rPr lang="it-IT" sz="2400" i="1" dirty="0">
                <a:latin typeface="Arial"/>
                <a:ea typeface="Arial" pitchFamily="-107" charset="0"/>
                <a:cs typeface="Arial" pitchFamily="-107" charset="0"/>
              </a:rPr>
              <a:t>una tazzina da </a:t>
            </a:r>
            <a:r>
              <a:rPr lang="it-IT" sz="2400" i="1" dirty="0" err="1">
                <a:latin typeface="Arial"/>
                <a:ea typeface="Arial" pitchFamily="-107" charset="0"/>
                <a:cs typeface="Arial" pitchFamily="-107" charset="0"/>
              </a:rPr>
              <a:t>caffé</a:t>
            </a:r>
            <a:r>
              <a:rPr lang="it-IT" sz="2400" dirty="0">
                <a:latin typeface="Arial"/>
                <a:ea typeface="Arial" pitchFamily="-107" charset="0"/>
                <a:cs typeface="Arial" pitchFamily="-107" charset="0"/>
              </a:rPr>
              <a:t>, e non semplicemente come </a:t>
            </a:r>
            <a:r>
              <a:rPr lang="it-IT" sz="2400" i="1" dirty="0">
                <a:latin typeface="Arial"/>
                <a:ea typeface="Arial" pitchFamily="-107" charset="0"/>
                <a:cs typeface="Arial" pitchFamily="-107" charset="0"/>
              </a:rPr>
              <a:t>qualcosa di afferrabile con la mano».</a:t>
            </a:r>
            <a:endParaRPr lang="it-IT" sz="2400" dirty="0">
              <a:latin typeface="Arial"/>
            </a:endParaRPr>
          </a:p>
          <a:p>
            <a:pPr>
              <a:spcAft>
                <a:spcPts val="1000"/>
              </a:spcAft>
            </a:pPr>
            <a:endParaRPr lang="it-IT" sz="1800" dirty="0"/>
          </a:p>
          <a:p>
            <a:pPr>
              <a:buFontTx/>
              <a:buChar char="•"/>
            </a:pPr>
            <a:endParaRPr lang="it-IT" sz="1800" b="1" dirty="0"/>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3F94660B-9677-8848-9F8B-D811D97E5C10}" type="slidenum">
              <a:rPr lang="it-IT">
                <a:latin typeface="Arial"/>
              </a:rPr>
              <a:pPr>
                <a:defRPr/>
              </a:pPr>
              <a:t>48</a:t>
            </a:fld>
            <a:endParaRPr lang="it-IT">
              <a:latin typeface="Arial"/>
            </a:endParaRPr>
          </a:p>
        </p:txBody>
      </p:sp>
      <p:sp>
        <p:nvSpPr>
          <p:cNvPr id="67587" name="Text Box 2"/>
          <p:cNvSpPr txBox="1">
            <a:spLocks noChangeArrowheads="1"/>
          </p:cNvSpPr>
          <p:nvPr/>
        </p:nvSpPr>
        <p:spPr bwMode="auto">
          <a:xfrm>
            <a:off x="0" y="228600"/>
            <a:ext cx="8839200" cy="6683880"/>
          </a:xfrm>
          <a:prstGeom prst="rect">
            <a:avLst/>
          </a:prstGeom>
          <a:noFill/>
          <a:ln w="9525">
            <a:noFill/>
            <a:miter lim="800000"/>
            <a:headEnd/>
            <a:tailEnd/>
          </a:ln>
        </p:spPr>
        <p:txBody>
          <a:bodyPr>
            <a:prstTxWarp prst="textNoShape">
              <a:avLst/>
            </a:prstTxWarp>
            <a:spAutoFit/>
          </a:bodyPr>
          <a:lstStyle/>
          <a:p>
            <a:pPr algn="just"/>
            <a:r>
              <a:rPr lang="it-IT" sz="2400" dirty="0">
                <a:latin typeface="Arial"/>
              </a:rPr>
              <a:t>I più recenti in campo scientifico hanno quindi evidenziato i limiti e i rischi di un insegnamento incardinato sulla sola dimensione cognitiva, e mostrato quanto la mente sia profondamente «incorporata», incardinata nel nostro corpo. Ne scaturisce un </a:t>
            </a:r>
            <a:r>
              <a:rPr lang="it-IT" sz="2400" i="1" dirty="0">
                <a:latin typeface="Arial"/>
              </a:rPr>
              <a:t>sincronismo </a:t>
            </a:r>
            <a:r>
              <a:rPr lang="it-IT" sz="2400" dirty="0">
                <a:latin typeface="Arial"/>
              </a:rPr>
              <a:t>tra agire, pensare e parlare che mette in crisi l’idea classica di un processo di elaborazione delle informazioni sensoriali in entrata che, sviluppandosi in modo lineare, si conclude con la produzione di un’uscita motoria, di un’azione. Quest’ultima, invece, non è l’esito finale e la meccanica dell’esecuzione del processo percettivo, ma è parte integrante di questo processo e inscindibile dallo stimolo sensoriale, in quanto contenuta in esso. Su questi risultati si fonda una </a:t>
            </a:r>
            <a:r>
              <a:rPr lang="it-IT" sz="2400" b="1" dirty="0">
                <a:latin typeface="Arial"/>
              </a:rPr>
              <a:t>fisiologia dell’azione </a:t>
            </a:r>
            <a:r>
              <a:rPr lang="it-IT" sz="2400" dirty="0">
                <a:latin typeface="Arial"/>
              </a:rPr>
              <a:t>che conferisce inedita dignità teorica alle operazioni concrete, alla manipolazione, a tutto ciò in virtù del quale, come appunto scriveva già Leopardi, “sentiamo </a:t>
            </a:r>
            <a:r>
              <a:rPr lang="it-IT" sz="2400" i="1" dirty="0">
                <a:latin typeface="Arial"/>
              </a:rPr>
              <a:t>corporalmente </a:t>
            </a:r>
            <a:r>
              <a:rPr lang="it-IT" sz="2400" dirty="0">
                <a:latin typeface="Arial"/>
              </a:rPr>
              <a:t>il pensiero”. </a:t>
            </a:r>
          </a:p>
          <a:p>
            <a:pPr>
              <a:spcAft>
                <a:spcPts val="1000"/>
              </a:spcAft>
            </a:pPr>
            <a:endParaRPr lang="it-IT" sz="1800" dirty="0">
              <a:latin typeface="Calibri" pitchFamily="-107" charset="0"/>
            </a:endParaRPr>
          </a:p>
          <a:p>
            <a:pPr>
              <a:buFontTx/>
              <a:buChar char="•"/>
            </a:pPr>
            <a:endParaRPr lang="it-IT" sz="1800" b="1" dirty="0">
              <a:latin typeface="Calibri" pitchFamily="-107" charset="0"/>
            </a:endParaRPr>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B9B6090C-0025-C94C-8F78-039A8AE979C5}" type="slidenum">
              <a:rPr lang="it-IT">
                <a:latin typeface="Arial" pitchFamily="-84" charset="0"/>
                <a:ea typeface="ＭＳ Ｐゴシック" pitchFamily="-84" charset="-128"/>
                <a:cs typeface="ＭＳ Ｐゴシック" pitchFamily="-84" charset="-128"/>
              </a:rPr>
              <a:pPr>
                <a:defRPr/>
              </a:pPr>
              <a:t>49</a:t>
            </a:fld>
            <a:endParaRPr lang="it-IT">
              <a:latin typeface="Arial" pitchFamily="-84" charset="0"/>
              <a:ea typeface="ＭＳ Ｐゴシック" pitchFamily="-84" charset="-128"/>
              <a:cs typeface="ＭＳ Ｐゴシック" pitchFamily="-84" charset="-128"/>
            </a:endParaRPr>
          </a:p>
        </p:txBody>
      </p:sp>
      <p:sp>
        <p:nvSpPr>
          <p:cNvPr id="59395" name="Rectangle 2"/>
          <p:cNvSpPr>
            <a:spLocks noChangeArrowheads="1"/>
          </p:cNvSpPr>
          <p:nvPr/>
        </p:nvSpPr>
        <p:spPr bwMode="auto">
          <a:xfrm>
            <a:off x="0" y="577849"/>
            <a:ext cx="9144000" cy="5969875"/>
          </a:xfrm>
          <a:prstGeom prst="rect">
            <a:avLst/>
          </a:prstGeom>
          <a:noFill/>
          <a:ln w="9525">
            <a:noFill/>
            <a:miter lim="800000"/>
            <a:headEnd/>
            <a:tailEnd/>
          </a:ln>
        </p:spPr>
        <p:txBody>
          <a:bodyPr>
            <a:prstTxWarp prst="textNoShape">
              <a:avLst/>
            </a:prstTxWarp>
          </a:bodyPr>
          <a:lstStyle/>
          <a:p>
            <a:pPr algn="just">
              <a:defRPr/>
            </a:pPr>
            <a:r>
              <a:rPr lang="it-IT" sz="2000" dirty="0" smtClean="0">
                <a:latin typeface="Arial"/>
                <a:ea typeface="ＭＳ Ｐゴシック" pitchFamily="-1" charset="-128"/>
                <a:cs typeface="ＭＳ Ｐゴシック" pitchFamily="-1" charset="-128"/>
              </a:rPr>
              <a:t>Per quel che concerne i processi percettivi, e in particolare la visione, i </a:t>
            </a:r>
            <a:r>
              <a:rPr lang="it-IT" sz="2000" dirty="0" err="1">
                <a:latin typeface="Arial"/>
                <a:ea typeface="ＭＳ Ｐゴシック" pitchFamily="-1" charset="-128"/>
                <a:cs typeface="ＭＳ Ｐゴシック" pitchFamily="-1" charset="-128"/>
              </a:rPr>
              <a:t>neuroscienziati</a:t>
            </a:r>
            <a:r>
              <a:rPr lang="it-IT" sz="2000" dirty="0">
                <a:latin typeface="Arial"/>
                <a:ea typeface="ＭＳ Ｐゴシック" pitchFamily="-1" charset="-128"/>
                <a:cs typeface="ＭＳ Ｐゴシック" pitchFamily="-1" charset="-128"/>
              </a:rPr>
              <a:t> contemporanei hanno sviluppato un modello di elaborazione</a:t>
            </a:r>
            <a:r>
              <a:rPr lang="it-IT" sz="2000" dirty="0" smtClean="0">
                <a:latin typeface="Arial"/>
                <a:ea typeface="ＭＳ Ｐゴシック" pitchFamily="-1" charset="-128"/>
                <a:cs typeface="ＭＳ Ｐゴシック" pitchFamily="-1" charset="-128"/>
              </a:rPr>
              <a:t> dell’informazione </a:t>
            </a:r>
            <a:r>
              <a:rPr lang="it-IT" sz="2000" dirty="0">
                <a:latin typeface="Arial"/>
                <a:ea typeface="ＭＳ Ｐゴシック" pitchFamily="-1" charset="-128"/>
                <a:cs typeface="ＭＳ Ｐゴシック" pitchFamily="-1" charset="-128"/>
              </a:rPr>
              <a:t>in tre stadi:</a:t>
            </a:r>
          </a:p>
          <a:p>
            <a:pPr algn="just">
              <a:defRPr/>
            </a:pPr>
            <a:endParaRPr lang="it-IT" sz="2000" dirty="0">
              <a:latin typeface="Arial"/>
              <a:ea typeface="ＭＳ Ｐゴシック" pitchFamily="-1" charset="-128"/>
              <a:cs typeface="ＭＳ Ｐゴシック" pitchFamily="-1" charset="-128"/>
            </a:endParaRPr>
          </a:p>
          <a:p>
            <a:pPr marL="457200" indent="-457200" algn="just">
              <a:buFont typeface="+mj-lt"/>
              <a:buAutoNum type="arabicPeriod"/>
              <a:defRPr/>
            </a:pPr>
            <a:r>
              <a:rPr lang="it-IT" sz="2000" dirty="0">
                <a:latin typeface="Arial"/>
                <a:ea typeface="ＭＳ Ｐゴシック" pitchFamily="-1" charset="-128"/>
                <a:cs typeface="ＭＳ Ｐゴシック" pitchFamily="-1" charset="-128"/>
              </a:rPr>
              <a:t>Il primo stadio è l’elaborazione visiva di basso livello, che stabilisce le caratteristiche di una particolare scena visiva individuando la posizione di un oggetto nello spazio e identificandone il colore;</a:t>
            </a:r>
          </a:p>
          <a:p>
            <a:pPr marL="457200" indent="-457200" algn="just">
              <a:buFont typeface="+mj-lt"/>
              <a:buAutoNum type="arabicPeriod"/>
              <a:defRPr/>
            </a:pPr>
            <a:r>
              <a:rPr lang="it-IT" sz="2000" dirty="0">
                <a:latin typeface="Arial"/>
                <a:ea typeface="ＭＳ Ｐゴシック" pitchFamily="-1" charset="-128"/>
                <a:cs typeface="ＭＳ Ｐゴシック" pitchFamily="-1" charset="-128"/>
              </a:rPr>
              <a:t>Il secondo stadio, che inizia nella corteccia primaria, è l’elaborazione visiva di livello intermedio, che assembla semplici segmenti lineari, ciascuno con uno specifico asse di orientamento, ottenendo contorni che definiscono i confini di un’immagine, e costruisce una percezione unitaria della forma di un  oggetto. Questo processo è detto </a:t>
            </a:r>
            <a:r>
              <a:rPr lang="it-IT" sz="2000" i="1" dirty="0">
                <a:latin typeface="Arial"/>
                <a:ea typeface="ＭＳ Ｐゴシック" pitchFamily="-1" charset="-128"/>
                <a:cs typeface="ＭＳ Ｐゴシック" pitchFamily="-1" charset="-128"/>
              </a:rPr>
              <a:t>integrazione del contorno</a:t>
            </a:r>
            <a:r>
              <a:rPr lang="it-IT" sz="2000" dirty="0">
                <a:latin typeface="Arial"/>
                <a:ea typeface="ＭＳ Ｐゴシック" pitchFamily="-1" charset="-128"/>
                <a:cs typeface="ＭＳ Ｐゴシック" pitchFamily="-1" charset="-128"/>
              </a:rPr>
              <a:t>. Al tempo stesso il livello intermedio della visione separa l’oggetto dallo sfondo in un processo chiamato </a:t>
            </a:r>
            <a:r>
              <a:rPr lang="it-IT" sz="2000" i="1" dirty="0">
                <a:latin typeface="Arial"/>
                <a:ea typeface="ＭＳ Ｐゴシック" pitchFamily="-1" charset="-128"/>
                <a:cs typeface="ＭＳ Ｐゴシック" pitchFamily="-1" charset="-128"/>
              </a:rPr>
              <a:t>segmentazione della superficie</a:t>
            </a:r>
            <a:r>
              <a:rPr lang="it-IT" sz="2000" dirty="0">
                <a:latin typeface="Arial"/>
                <a:ea typeface="ＭＳ Ｐゴシック" pitchFamily="-1" charset="-128"/>
                <a:cs typeface="ＭＳ Ｐゴシック" pitchFamily="-1" charset="-128"/>
              </a:rPr>
              <a:t>;</a:t>
            </a:r>
          </a:p>
          <a:p>
            <a:pPr marL="457200" indent="-457200" algn="just">
              <a:buFont typeface="+mj-lt"/>
              <a:buAutoNum type="arabicPeriod"/>
              <a:defRPr/>
            </a:pPr>
            <a:r>
              <a:rPr lang="it-IT" sz="2000" dirty="0">
                <a:latin typeface="Arial"/>
                <a:ea typeface="ＭＳ Ｐゴシック" pitchFamily="-1" charset="-128"/>
                <a:cs typeface="ＭＳ Ｐゴシック" pitchFamily="-1" charset="-128"/>
              </a:rPr>
              <a:t>Il terzo stadio, l’elaborazione visiva di alto livello, che si dipana lungo la via dalla corteccia visiva primaria ala corteccia temporale inferiore, stabilisce categorie e significati. Qui il cervello integra  l’informazione visiva con l’informazione pertinente proveniente da una varietà di altre fonti, e ci permette di riconoscere oggetti specifici, volti e scene.</a:t>
            </a:r>
          </a:p>
          <a:p>
            <a:pPr marL="457200" indent="-457200" algn="just">
              <a:buFont typeface="+mj-lt"/>
              <a:buAutoNum type="arabicPeriod"/>
              <a:defRPr/>
            </a:pPr>
            <a:endParaRPr lang="it-IT" sz="2000" dirty="0">
              <a:latin typeface="Arial"/>
              <a:ea typeface="ＭＳ Ｐゴシック" pitchFamily="-1" charset="-128"/>
              <a:cs typeface="ＭＳ Ｐゴシック" pitchFamily="-1" charset="-128"/>
            </a:endParaRPr>
          </a:p>
        </p:txBody>
      </p:sp>
      <p:sp>
        <p:nvSpPr>
          <p:cNvPr id="9219" name="Rectangle 3"/>
          <p:cNvSpPr>
            <a:spLocks noChangeArrowheads="1"/>
          </p:cNvSpPr>
          <p:nvPr/>
        </p:nvSpPr>
        <p:spPr bwMode="auto">
          <a:xfrm>
            <a:off x="0" y="0"/>
            <a:ext cx="9144000" cy="494624"/>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a:defRPr/>
            </a:pPr>
            <a:r>
              <a:rPr lang="it-IT" sz="2600" b="1" dirty="0" smtClean="0">
                <a:effectLst>
                  <a:outerShdw blurRad="38100" dist="38100" dir="2700000" algn="tl">
                    <a:srgbClr val="DDDDDD"/>
                  </a:outerShdw>
                </a:effectLst>
                <a:latin typeface="Arial" pitchFamily="-84" charset="0"/>
                <a:ea typeface="ＭＳ Ｐゴシック" pitchFamily="-84" charset="-128"/>
                <a:cs typeface="ＭＳ Ｐゴシック" pitchFamily="-84" charset="-128"/>
              </a:rPr>
              <a:t>I TRE LIVELLI DELL’ELABORAZIONE </a:t>
            </a: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VISIVA</a:t>
            </a:r>
            <a:endParaRPr lang="it-IT" sz="2600" dirty="0">
              <a:latin typeface="Arial"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460" y="0"/>
            <a:ext cx="8923389" cy="707886"/>
          </a:xfrm>
          <a:prstGeom prst="rect">
            <a:avLst/>
          </a:prstGeom>
          <a:noFill/>
        </p:spPr>
        <p:txBody>
          <a:bodyPr wrap="square" rtlCol="0">
            <a:spAutoFit/>
          </a:bodyPr>
          <a:lstStyle/>
          <a:p>
            <a:pPr algn="ctr"/>
            <a:r>
              <a:rPr lang="it-IT" sz="4000" b="1" dirty="0" smtClean="0">
                <a:latin typeface="Arial"/>
              </a:rPr>
              <a:t>COSTRUZIONISMO</a:t>
            </a:r>
            <a:endParaRPr lang="it-IT" sz="4000" b="1" dirty="0">
              <a:latin typeface="Arial"/>
            </a:endParaRPr>
          </a:p>
        </p:txBody>
      </p:sp>
      <p:sp>
        <p:nvSpPr>
          <p:cNvPr id="3" name="CasellaDiTesto 2"/>
          <p:cNvSpPr txBox="1"/>
          <p:nvPr/>
        </p:nvSpPr>
        <p:spPr>
          <a:xfrm>
            <a:off x="115460" y="1096784"/>
            <a:ext cx="8923388" cy="4031873"/>
          </a:xfrm>
          <a:prstGeom prst="rect">
            <a:avLst/>
          </a:prstGeom>
          <a:noFill/>
        </p:spPr>
        <p:txBody>
          <a:bodyPr wrap="square" rtlCol="0">
            <a:spAutoFit/>
          </a:bodyPr>
          <a:lstStyle/>
          <a:p>
            <a:pPr algn="just"/>
            <a:r>
              <a:rPr lang="it-IT" sz="3200" dirty="0" smtClean="0">
                <a:latin typeface="Arial"/>
              </a:rPr>
              <a:t>Secondo il </a:t>
            </a:r>
            <a:r>
              <a:rPr lang="it-IT" sz="3200" dirty="0" err="1" smtClean="0">
                <a:latin typeface="Arial"/>
              </a:rPr>
              <a:t>costruzionismo</a:t>
            </a:r>
            <a:r>
              <a:rPr lang="it-IT" sz="3200" dirty="0" smtClean="0">
                <a:latin typeface="Arial"/>
              </a:rPr>
              <a:t>, dunque, se esso viene correttamente interpretato e applicato, la questione fondamentale dalla quale non si può prescindere per trattare la questione della natura e dell’efficacia dei processi di insegnamento e apprendimento è quella del rapporto tra </a:t>
            </a:r>
            <a:r>
              <a:rPr lang="it-IT" sz="3200" b="1" dirty="0" smtClean="0">
                <a:latin typeface="Arial"/>
              </a:rPr>
              <a:t>processi cognitivi </a:t>
            </a:r>
            <a:r>
              <a:rPr lang="it-IT" sz="3200" dirty="0" smtClean="0">
                <a:latin typeface="Arial"/>
              </a:rPr>
              <a:t>e </a:t>
            </a:r>
            <a:r>
              <a:rPr lang="it-IT" sz="3200" b="1" dirty="0" smtClean="0">
                <a:latin typeface="Arial"/>
              </a:rPr>
              <a:t>artefatti cognitivi.</a:t>
            </a:r>
            <a:endParaRPr lang="it-IT" sz="3200" dirty="0">
              <a:latin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DB2828DD-22A5-6048-BA4F-83B24F2D701A}" type="slidenum">
              <a:rPr lang="it-IT">
                <a:latin typeface="Arial" pitchFamily="-84" charset="0"/>
                <a:ea typeface="ＭＳ Ｐゴシック" pitchFamily="-84" charset="-128"/>
                <a:cs typeface="ＭＳ Ｐゴシック" pitchFamily="-84" charset="-128"/>
              </a:rPr>
              <a:pPr>
                <a:defRPr/>
              </a:pPr>
              <a:t>50</a:t>
            </a:fld>
            <a:endParaRPr lang="it-IT">
              <a:latin typeface="Arial" pitchFamily="-84" charset="0"/>
              <a:ea typeface="ＭＳ Ｐゴシック" pitchFamily="-84" charset="-128"/>
              <a:cs typeface="ＭＳ Ｐゴシック" pitchFamily="-84" charset="-128"/>
            </a:endParaRPr>
          </a:p>
        </p:txBody>
      </p:sp>
      <p:sp>
        <p:nvSpPr>
          <p:cNvPr id="59395" name="Rectangle 2"/>
          <p:cNvSpPr>
            <a:spLocks noChangeArrowheads="1"/>
          </p:cNvSpPr>
          <p:nvPr/>
        </p:nvSpPr>
        <p:spPr bwMode="auto">
          <a:xfrm>
            <a:off x="0" y="823913"/>
            <a:ext cx="9144000" cy="5329237"/>
          </a:xfrm>
          <a:prstGeom prst="rect">
            <a:avLst/>
          </a:prstGeom>
          <a:noFill/>
          <a:ln w="9525">
            <a:noFill/>
            <a:miter lim="800000"/>
            <a:headEnd/>
            <a:tailEnd/>
          </a:ln>
        </p:spPr>
        <p:txBody>
          <a:bodyPr>
            <a:prstTxWarp prst="textNoShape">
              <a:avLst/>
            </a:prstTxWarp>
          </a:bodyPr>
          <a:lstStyle/>
          <a:p>
            <a:pPr algn="just">
              <a:defRPr/>
            </a:pPr>
            <a:r>
              <a:rPr lang="it-IT" sz="2400" dirty="0">
                <a:latin typeface="Arial"/>
                <a:ea typeface="ＭＳ Ｐゴシック" pitchFamily="-1" charset="-128"/>
                <a:cs typeface="ＭＳ Ｐゴシック" pitchFamily="-1" charset="-128"/>
              </a:rPr>
              <a:t>I processi visivi di basso livello e intermedio vengono eseguiti insieme, per lo più mediante un’elaborazione </a:t>
            </a:r>
            <a:r>
              <a:rPr lang="it-IT" sz="2400" i="1" dirty="0" err="1">
                <a:latin typeface="Arial"/>
                <a:ea typeface="ＭＳ Ｐゴシック" pitchFamily="-1" charset="-128"/>
                <a:cs typeface="ＭＳ Ｐゴシック" pitchFamily="-1" charset="-128"/>
              </a:rPr>
              <a:t>bottom-up</a:t>
            </a:r>
            <a:r>
              <a:rPr lang="it-IT" sz="2400" dirty="0">
                <a:latin typeface="Arial"/>
                <a:ea typeface="ＭＳ Ｐゴシック" pitchFamily="-1" charset="-128"/>
                <a:cs typeface="ＭＳ Ｐゴシック" pitchFamily="-1" charset="-128"/>
              </a:rPr>
              <a:t>.</a:t>
            </a:r>
          </a:p>
          <a:p>
            <a:pPr algn="just">
              <a:defRPr/>
            </a:pPr>
            <a:r>
              <a:rPr lang="it-IT" sz="2400" dirty="0">
                <a:latin typeface="Arial"/>
                <a:ea typeface="ＭＳ Ｐゴシック" pitchFamily="-1" charset="-128"/>
                <a:cs typeface="ＭＳ Ｐゴシック" pitchFamily="-1" charset="-128"/>
              </a:rPr>
              <a:t>Operando congiuntamente essi identificano come </a:t>
            </a:r>
            <a:r>
              <a:rPr lang="it-IT" sz="2400" i="1" dirty="0">
                <a:latin typeface="Arial"/>
                <a:ea typeface="ＭＳ Ｐゴシック" pitchFamily="-1" charset="-128"/>
                <a:cs typeface="ＭＳ Ｐゴシック" pitchFamily="-1" charset="-128"/>
              </a:rPr>
              <a:t>figure </a:t>
            </a:r>
            <a:r>
              <a:rPr lang="it-IT" sz="2400" dirty="0">
                <a:latin typeface="Arial"/>
                <a:ea typeface="ＭＳ Ｐゴシック" pitchFamily="-1" charset="-128"/>
                <a:cs typeface="ＭＳ Ｐゴシック" pitchFamily="-1" charset="-128"/>
              </a:rPr>
              <a:t>le aree dell’immagine che sono collegate a un oggetto e come </a:t>
            </a:r>
            <a:r>
              <a:rPr lang="it-IT" sz="2400" i="1" dirty="0">
                <a:latin typeface="Arial"/>
                <a:ea typeface="ＭＳ Ｐゴシック" pitchFamily="-1" charset="-128"/>
                <a:cs typeface="ＭＳ Ｐゴシック" pitchFamily="-1" charset="-128"/>
              </a:rPr>
              <a:t>sfondo</a:t>
            </a:r>
            <a:r>
              <a:rPr lang="it-IT" sz="2400" dirty="0">
                <a:latin typeface="Arial"/>
                <a:ea typeface="ＭＳ Ｐゴシック" pitchFamily="-1" charset="-128"/>
                <a:cs typeface="ＭＳ Ｐゴシック" pitchFamily="-1" charset="-128"/>
              </a:rPr>
              <a:t> le aree che non lo sono.</a:t>
            </a:r>
          </a:p>
          <a:p>
            <a:pPr algn="just">
              <a:defRPr/>
            </a:pPr>
            <a:r>
              <a:rPr lang="it-IT" sz="2400" dirty="0">
                <a:latin typeface="Arial"/>
                <a:ea typeface="ＭＳ Ｐゴシック" pitchFamily="-1" charset="-128"/>
                <a:cs typeface="ＭＳ Ｐゴシック" pitchFamily="-1" charset="-128"/>
              </a:rPr>
              <a:t>Di queste due fasi, quella dell’elaborazione visiva di livello intermedio è ritenuta particolarmente impegnativa perché richiede alla corteccia visiva primaria di determinare quali segmenti appartengano a un unico oggetto e quali siano componenti di altri oggetti nel contesto di una scena visiva complessa, composta da centinaia o addirittura migliaia di segmenti di linea.</a:t>
            </a:r>
          </a:p>
          <a:p>
            <a:pPr marL="457200" indent="-457200" algn="just">
              <a:buFont typeface="+mj-lt"/>
              <a:buAutoNum type="arabicPeriod"/>
              <a:defRPr/>
            </a:pPr>
            <a:endParaRPr lang="it-IT" sz="2000" dirty="0">
              <a:latin typeface="Arial"/>
              <a:ea typeface="ＭＳ Ｐゴシック" pitchFamily="-1" charset="-128"/>
              <a:cs typeface="ＭＳ Ｐゴシック" pitchFamily="-1" charset="-128"/>
            </a:endParaRPr>
          </a:p>
        </p:txBody>
      </p:sp>
      <p:sp>
        <p:nvSpPr>
          <p:cNvPr id="9219" name="Rectangle 3"/>
          <p:cNvSpPr>
            <a:spLocks noChangeArrowheads="1"/>
          </p:cNvSpPr>
          <p:nvPr/>
        </p:nvSpPr>
        <p:spPr bwMode="auto">
          <a:xfrm>
            <a:off x="0" y="0"/>
            <a:ext cx="9144000" cy="49530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a:defRPr/>
            </a:pP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IL LIVELLO INTERMEDIO NELL’ELABORAZIONE VISIVA</a:t>
            </a:r>
            <a:endParaRPr lang="it-IT" sz="2600" dirty="0">
              <a:latin typeface="Arial"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75CE11E2-76F6-DE44-A931-68048F735CCC}" type="slidenum">
              <a:rPr lang="it-IT">
                <a:latin typeface="Arial" pitchFamily="-84" charset="0"/>
                <a:ea typeface="ＭＳ Ｐゴシック" pitchFamily="-84" charset="-128"/>
                <a:cs typeface="ＭＳ Ｐゴシック" pitchFamily="-84" charset="-128"/>
              </a:rPr>
              <a:pPr>
                <a:defRPr/>
              </a:pPr>
              <a:t>51</a:t>
            </a:fld>
            <a:endParaRPr lang="it-IT">
              <a:latin typeface="Arial" pitchFamily="-84" charset="0"/>
              <a:ea typeface="ＭＳ Ｐゴシック" pitchFamily="-84" charset="-128"/>
              <a:cs typeface="ＭＳ Ｐゴシック" pitchFamily="-84" charset="-128"/>
            </a:endParaRPr>
          </a:p>
        </p:txBody>
      </p:sp>
      <p:sp>
        <p:nvSpPr>
          <p:cNvPr id="59395" name="Rectangle 2"/>
          <p:cNvSpPr>
            <a:spLocks noChangeArrowheads="1"/>
          </p:cNvSpPr>
          <p:nvPr/>
        </p:nvSpPr>
        <p:spPr bwMode="auto">
          <a:xfrm>
            <a:off x="0" y="823913"/>
            <a:ext cx="9144000" cy="5329237"/>
          </a:xfrm>
          <a:prstGeom prst="rect">
            <a:avLst/>
          </a:prstGeom>
          <a:noFill/>
          <a:ln w="9525">
            <a:noFill/>
            <a:miter lim="800000"/>
            <a:headEnd/>
            <a:tailEnd/>
          </a:ln>
        </p:spPr>
        <p:txBody>
          <a:bodyPr>
            <a:prstTxWarp prst="textNoShape">
              <a:avLst/>
            </a:prstTxWarp>
          </a:bodyPr>
          <a:lstStyle/>
          <a:p>
            <a:pPr algn="just">
              <a:defRPr/>
            </a:pPr>
            <a:r>
              <a:rPr lang="it-IT" sz="2400" dirty="0" err="1">
                <a:latin typeface="Arial"/>
                <a:ea typeface="ＭＳ Ｐゴシック" pitchFamily="-1" charset="-128"/>
                <a:cs typeface="ＭＳ Ｐゴシック" pitchFamily="-1" charset="-128"/>
              </a:rPr>
              <a:t>SemirZeki</a:t>
            </a:r>
            <a:r>
              <a:rPr lang="it-IT" sz="2400" dirty="0">
                <a:latin typeface="Arial"/>
                <a:ea typeface="ＭＳ Ｐゴシック" pitchFamily="-1" charset="-128"/>
                <a:cs typeface="ＭＳ Ｐゴシック" pitchFamily="-1" charset="-128"/>
              </a:rPr>
              <a:t> e David Van Essen hanno scoperto una trentina di centri che, oltre alla corteccia visiva primaria, continuano il compito di analizzare e isolare, o segregare, informazione sulla forma, il colore, il movimento e la profondità. L’informazione proveniente da tutte queste aree specializzate è segregata e viene convogliata separatamente alle regioni cognitive superiori del cervello. Tra cui la corteccia prefrontale, dove infine è coordinata in un’unica, identificabile percezione. </a:t>
            </a:r>
          </a:p>
          <a:p>
            <a:pPr algn="just">
              <a:defRPr/>
            </a:pPr>
            <a:r>
              <a:rPr lang="it-IT" sz="2400" dirty="0">
                <a:latin typeface="Arial"/>
                <a:ea typeface="ＭＳ Ｐゴシック" pitchFamily="-1" charset="-128"/>
                <a:cs typeface="ＭＳ Ｐゴシック" pitchFamily="-1" charset="-128"/>
              </a:rPr>
              <a:t>L’elaborazione visiva di alto livello è </a:t>
            </a:r>
            <a:r>
              <a:rPr lang="it-IT" sz="2400" i="1" dirty="0">
                <a:latin typeface="Arial"/>
                <a:ea typeface="ＭＳ Ｐゴシック" pitchFamily="-1" charset="-128"/>
                <a:cs typeface="ＭＳ Ｐゴシック" pitchFamily="-1" charset="-128"/>
              </a:rPr>
              <a:t>top-down</a:t>
            </a:r>
            <a:r>
              <a:rPr lang="it-IT" sz="2400" dirty="0">
                <a:latin typeface="Arial"/>
                <a:ea typeface="ＭＳ Ｐゴシック" pitchFamily="-1" charset="-128"/>
                <a:cs typeface="ＭＳ Ｐゴシック" pitchFamily="-1" charset="-128"/>
              </a:rPr>
              <a:t>. Essa produce inferenze, controlla ipotesi confrontandole con le immagini visive ricordate di cui ha avuto precedentemente esperienza e conduce in tal modo alla percezione visiva consapevole e all’interpretazione del significato, che non è tuttavia perfetta e può indurre errori.</a:t>
            </a:r>
          </a:p>
          <a:p>
            <a:pPr marL="457200" indent="-457200" algn="just">
              <a:buFont typeface="+mj-lt"/>
              <a:buAutoNum type="arabicPeriod"/>
              <a:defRPr/>
            </a:pPr>
            <a:endParaRPr lang="it-IT" sz="2000" dirty="0">
              <a:latin typeface="Arial"/>
              <a:ea typeface="ＭＳ Ｐゴシック" pitchFamily="-1" charset="-128"/>
              <a:cs typeface="ＭＳ Ｐゴシック" pitchFamily="-1" charset="-128"/>
            </a:endParaRPr>
          </a:p>
        </p:txBody>
      </p:sp>
      <p:sp>
        <p:nvSpPr>
          <p:cNvPr id="9219" name="Rectangle 3"/>
          <p:cNvSpPr>
            <a:spLocks noChangeArrowheads="1"/>
          </p:cNvSpPr>
          <p:nvPr/>
        </p:nvSpPr>
        <p:spPr bwMode="auto">
          <a:xfrm>
            <a:off x="0" y="0"/>
            <a:ext cx="9144000" cy="49530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a:defRPr/>
            </a:pP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L’ELABORAZIONE VISIVA </a:t>
            </a:r>
            <a:r>
              <a:rPr lang="it-IT" sz="2600" b="1" dirty="0" err="1">
                <a:effectLst>
                  <a:outerShdw blurRad="38100" dist="38100" dir="2700000" algn="tl">
                    <a:srgbClr val="DDDDDD"/>
                  </a:outerShdw>
                </a:effectLst>
                <a:latin typeface="Arial" pitchFamily="-84" charset="0"/>
                <a:ea typeface="ＭＳ Ｐゴシック" pitchFamily="-84" charset="-128"/>
                <a:cs typeface="ＭＳ Ｐゴシック" pitchFamily="-84" charset="-128"/>
              </a:rPr>
              <a:t>DI</a:t>
            </a: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 ALTO LIVELLO</a:t>
            </a:r>
            <a:endParaRPr lang="it-IT" sz="2600" dirty="0">
              <a:latin typeface="Arial"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magine 1" descr="img156.pdf"/>
          <p:cNvPicPr>
            <a:picLocks noChangeAspect="1"/>
          </p:cNvPicPr>
          <p:nvPr/>
        </p:nvPicPr>
        <p:blipFill>
          <a:blip r:embed="rId2"/>
          <a:srcRect/>
          <a:stretch>
            <a:fillRect/>
          </a:stretch>
        </p:blipFill>
        <p:spPr bwMode="auto">
          <a:xfrm>
            <a:off x="0" y="1373188"/>
            <a:ext cx="9170988" cy="1261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Immagine 1" descr="img160.pdf"/>
          <p:cNvPicPr>
            <a:picLocks noChangeAspect="1"/>
          </p:cNvPicPr>
          <p:nvPr/>
        </p:nvPicPr>
        <p:blipFill>
          <a:blip r:embed="rId2"/>
          <a:srcRect/>
          <a:stretch>
            <a:fillRect/>
          </a:stretch>
        </p:blipFill>
        <p:spPr bwMode="auto">
          <a:xfrm>
            <a:off x="0" y="457200"/>
            <a:ext cx="9170988" cy="145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Immagine 1"/>
          <p:cNvPicPr>
            <a:picLocks noChangeAspect="1"/>
          </p:cNvPicPr>
          <p:nvPr/>
        </p:nvPicPr>
        <p:blipFill>
          <a:blip r:embed="rId2"/>
          <a:srcRect/>
          <a:stretch>
            <a:fillRect/>
          </a:stretch>
        </p:blipFill>
        <p:spPr bwMode="auto">
          <a:xfrm>
            <a:off x="209550" y="171450"/>
            <a:ext cx="7881938" cy="5886450"/>
          </a:xfrm>
          <a:prstGeom prst="rect">
            <a:avLst/>
          </a:prstGeom>
          <a:noFill/>
          <a:ln w="9525">
            <a:noFill/>
            <a:miter lim="800000"/>
            <a:headEnd/>
            <a:tailEnd/>
          </a:ln>
        </p:spPr>
      </p:pic>
      <p:sp>
        <p:nvSpPr>
          <p:cNvPr id="139267" name="CasellaDiTesto 2"/>
          <p:cNvSpPr txBox="1">
            <a:spLocks noChangeArrowheads="1"/>
          </p:cNvSpPr>
          <p:nvPr/>
        </p:nvSpPr>
        <p:spPr bwMode="auto">
          <a:xfrm>
            <a:off x="0" y="5883275"/>
            <a:ext cx="9086850" cy="708025"/>
          </a:xfrm>
          <a:prstGeom prst="rect">
            <a:avLst/>
          </a:prstGeom>
          <a:noFill/>
          <a:ln w="9525">
            <a:noFill/>
            <a:miter lim="800000"/>
            <a:headEnd/>
            <a:tailEnd/>
          </a:ln>
        </p:spPr>
        <p:txBody>
          <a:bodyPr>
            <a:prstTxWarp prst="textNoShape">
              <a:avLst/>
            </a:prstTxWarp>
            <a:spAutoFit/>
          </a:bodyPr>
          <a:lstStyle/>
          <a:p>
            <a:pPr algn="ctr"/>
            <a:r>
              <a:rPr lang="it-IT" sz="2000"/>
              <a:t>Classificazione attività neurale/Stato mentale (Koch, 2007a, p. 123)</a:t>
            </a:r>
          </a:p>
          <a:p>
            <a:pPr algn="ctr"/>
            <a:r>
              <a:rPr lang="it-IT" sz="2000"/>
              <a:t>NCC= Correlati Neurali della Coscienza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Immagine 1"/>
          <p:cNvPicPr>
            <a:picLocks noChangeAspect="1"/>
          </p:cNvPicPr>
          <p:nvPr/>
        </p:nvPicPr>
        <p:blipFill>
          <a:blip r:embed="rId2"/>
          <a:srcRect/>
          <a:stretch>
            <a:fillRect/>
          </a:stretch>
        </p:blipFill>
        <p:spPr bwMode="auto">
          <a:xfrm>
            <a:off x="2462213" y="284163"/>
            <a:ext cx="6681787" cy="6573837"/>
          </a:xfrm>
          <a:prstGeom prst="rect">
            <a:avLst/>
          </a:prstGeom>
          <a:noFill/>
          <a:ln w="9525">
            <a:noFill/>
            <a:miter lim="800000"/>
            <a:headEnd/>
            <a:tailEnd/>
          </a:ln>
        </p:spPr>
      </p:pic>
      <p:sp>
        <p:nvSpPr>
          <p:cNvPr id="141315" name="CasellaDiTesto 2"/>
          <p:cNvSpPr txBox="1">
            <a:spLocks noChangeArrowheads="1"/>
          </p:cNvSpPr>
          <p:nvPr/>
        </p:nvSpPr>
        <p:spPr bwMode="auto">
          <a:xfrm>
            <a:off x="125413" y="1797050"/>
            <a:ext cx="2136775" cy="2309813"/>
          </a:xfrm>
          <a:prstGeom prst="rect">
            <a:avLst/>
          </a:prstGeom>
          <a:noFill/>
          <a:ln w="9525">
            <a:noFill/>
            <a:miter lim="800000"/>
            <a:headEnd/>
            <a:tailEnd/>
          </a:ln>
        </p:spPr>
        <p:txBody>
          <a:bodyPr>
            <a:prstTxWarp prst="textNoShape">
              <a:avLst/>
            </a:prstTxWarp>
            <a:spAutoFit/>
          </a:bodyPr>
          <a:lstStyle/>
          <a:p>
            <a:r>
              <a:rPr lang="it-IT" sz="2400" b="1"/>
              <a:t>EDELMAN:</a:t>
            </a:r>
          </a:p>
          <a:p>
            <a:r>
              <a:rPr lang="it-IT" sz="2400" b="1"/>
              <a:t>SCHEMA DI </a:t>
            </a:r>
            <a:br>
              <a:rPr lang="it-IT" sz="2400" b="1"/>
            </a:br>
            <a:r>
              <a:rPr lang="it-IT" sz="2400" b="1"/>
              <a:t>COSCIENZA DI</a:t>
            </a:r>
            <a:br>
              <a:rPr lang="it-IT" sz="2400" b="1"/>
            </a:br>
            <a:r>
              <a:rPr lang="it-IT" sz="2400" b="1"/>
              <a:t>ORDINE </a:t>
            </a:r>
            <a:br>
              <a:rPr lang="it-IT" sz="2400" b="1"/>
            </a:br>
            <a:r>
              <a:rPr lang="it-IT" sz="2400" b="1"/>
              <a:t>SUPERIORE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Immagine 1"/>
          <p:cNvPicPr>
            <a:picLocks noChangeAspect="1"/>
          </p:cNvPicPr>
          <p:nvPr/>
        </p:nvPicPr>
        <p:blipFill>
          <a:blip r:embed="rId2"/>
          <a:srcRect/>
          <a:stretch>
            <a:fillRect/>
          </a:stretch>
        </p:blipFill>
        <p:spPr bwMode="auto">
          <a:xfrm>
            <a:off x="3563938" y="0"/>
            <a:ext cx="5176837" cy="6526213"/>
          </a:xfrm>
          <a:prstGeom prst="rect">
            <a:avLst/>
          </a:prstGeom>
          <a:noFill/>
          <a:ln w="9525">
            <a:noFill/>
            <a:miter lim="800000"/>
            <a:headEnd/>
            <a:tailEnd/>
          </a:ln>
        </p:spPr>
      </p:pic>
      <p:sp>
        <p:nvSpPr>
          <p:cNvPr id="142339" name="CasellaDiTesto 2"/>
          <p:cNvSpPr txBox="1">
            <a:spLocks noChangeArrowheads="1"/>
          </p:cNvSpPr>
          <p:nvPr/>
        </p:nvSpPr>
        <p:spPr bwMode="auto">
          <a:xfrm>
            <a:off x="187325" y="1144588"/>
            <a:ext cx="3148013" cy="3140075"/>
          </a:xfrm>
          <a:prstGeom prst="rect">
            <a:avLst/>
          </a:prstGeom>
          <a:noFill/>
          <a:ln w="9525">
            <a:noFill/>
            <a:miter lim="800000"/>
            <a:headEnd/>
            <a:tailEnd/>
          </a:ln>
        </p:spPr>
        <p:txBody>
          <a:bodyPr>
            <a:prstTxWarp prst="textNoShape">
              <a:avLst/>
            </a:prstTxWarp>
            <a:spAutoFit/>
          </a:bodyPr>
          <a:lstStyle/>
          <a:p>
            <a:r>
              <a:rPr lang="it-IT" b="1"/>
              <a:t>Interazioni causali corpo, cervello e ambiente (G. Edelman, 2004.</a:t>
            </a:r>
          </a:p>
          <a:p>
            <a:r>
              <a:rPr lang="it-IT" b="1"/>
              <a:t>Legenda CPE = categorizzazione percettiva</a:t>
            </a:r>
          </a:p>
          <a:p>
            <a:r>
              <a:rPr lang="it-IT" b="1"/>
              <a:t>CPR = coscienza primaria</a:t>
            </a:r>
          </a:p>
          <a:p>
            <a:r>
              <a:rPr lang="it-IT" b="1"/>
              <a:t>COS = coscienza ordine superiore</a:t>
            </a:r>
          </a:p>
          <a:p>
            <a:r>
              <a:rPr lang="it-IT" b="1"/>
              <a:t>MVC = memoria valore–categoria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9E62CAC9-3FC8-684A-AB0B-A34C34ED6D72}" type="slidenum">
              <a:rPr lang="it-IT"/>
              <a:pPr>
                <a:defRPr/>
              </a:pPr>
              <a:t>57</a:t>
            </a:fld>
            <a:endParaRPr lang="it-IT"/>
          </a:p>
        </p:txBody>
      </p:sp>
      <p:sp>
        <p:nvSpPr>
          <p:cNvPr id="155651" name="Rectangle 2"/>
          <p:cNvSpPr>
            <a:spLocks noChangeArrowheads="1"/>
          </p:cNvSpPr>
          <p:nvPr/>
        </p:nvSpPr>
        <p:spPr bwMode="auto">
          <a:xfrm>
            <a:off x="0" y="63500"/>
            <a:ext cx="9032875" cy="400050"/>
          </a:xfrm>
          <a:prstGeom prst="rect">
            <a:avLst/>
          </a:prstGeom>
          <a:noFill/>
          <a:ln w="9525">
            <a:noFill/>
            <a:miter lim="800000"/>
            <a:headEnd/>
            <a:tailEnd/>
          </a:ln>
        </p:spPr>
        <p:txBody>
          <a:bodyPr>
            <a:prstTxWarp prst="textNoShape">
              <a:avLst/>
            </a:prstTxWarp>
            <a:spAutoFit/>
          </a:bodyPr>
          <a:lstStyle/>
          <a:p>
            <a:pPr algn="ctr"/>
            <a:r>
              <a:rPr lang="it-IT" sz="2000" b="1"/>
              <a:t>LA COSCIENZA D’ORDINE SUPERIORE E UN NUOVO TIPO DI  MEMORIA</a:t>
            </a:r>
          </a:p>
        </p:txBody>
      </p:sp>
      <p:sp>
        <p:nvSpPr>
          <p:cNvPr id="155652" name="Rectangle 3"/>
          <p:cNvSpPr>
            <a:spLocks noChangeArrowheads="1"/>
          </p:cNvSpPr>
          <p:nvPr/>
        </p:nvSpPr>
        <p:spPr bwMode="auto">
          <a:xfrm>
            <a:off x="0" y="773113"/>
            <a:ext cx="9144000" cy="5678487"/>
          </a:xfrm>
          <a:prstGeom prst="rect">
            <a:avLst/>
          </a:prstGeom>
          <a:noFill/>
          <a:ln w="9525">
            <a:noFill/>
            <a:miter lim="800000"/>
            <a:headEnd/>
            <a:tailEnd/>
          </a:ln>
        </p:spPr>
        <p:txBody>
          <a:bodyPr>
            <a:prstTxWarp prst="textNoShape">
              <a:avLst/>
            </a:prstTxWarp>
            <a:spAutoFit/>
          </a:bodyPr>
          <a:lstStyle/>
          <a:p>
            <a:pPr algn="just"/>
            <a:r>
              <a:rPr lang="it-IT" sz="2300"/>
              <a:t>La coscienza d’ordine superiore, secondo Edelman, nasce con l’affacciarsi evolutivo delle capacità semantiche e si sviluppa in virtù dell’acquisizione del linguaggio e del riferimento simbolico. Le facoltà linguistiche richiedono un </a:t>
            </a:r>
            <a:r>
              <a:rPr lang="it-IT" sz="2300" b="1" i="1"/>
              <a:t>nuovo tipo di memoria </a:t>
            </a:r>
            <a:r>
              <a:rPr lang="it-IT" sz="2300"/>
              <a:t>perché si possano produrre e udire i suoni articolati che l’evoluzione del tratto sopralaringeo aveva reso possibili. Le aree della parola che mediano la categorizzazione e la memoria per il linguaggio interagiscono con le aree concettuali cerebrali di più antica evoluzione. La funzione loro propria, all’interno di una comunità di parlanti, collega la fonologia con la semantica e guida l’apprendimento attraverso l’interazione con le aree concettuali del cervello. </a:t>
            </a:r>
          </a:p>
          <a:p>
            <a:pPr algn="just"/>
            <a:r>
              <a:rPr lang="it-IT" sz="2300"/>
              <a:t>L’interazione tra i centri del linguaggio e i centri concettuali rende possibile un’esplosione di concetti e un’autentica rivoluzione ontologica, la costituzione di un mondo vero e proprio, che appare come qualcosa a sé stante, e non un semplice ambiente. </a:t>
            </a:r>
          </a:p>
          <a:p>
            <a:endParaRPr lang="it-IT">
              <a:latin typeface="Times" pitchFamily="-83"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47759B37-A76F-7E40-808B-CE0183DAAFE2}" type="slidenum">
              <a:rPr lang="it-IT">
                <a:latin typeface="Arial" pitchFamily="-84" charset="0"/>
                <a:ea typeface="ＭＳ Ｐゴシック" pitchFamily="-84" charset="-128"/>
                <a:cs typeface="ＭＳ Ｐゴシック" pitchFamily="-84" charset="-128"/>
              </a:rPr>
              <a:pPr>
                <a:defRPr/>
              </a:pPr>
              <a:t>58</a:t>
            </a:fld>
            <a:endParaRPr lang="it-IT">
              <a:latin typeface="Arial" pitchFamily="-84" charset="0"/>
              <a:ea typeface="ＭＳ Ｐゴシック" pitchFamily="-84" charset="-128"/>
              <a:cs typeface="ＭＳ Ｐゴシック" pitchFamily="-84" charset="-128"/>
            </a:endParaRPr>
          </a:p>
        </p:txBody>
      </p:sp>
      <p:sp>
        <p:nvSpPr>
          <p:cNvPr id="59395" name="Rectangle 2"/>
          <p:cNvSpPr>
            <a:spLocks noChangeArrowheads="1"/>
          </p:cNvSpPr>
          <p:nvPr/>
        </p:nvSpPr>
        <p:spPr bwMode="auto">
          <a:xfrm>
            <a:off x="0" y="823913"/>
            <a:ext cx="9144000" cy="5329237"/>
          </a:xfrm>
          <a:prstGeom prst="rect">
            <a:avLst/>
          </a:prstGeom>
          <a:noFill/>
          <a:ln w="9525">
            <a:noFill/>
            <a:miter lim="800000"/>
            <a:headEnd/>
            <a:tailEnd/>
          </a:ln>
        </p:spPr>
        <p:txBody>
          <a:bodyPr>
            <a:prstTxWarp prst="textNoShape">
              <a:avLst/>
            </a:prstTxWarp>
          </a:bodyPr>
          <a:lstStyle/>
          <a:p>
            <a:pPr algn="just">
              <a:defRPr/>
            </a:pPr>
            <a:r>
              <a:rPr lang="it-IT" sz="2400" dirty="0">
                <a:latin typeface="Arial"/>
                <a:ea typeface="ＭＳ Ｐゴシック" pitchFamily="-1" charset="-128"/>
                <a:cs typeface="ＭＳ Ｐゴシック" pitchFamily="-1" charset="-128"/>
              </a:rPr>
              <a:t>La rivalutazione </a:t>
            </a:r>
            <a:r>
              <a:rPr lang="it-IT" sz="2400" i="1" dirty="0">
                <a:latin typeface="Arial"/>
                <a:ea typeface="ＭＳ Ｐゴシック" pitchFamily="-1" charset="-128"/>
                <a:cs typeface="ＭＳ Ｐゴシック" pitchFamily="-1" charset="-128"/>
              </a:rPr>
              <a:t>top-down </a:t>
            </a:r>
            <a:r>
              <a:rPr lang="it-IT" sz="2400" dirty="0">
                <a:latin typeface="Arial"/>
                <a:ea typeface="ＭＳ Ｐゴシック" pitchFamily="-1" charset="-128"/>
                <a:cs typeface="ＭＳ Ｐゴシック" pitchFamily="-1" charset="-128"/>
              </a:rPr>
              <a:t>opera su quattro principi:</a:t>
            </a:r>
          </a:p>
          <a:p>
            <a:pPr algn="just">
              <a:defRPr/>
            </a:pPr>
            <a:endParaRPr lang="it-IT" sz="2400" dirty="0">
              <a:latin typeface="Arial"/>
              <a:ea typeface="ＭＳ Ｐゴシック" pitchFamily="-1" charset="-128"/>
              <a:cs typeface="ＭＳ Ｐゴシック" pitchFamily="-1" charset="-128"/>
            </a:endParaRPr>
          </a:p>
          <a:p>
            <a:pPr marL="457200" indent="-457200" algn="just">
              <a:buFont typeface="+mj-lt"/>
              <a:buAutoNum type="arabicPeriod"/>
              <a:defRPr/>
            </a:pPr>
            <a:r>
              <a:rPr lang="it-IT" sz="2400" dirty="0">
                <a:latin typeface="Arial"/>
                <a:ea typeface="ＭＳ Ｐゴシック" pitchFamily="-1" charset="-128"/>
                <a:cs typeface="ＭＳ Ｐゴシック" pitchFamily="-1" charset="-128"/>
              </a:rPr>
              <a:t>Trascurare i dettagli che non sono </a:t>
            </a:r>
            <a:r>
              <a:rPr lang="it-IT" sz="2400" dirty="0" err="1">
                <a:latin typeface="Arial"/>
                <a:ea typeface="ＭＳ Ｐゴシック" pitchFamily="-1" charset="-128"/>
                <a:cs typeface="ＭＳ Ｐゴシック" pitchFamily="-1" charset="-128"/>
              </a:rPr>
              <a:t>comportamentalmente</a:t>
            </a:r>
            <a:r>
              <a:rPr lang="it-IT" sz="2400" dirty="0">
                <a:latin typeface="Arial"/>
                <a:ea typeface="ＭＳ Ｐゴシック" pitchFamily="-1" charset="-128"/>
                <a:cs typeface="ＭＳ Ｐゴシック" pitchFamily="-1" charset="-128"/>
              </a:rPr>
              <a:t> rilevanti in un dato contesto;</a:t>
            </a:r>
          </a:p>
          <a:p>
            <a:pPr marL="457200" indent="-457200" algn="just">
              <a:buFont typeface="+mj-lt"/>
              <a:buAutoNum type="arabicPeriod"/>
              <a:defRPr/>
            </a:pPr>
            <a:r>
              <a:rPr lang="it-IT" sz="2400" dirty="0">
                <a:latin typeface="Arial"/>
                <a:ea typeface="ＭＳ Ｐゴシック" pitchFamily="-1" charset="-128"/>
                <a:cs typeface="ＭＳ Ｐゴシック" pitchFamily="-1" charset="-128"/>
              </a:rPr>
              <a:t>Cercarne la costanza</a:t>
            </a:r>
          </a:p>
          <a:p>
            <a:pPr marL="457200" indent="-457200" algn="just">
              <a:buFont typeface="+mj-lt"/>
              <a:buAutoNum type="arabicPeriod"/>
              <a:defRPr/>
            </a:pPr>
            <a:r>
              <a:rPr lang="it-IT" sz="2400" dirty="0">
                <a:latin typeface="Arial"/>
                <a:ea typeface="ＭＳ Ｐゴシック" pitchFamily="-1" charset="-128"/>
                <a:cs typeface="ＭＳ Ｐゴシック" pitchFamily="-1" charset="-128"/>
              </a:rPr>
              <a:t>Tentare di astrarre le caratteristiche essenziali, costanti di oggetti, persone e paesaggi;</a:t>
            </a:r>
          </a:p>
          <a:p>
            <a:pPr marL="457200" indent="-457200" algn="just">
              <a:buFont typeface="+mj-lt"/>
              <a:buAutoNum type="arabicPeriod"/>
              <a:defRPr/>
            </a:pPr>
            <a:r>
              <a:rPr lang="it-IT" sz="2400" dirty="0">
                <a:latin typeface="Arial"/>
                <a:ea typeface="ＭＳ Ｐゴシック" pitchFamily="-1" charset="-128"/>
                <a:cs typeface="ＭＳ Ｐゴシック" pitchFamily="-1" charset="-128"/>
              </a:rPr>
              <a:t>E, infine, cosa particolarmente importante, confrontare l’immagine presente con immagini incontrate nel passato.</a:t>
            </a:r>
          </a:p>
          <a:p>
            <a:pPr marL="457200" indent="-457200" algn="just">
              <a:defRPr/>
            </a:pPr>
            <a:endParaRPr lang="it-IT" sz="2400" dirty="0">
              <a:latin typeface="Arial"/>
              <a:ea typeface="ＭＳ Ｐゴシック" pitchFamily="-1" charset="-128"/>
              <a:cs typeface="ＭＳ Ｐゴシック" pitchFamily="-1" charset="-128"/>
            </a:endParaRPr>
          </a:p>
          <a:p>
            <a:pPr marL="457200" indent="-457200" algn="just">
              <a:defRPr/>
            </a:pPr>
            <a:r>
              <a:rPr lang="it-IT" sz="2400" dirty="0">
                <a:latin typeface="Arial"/>
                <a:ea typeface="ＭＳ Ｐゴシック" pitchFamily="-1" charset="-128"/>
                <a:cs typeface="ＭＳ Ｐゴシック" pitchFamily="-1" charset="-128"/>
              </a:rPr>
              <a:t>Questi risultati biologici confermano che la visione non è semplicemente una finestra sul mondo, ma davvero una creazione del cervello.</a:t>
            </a:r>
          </a:p>
          <a:p>
            <a:pPr marL="457200" indent="-457200" algn="just">
              <a:buFont typeface="+mj-lt"/>
              <a:buAutoNum type="arabicPeriod"/>
              <a:defRPr/>
            </a:pPr>
            <a:endParaRPr lang="it-IT" sz="2000" dirty="0">
              <a:latin typeface="Arial"/>
              <a:ea typeface="ＭＳ Ｐゴシック" pitchFamily="-1" charset="-128"/>
              <a:cs typeface="ＭＳ Ｐゴシック" pitchFamily="-1" charset="-128"/>
            </a:endParaRPr>
          </a:p>
        </p:txBody>
      </p:sp>
      <p:sp>
        <p:nvSpPr>
          <p:cNvPr id="9219" name="Rectangle 3"/>
          <p:cNvSpPr>
            <a:spLocks noChangeArrowheads="1"/>
          </p:cNvSpPr>
          <p:nvPr/>
        </p:nvSpPr>
        <p:spPr bwMode="auto">
          <a:xfrm>
            <a:off x="0" y="0"/>
            <a:ext cx="9144000" cy="49530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a:defRPr/>
            </a:pP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L’ELABORAZIONE VISIVA </a:t>
            </a:r>
            <a:r>
              <a:rPr lang="it-IT" sz="2600" b="1" dirty="0" err="1">
                <a:effectLst>
                  <a:outerShdw blurRad="38100" dist="38100" dir="2700000" algn="tl">
                    <a:srgbClr val="DDDDDD"/>
                  </a:outerShdw>
                </a:effectLst>
                <a:latin typeface="Arial" pitchFamily="-84" charset="0"/>
                <a:ea typeface="ＭＳ Ｐゴシック" pitchFamily="-84" charset="-128"/>
                <a:cs typeface="ＭＳ Ｐゴシック" pitchFamily="-84" charset="-128"/>
              </a:rPr>
              <a:t>DI</a:t>
            </a: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 ALTO LIVELLO</a:t>
            </a:r>
            <a:endParaRPr lang="it-IT" sz="2600" dirty="0">
              <a:latin typeface="Arial"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7599105E-5357-9943-929E-9FB5D5C84F8E}" type="slidenum">
              <a:rPr lang="it-IT">
                <a:latin typeface="Arial" pitchFamily="-84" charset="0"/>
                <a:ea typeface="ＭＳ Ｐゴシック" pitchFamily="-84" charset="-128"/>
                <a:cs typeface="ＭＳ Ｐゴシック" pitchFamily="-84" charset="-128"/>
              </a:rPr>
              <a:pPr>
                <a:defRPr/>
              </a:pPr>
              <a:t>59</a:t>
            </a:fld>
            <a:endParaRPr lang="it-IT">
              <a:latin typeface="Arial" pitchFamily="-84" charset="0"/>
              <a:ea typeface="ＭＳ Ｐゴシック" pitchFamily="-84" charset="-128"/>
              <a:cs typeface="ＭＳ Ｐゴシック" pitchFamily="-84" charset="-128"/>
            </a:endParaRPr>
          </a:p>
        </p:txBody>
      </p:sp>
      <p:sp>
        <p:nvSpPr>
          <p:cNvPr id="159747" name="Rectangle 2"/>
          <p:cNvSpPr>
            <a:spLocks noChangeArrowheads="1"/>
          </p:cNvSpPr>
          <p:nvPr/>
        </p:nvSpPr>
        <p:spPr bwMode="auto">
          <a:xfrm>
            <a:off x="0" y="823913"/>
            <a:ext cx="9144000" cy="5329237"/>
          </a:xfrm>
          <a:prstGeom prst="rect">
            <a:avLst/>
          </a:prstGeom>
          <a:noFill/>
          <a:ln w="9525">
            <a:noFill/>
            <a:miter lim="800000"/>
            <a:headEnd/>
            <a:tailEnd/>
          </a:ln>
        </p:spPr>
        <p:txBody>
          <a:bodyPr>
            <a:prstTxWarp prst="textNoShape">
              <a:avLst/>
            </a:prstTxWarp>
          </a:bodyPr>
          <a:lstStyle/>
          <a:p>
            <a:pPr algn="just"/>
            <a:r>
              <a:rPr lang="it-IT" sz="2400" dirty="0">
                <a:latin typeface="Arial"/>
              </a:rPr>
              <a:t>Come scrive lo psicologo cognitivo Chris </a:t>
            </a:r>
            <a:r>
              <a:rPr lang="it-IT" sz="2400" dirty="0" err="1">
                <a:latin typeface="Arial"/>
              </a:rPr>
              <a:t>Frith</a:t>
            </a:r>
            <a:r>
              <a:rPr lang="it-IT" sz="2400" dirty="0">
                <a:latin typeface="Arial"/>
              </a:rPr>
              <a:t>:</a:t>
            </a:r>
          </a:p>
          <a:p>
            <a:pPr algn="just"/>
            <a:endParaRPr lang="it-IT" sz="2400" dirty="0">
              <a:latin typeface="Arial"/>
            </a:endParaRPr>
          </a:p>
          <a:p>
            <a:pPr algn="just"/>
            <a:r>
              <a:rPr lang="it-IT" sz="2400" dirty="0">
                <a:latin typeface="Arial"/>
              </a:rPr>
              <a:t>“Ciò che percepisco non sono gli indizi grezzi e ambigui che dal mondo esterno arrivano ai miei occhi, alle mie orecchie e alla mie dita: Percepisco qualcosa di assai più ricco, un’immagine che combina tutti questi segnali grezzi con un’enorme quantità di esperienze passate. La nostra percezione del mondo è </a:t>
            </a:r>
            <a:r>
              <a:rPr lang="it-IT" sz="2400" i="1" dirty="0">
                <a:latin typeface="Arial"/>
              </a:rPr>
              <a:t>unafantasia che coincide con la realtà.</a:t>
            </a:r>
          </a:p>
          <a:p>
            <a:pPr algn="just"/>
            <a:endParaRPr lang="it-IT" sz="2400" i="1" dirty="0"/>
          </a:p>
          <a:p>
            <a:pPr algn="just"/>
            <a:r>
              <a:rPr lang="it-IT" sz="2000" dirty="0">
                <a:latin typeface="Arial"/>
              </a:rPr>
              <a:t>C. </a:t>
            </a:r>
            <a:r>
              <a:rPr lang="it-IT" sz="2000" dirty="0" err="1">
                <a:latin typeface="Arial"/>
              </a:rPr>
              <a:t>Frith</a:t>
            </a:r>
            <a:r>
              <a:rPr lang="it-IT" sz="2000" dirty="0">
                <a:latin typeface="Arial"/>
              </a:rPr>
              <a:t>, </a:t>
            </a:r>
            <a:r>
              <a:rPr lang="it-IT" sz="2000" i="1" dirty="0">
                <a:latin typeface="Arial"/>
              </a:rPr>
              <a:t>Inventare la mente. Come il cervello crea la nostra vita mentale</a:t>
            </a:r>
            <a:r>
              <a:rPr lang="it-IT" sz="2000" dirty="0">
                <a:latin typeface="Arial"/>
              </a:rPr>
              <a:t>, Raffaello Cortina, Milano, 2009, p. 167.</a:t>
            </a:r>
          </a:p>
        </p:txBody>
      </p:sp>
      <p:sp>
        <p:nvSpPr>
          <p:cNvPr id="9219" name="Rectangle 3"/>
          <p:cNvSpPr>
            <a:spLocks noChangeArrowheads="1"/>
          </p:cNvSpPr>
          <p:nvPr/>
        </p:nvSpPr>
        <p:spPr bwMode="auto">
          <a:xfrm>
            <a:off x="0" y="0"/>
            <a:ext cx="9144000" cy="49530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a:defRPr/>
            </a:pP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L’ELABORAZIONE VISIVA </a:t>
            </a:r>
            <a:r>
              <a:rPr lang="it-IT" sz="2600" b="1" dirty="0" err="1">
                <a:effectLst>
                  <a:outerShdw blurRad="38100" dist="38100" dir="2700000" algn="tl">
                    <a:srgbClr val="DDDDDD"/>
                  </a:outerShdw>
                </a:effectLst>
                <a:latin typeface="Arial" pitchFamily="-84" charset="0"/>
                <a:ea typeface="ＭＳ Ｐゴシック" pitchFamily="-84" charset="-128"/>
                <a:cs typeface="ＭＳ Ｐゴシック" pitchFamily="-84" charset="-128"/>
              </a:rPr>
              <a:t>DI</a:t>
            </a:r>
            <a:r>
              <a:rPr lang="it-IT" sz="2600" b="1" dirty="0">
                <a:effectLst>
                  <a:outerShdw blurRad="38100" dist="38100" dir="2700000" algn="tl">
                    <a:srgbClr val="DDDDDD"/>
                  </a:outerShdw>
                </a:effectLst>
                <a:latin typeface="Arial" pitchFamily="-84" charset="0"/>
                <a:ea typeface="ＭＳ Ｐゴシック" pitchFamily="-84" charset="-128"/>
                <a:cs typeface="ＭＳ Ｐゴシック" pitchFamily="-84" charset="-128"/>
              </a:rPr>
              <a:t> ALTO LIVELLO</a:t>
            </a:r>
            <a:endParaRPr lang="it-IT" sz="2600" dirty="0">
              <a:latin typeface="Arial"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460" y="0"/>
            <a:ext cx="8923389" cy="707886"/>
          </a:xfrm>
          <a:prstGeom prst="rect">
            <a:avLst/>
          </a:prstGeom>
          <a:noFill/>
        </p:spPr>
        <p:txBody>
          <a:bodyPr wrap="square" rtlCol="0">
            <a:spAutoFit/>
          </a:bodyPr>
          <a:lstStyle/>
          <a:p>
            <a:pPr algn="ctr"/>
            <a:r>
              <a:rPr lang="it-IT" sz="4000" b="1" dirty="0" smtClean="0">
                <a:latin typeface="Arial"/>
              </a:rPr>
              <a:t>COSTRUZIONISMO</a:t>
            </a:r>
            <a:endParaRPr lang="it-IT" sz="4000" b="1" dirty="0">
              <a:latin typeface="Arial"/>
            </a:endParaRPr>
          </a:p>
        </p:txBody>
      </p:sp>
      <p:sp>
        <p:nvSpPr>
          <p:cNvPr id="3" name="CasellaDiTesto 2"/>
          <p:cNvSpPr txBox="1"/>
          <p:nvPr/>
        </p:nvSpPr>
        <p:spPr>
          <a:xfrm>
            <a:off x="0" y="898870"/>
            <a:ext cx="9144000" cy="5262980"/>
          </a:xfrm>
          <a:prstGeom prst="rect">
            <a:avLst/>
          </a:prstGeom>
          <a:noFill/>
        </p:spPr>
        <p:txBody>
          <a:bodyPr wrap="square" rtlCol="0">
            <a:spAutoFit/>
          </a:bodyPr>
          <a:lstStyle/>
          <a:p>
            <a:pPr algn="just"/>
            <a:r>
              <a:rPr lang="it-IT" sz="2800" dirty="0" smtClean="0">
                <a:latin typeface="Arial"/>
              </a:rPr>
              <a:t>Ciò significa, concretamente, che per </a:t>
            </a:r>
            <a:r>
              <a:rPr lang="it-IT" sz="2800" dirty="0">
                <a:latin typeface="Arial"/>
              </a:rPr>
              <a:t>rendere realmente efficace </a:t>
            </a:r>
            <a:r>
              <a:rPr lang="it-IT" sz="2800" dirty="0" smtClean="0">
                <a:latin typeface="Arial"/>
              </a:rPr>
              <a:t>l’introduzione delle LIM e </a:t>
            </a:r>
            <a:r>
              <a:rPr lang="it-IT" sz="2800" dirty="0">
                <a:latin typeface="Arial"/>
              </a:rPr>
              <a:t>dei </a:t>
            </a:r>
            <a:r>
              <a:rPr lang="it-IT" sz="2800" dirty="0" err="1">
                <a:latin typeface="Arial"/>
              </a:rPr>
              <a:t>devices</a:t>
            </a:r>
            <a:r>
              <a:rPr lang="it-IT" sz="2800" dirty="0">
                <a:latin typeface="Arial"/>
              </a:rPr>
              <a:t> nell’attività scolastica occorre, in primo luogo,</a:t>
            </a:r>
            <a:r>
              <a:rPr lang="it-IT" sz="2800" dirty="0" smtClean="0">
                <a:latin typeface="Arial"/>
              </a:rPr>
              <a:t> riflettere sulle tecnologie </a:t>
            </a:r>
            <a:r>
              <a:rPr lang="it-IT" sz="2800" dirty="0">
                <a:latin typeface="Arial"/>
              </a:rPr>
              <a:t>di fronte alle quali oggi ci troviamo e con le quali dobbiamo necessariamente fare i conti. Esse non sono soltanto un mondo di macchine, di attrezzi e congegni meccanici, di apparati fisici (l’</a:t>
            </a:r>
            <a:r>
              <a:rPr lang="it-IT" sz="2800" i="1" dirty="0">
                <a:latin typeface="Arial"/>
              </a:rPr>
              <a:t>hardware</a:t>
            </a:r>
            <a:r>
              <a:rPr lang="it-IT" sz="2800" dirty="0">
                <a:latin typeface="Arial"/>
              </a:rPr>
              <a:t>), o un insieme di regole, di programmi, di codici e di algoritmi necessari per far funzionare le macchine (il </a:t>
            </a:r>
            <a:r>
              <a:rPr lang="it-IT" sz="2800" i="1" dirty="0">
                <a:latin typeface="Arial"/>
              </a:rPr>
              <a:t>software</a:t>
            </a:r>
            <a:r>
              <a:rPr lang="it-IT" sz="2800" dirty="0" smtClean="0">
                <a:latin typeface="Arial"/>
              </a:rPr>
              <a:t>), </a:t>
            </a:r>
            <a:r>
              <a:rPr lang="it-IT" sz="2800" dirty="0">
                <a:latin typeface="Arial"/>
              </a:rPr>
              <a:t>ma anche e soprattutto strumenti di costruzione di competenze e competenze e di socializzazione e organizzazione (il cosiddetto </a:t>
            </a:r>
            <a:r>
              <a:rPr lang="it-IT" sz="2800" i="1" dirty="0" err="1">
                <a:latin typeface="Arial"/>
              </a:rPr>
              <a:t>brainware</a:t>
            </a:r>
            <a:r>
              <a:rPr lang="it-IT" sz="2800" dirty="0">
                <a:latin typeface="Arial"/>
              </a:rPr>
              <a:t>o</a:t>
            </a:r>
            <a:r>
              <a:rPr lang="it-IT" sz="2800" i="1" dirty="0" err="1">
                <a:latin typeface="Arial"/>
              </a:rPr>
              <a:t>knoware</a:t>
            </a:r>
            <a:r>
              <a:rPr lang="it-IT" sz="2800" dirty="0">
                <a:latin typeface="Arial"/>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2CF8C54C-7DFB-3246-9F3E-6B8D986B5E82}" type="slidenum">
              <a:rPr lang="it-IT">
                <a:latin typeface="Arial" pitchFamily="-84" charset="0"/>
                <a:ea typeface="ＭＳ Ｐゴシック" pitchFamily="-84" charset="-128"/>
                <a:cs typeface="ＭＳ Ｐゴシック" pitchFamily="-84" charset="-128"/>
              </a:rPr>
              <a:pPr>
                <a:defRPr/>
              </a:pPr>
              <a:t>60</a:t>
            </a:fld>
            <a:endParaRPr lang="it-IT">
              <a:latin typeface="Arial" pitchFamily="-84" charset="0"/>
              <a:ea typeface="ＭＳ Ｐゴシック" pitchFamily="-84" charset="-128"/>
              <a:cs typeface="ＭＳ Ｐゴシック" pitchFamily="-84" charset="-128"/>
            </a:endParaRPr>
          </a:p>
        </p:txBody>
      </p:sp>
      <p:sp>
        <p:nvSpPr>
          <p:cNvPr id="161795" name="Rectangle 2"/>
          <p:cNvSpPr>
            <a:spLocks noChangeArrowheads="1"/>
          </p:cNvSpPr>
          <p:nvPr/>
        </p:nvSpPr>
        <p:spPr bwMode="auto">
          <a:xfrm>
            <a:off x="0" y="577850"/>
            <a:ext cx="9144000" cy="5575300"/>
          </a:xfrm>
          <a:prstGeom prst="rect">
            <a:avLst/>
          </a:prstGeom>
          <a:noFill/>
          <a:ln w="9525">
            <a:noFill/>
            <a:miter lim="800000"/>
            <a:headEnd/>
            <a:tailEnd/>
          </a:ln>
        </p:spPr>
        <p:txBody>
          <a:bodyPr>
            <a:prstTxWarp prst="textNoShape">
              <a:avLst/>
            </a:prstTxWarp>
          </a:bodyPr>
          <a:lstStyle/>
          <a:p>
            <a:pPr algn="just"/>
            <a:r>
              <a:rPr lang="it-IT" sz="2800" dirty="0">
                <a:latin typeface="Arial"/>
              </a:rPr>
              <a:t>"All'uomo sensibile e immaginoso, che viva, come io sono vissuto gran tempo, sentendo di continuo ed immaginando, il mondo e gli oggetti sono in certo modo doppi. Egli </a:t>
            </a:r>
            <a:r>
              <a:rPr lang="it-IT" sz="2800" b="1" dirty="0">
                <a:latin typeface="Arial"/>
              </a:rPr>
              <a:t>vedrà cogli occhi </a:t>
            </a:r>
            <a:r>
              <a:rPr lang="it-IT" sz="2800" dirty="0">
                <a:latin typeface="Arial"/>
              </a:rPr>
              <a:t>una torre, una campagna; udrà cogli orecchi un suono d'una campana; e nel tempo stesso </a:t>
            </a:r>
            <a:r>
              <a:rPr lang="it-IT" sz="2800" b="1" dirty="0">
                <a:latin typeface="Arial"/>
              </a:rPr>
              <a:t>coll'immaginazione vedrà </a:t>
            </a:r>
            <a:r>
              <a:rPr lang="it-IT" sz="2800" dirty="0">
                <a:latin typeface="Arial"/>
              </a:rPr>
              <a:t>un'altra torre, un'altra campagna, udrà un altro suono. In questo secondo genere di obbietti sta tutto il bello e il piacevole delle cose. Trista quella vita (ed è pur tale la vita comunemente) che non vede, non ode, non sente se non che oggetti semplici, quelli soli di cui gli occhi, gli orecchi e gli altri sentimenti ricevono la sensazione" (30.11.1828).</a:t>
            </a:r>
          </a:p>
        </p:txBody>
      </p:sp>
      <p:sp>
        <p:nvSpPr>
          <p:cNvPr id="9219" name="Rectangle 3"/>
          <p:cNvSpPr>
            <a:spLocks noChangeArrowheads="1"/>
          </p:cNvSpPr>
          <p:nvPr/>
        </p:nvSpPr>
        <p:spPr bwMode="auto">
          <a:xfrm>
            <a:off x="239713" y="0"/>
            <a:ext cx="8904287" cy="463550"/>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2400" b="1" dirty="0">
                <a:effectLst>
                  <a:outerShdw blurRad="38100" dist="38100" dir="2700000" algn="tl">
                    <a:srgbClr val="DDDDDD"/>
                  </a:outerShdw>
                </a:effectLst>
                <a:latin typeface="Arial" charset="0"/>
                <a:ea typeface="ＭＳ Ｐゴシック" charset="-128"/>
                <a:cs typeface="ＭＳ Ｐゴシック" charset="-128"/>
              </a:rPr>
              <a:t>LEOPARDI LO ZIBALDONE  LA «VISIONE DOPPIA»</a:t>
            </a:r>
            <a:endParaRPr lang="it-IT" sz="2400" b="1"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3AF336FD-2F99-9147-B2B0-E4DE5E773D73}" type="slidenum">
              <a:rPr lang="it-IT"/>
              <a:pPr>
                <a:defRPr/>
              </a:pPr>
              <a:t>61</a:t>
            </a:fld>
            <a:endParaRPr lang="it-IT"/>
          </a:p>
        </p:txBody>
      </p:sp>
      <p:sp>
        <p:nvSpPr>
          <p:cNvPr id="163843" name="Rectangle 2"/>
          <p:cNvSpPr>
            <a:spLocks noChangeArrowheads="1"/>
          </p:cNvSpPr>
          <p:nvPr/>
        </p:nvSpPr>
        <p:spPr bwMode="auto">
          <a:xfrm>
            <a:off x="0" y="1808163"/>
            <a:ext cx="8699500" cy="4344987"/>
          </a:xfrm>
          <a:prstGeom prst="rect">
            <a:avLst/>
          </a:prstGeom>
          <a:noFill/>
          <a:ln w="9525">
            <a:noFill/>
            <a:miter lim="800000"/>
            <a:headEnd/>
            <a:tailEnd/>
          </a:ln>
        </p:spPr>
        <p:txBody>
          <a:bodyPr>
            <a:prstTxWarp prst="textNoShape">
              <a:avLst/>
            </a:prstTxWarp>
          </a:bodyPr>
          <a:lstStyle/>
          <a:p>
            <a:pPr>
              <a:lnSpc>
                <a:spcPct val="90000"/>
              </a:lnSpc>
              <a:spcBef>
                <a:spcPct val="20000"/>
              </a:spcBef>
            </a:pPr>
            <a:r>
              <a:rPr lang="it-IT" i="1"/>
              <a:t>” Tutti sono in grado di complicare, pochi sono in grado di semplificare.  Per semplificare bisogna saper togliere e per togliere bisogna sapere cosa c’è da togliere”.</a:t>
            </a:r>
          </a:p>
          <a:p>
            <a:pPr>
              <a:lnSpc>
                <a:spcPct val="90000"/>
              </a:lnSpc>
              <a:spcBef>
                <a:spcPct val="20000"/>
              </a:spcBef>
              <a:buFontTx/>
              <a:buChar char="•"/>
            </a:pPr>
            <a:endParaRPr lang="it-IT" i="1"/>
          </a:p>
          <a:p>
            <a:pPr>
              <a:lnSpc>
                <a:spcPct val="90000"/>
              </a:lnSpc>
              <a:spcBef>
                <a:spcPct val="20000"/>
              </a:spcBef>
            </a:pPr>
            <a:r>
              <a:rPr lang="it-IT" sz="2000"/>
              <a:t>E’ molto più difficile </a:t>
            </a:r>
            <a:r>
              <a:rPr lang="it-IT" sz="2000" b="1"/>
              <a:t>semplificare </a:t>
            </a:r>
            <a:r>
              <a:rPr lang="it-IT" sz="2000"/>
              <a:t>che</a:t>
            </a:r>
            <a:r>
              <a:rPr lang="it-IT" sz="2000" b="1"/>
              <a:t> complicare</a:t>
            </a:r>
            <a:r>
              <a:rPr lang="it-IT" sz="2000"/>
              <a:t>.</a:t>
            </a:r>
          </a:p>
          <a:p>
            <a:pPr>
              <a:lnSpc>
                <a:spcPct val="90000"/>
              </a:lnSpc>
              <a:spcBef>
                <a:spcPct val="20000"/>
              </a:spcBef>
            </a:pPr>
            <a:r>
              <a:rPr lang="it-IT" sz="2000"/>
              <a:t>E’ molto più difficile </a:t>
            </a:r>
            <a:r>
              <a:rPr lang="it-IT" sz="2000" b="1"/>
              <a:t>togliere</a:t>
            </a:r>
            <a:r>
              <a:rPr lang="it-IT" sz="2000"/>
              <a:t> che </a:t>
            </a:r>
            <a:r>
              <a:rPr lang="it-IT" sz="2000" b="1"/>
              <a:t>aggiungere</a:t>
            </a:r>
            <a:r>
              <a:rPr lang="it-IT" sz="2000"/>
              <a:t>.</a:t>
            </a:r>
          </a:p>
          <a:p>
            <a:pPr>
              <a:lnSpc>
                <a:spcPct val="90000"/>
              </a:lnSpc>
              <a:spcBef>
                <a:spcPct val="20000"/>
              </a:spcBef>
            </a:pPr>
            <a:r>
              <a:rPr lang="it-IT" sz="2000"/>
              <a:t>E’ molto più difficile procedere per </a:t>
            </a:r>
            <a:r>
              <a:rPr lang="it-IT" sz="2000" b="1"/>
              <a:t>intersezioni</a:t>
            </a:r>
            <a:r>
              <a:rPr lang="it-IT" sz="2000"/>
              <a:t/>
            </a:r>
            <a:br>
              <a:rPr lang="it-IT" sz="2000"/>
            </a:br>
            <a:r>
              <a:rPr lang="it-IT" sz="2000"/>
              <a:t>e per </a:t>
            </a:r>
            <a:r>
              <a:rPr lang="it-IT" sz="2000" b="1"/>
              <a:t>incastro</a:t>
            </a:r>
            <a:r>
              <a:rPr lang="it-IT" sz="2000"/>
              <a:t> che per </a:t>
            </a:r>
            <a:r>
              <a:rPr lang="it-IT" sz="2000" b="1"/>
              <a:t>sommatoria</a:t>
            </a:r>
            <a:r>
              <a:rPr lang="it-IT" sz="2000"/>
              <a:t>.</a:t>
            </a:r>
            <a:br>
              <a:rPr lang="it-IT" sz="2000"/>
            </a:br>
            <a:endParaRPr lang="it-IT" sz="2000"/>
          </a:p>
          <a:p>
            <a:pPr>
              <a:lnSpc>
                <a:spcPct val="90000"/>
              </a:lnSpc>
              <a:spcBef>
                <a:spcPct val="20000"/>
              </a:spcBef>
            </a:pPr>
            <a:r>
              <a:rPr lang="it-IT" sz="2000"/>
              <a:t>Per sapere cosa togliere e perché bisogna disporre</a:t>
            </a:r>
          </a:p>
          <a:p>
            <a:pPr>
              <a:lnSpc>
                <a:spcPct val="90000"/>
              </a:lnSpc>
              <a:spcBef>
                <a:spcPct val="20000"/>
              </a:spcBef>
            </a:pPr>
            <a:r>
              <a:rPr lang="it-IT" sz="2000"/>
              <a:t>di un </a:t>
            </a:r>
            <a:r>
              <a:rPr lang="it-IT" sz="2000" b="1"/>
              <a:t>PROGETTO</a:t>
            </a:r>
            <a:r>
              <a:rPr lang="it-IT" sz="2000"/>
              <a:t> ben definito e dagli obiettivi chiari.</a:t>
            </a:r>
          </a:p>
        </p:txBody>
      </p:sp>
      <p:sp>
        <p:nvSpPr>
          <p:cNvPr id="9219" name="Rectangle 3"/>
          <p:cNvSpPr>
            <a:spLocks noChangeArrowheads="1"/>
          </p:cNvSpPr>
          <p:nvPr/>
        </p:nvSpPr>
        <p:spPr bwMode="auto">
          <a:xfrm>
            <a:off x="2873375" y="958850"/>
            <a:ext cx="2951163" cy="579438"/>
          </a:xfrm>
          <a:prstGeom prst="rect">
            <a:avLst/>
          </a:prstGeom>
          <a:noFill/>
          <a:ln w="9525" cap="rnd">
            <a:noFill/>
            <a:prstDash val="sysDot"/>
            <a:miter lim="800000"/>
            <a:headEnd/>
            <a:tailEnd/>
          </a:ln>
          <a:effectLst/>
        </p:spPr>
        <p:txBody>
          <a:bodyPr wrap="none" lIns="90000" tIns="46800" rIns="90000" bIns="46800">
            <a:prstTxWarp prst="textNoShape">
              <a:avLst/>
            </a:prstTxWarp>
            <a:spAutoFit/>
          </a:bodyPr>
          <a:lstStyle/>
          <a:p>
            <a:pPr fontAlgn="auto">
              <a:spcBef>
                <a:spcPts val="0"/>
              </a:spcBef>
              <a:spcAft>
                <a:spcPts val="0"/>
              </a:spcAft>
              <a:defRPr/>
            </a:pPr>
            <a:r>
              <a:rPr lang="it-IT" sz="3200" b="1" dirty="0">
                <a:effectLst>
                  <a:outerShdw blurRad="38100" dist="38100" dir="2700000" algn="tl">
                    <a:srgbClr val="DDDDDD"/>
                  </a:outerShdw>
                </a:effectLst>
                <a:latin typeface="Tahoma" charset="0"/>
                <a:ea typeface="ＭＳ Ｐゴシック" charset="-128"/>
                <a:cs typeface="ＭＳ Ｐゴシック" charset="-128"/>
              </a:rPr>
              <a:t>Bruno Munari</a:t>
            </a:r>
            <a:endParaRPr lang="it-IT" dirty="0">
              <a:latin typeface="Verdana" charset="0"/>
              <a:ea typeface="ＭＳ Ｐゴシック" charset="-128"/>
              <a:cs typeface="ＭＳ Ｐゴシック" charset="-128"/>
            </a:endParaRPr>
          </a:p>
        </p:txBody>
      </p:sp>
      <p:pic>
        <p:nvPicPr>
          <p:cNvPr id="163845" name="Picture 4" descr="munari2"/>
          <p:cNvPicPr>
            <a:picLocks noChangeAspect="1" noChangeArrowheads="1"/>
          </p:cNvPicPr>
          <p:nvPr/>
        </p:nvPicPr>
        <p:blipFill>
          <a:blip r:embed="rId3">
            <a:clrChange>
              <a:clrFrom>
                <a:srgbClr val="262A0F"/>
              </a:clrFrom>
              <a:clrTo>
                <a:srgbClr val="262A0F">
                  <a:alpha val="0"/>
                </a:srgbClr>
              </a:clrTo>
            </a:clrChange>
          </a:blip>
          <a:srcRect/>
          <a:stretch>
            <a:fillRect/>
          </a:stretch>
        </p:blipFill>
        <p:spPr bwMode="auto">
          <a:xfrm>
            <a:off x="7507288" y="2909888"/>
            <a:ext cx="1755775" cy="2809875"/>
          </a:xfrm>
          <a:prstGeom prst="rect">
            <a:avLst/>
          </a:prstGeom>
          <a:noFill/>
          <a:ln w="9525">
            <a:noFill/>
            <a:miter lim="800000"/>
            <a:headEnd/>
            <a:tailEnd/>
          </a:ln>
        </p:spPr>
      </p:pic>
      <p:sp>
        <p:nvSpPr>
          <p:cNvPr id="163846" name="Rectangle 5"/>
          <p:cNvSpPr>
            <a:spLocks noChangeArrowheads="1"/>
          </p:cNvSpPr>
          <p:nvPr/>
        </p:nvSpPr>
        <p:spPr bwMode="auto">
          <a:xfrm>
            <a:off x="1066800" y="152400"/>
            <a:ext cx="7239000" cy="625475"/>
          </a:xfrm>
          <a:prstGeom prst="rect">
            <a:avLst/>
          </a:prstGeom>
          <a:noFill/>
          <a:ln w="9525">
            <a:noFill/>
            <a:miter lim="800000"/>
            <a:headEnd/>
            <a:tailEnd/>
          </a:ln>
        </p:spPr>
        <p:txBody>
          <a:bodyPr>
            <a:prstTxWarp prst="textNoShape">
              <a:avLst/>
            </a:prstTxWarp>
            <a:spAutoFit/>
          </a:bodyPr>
          <a:lstStyle/>
          <a:p>
            <a:r>
              <a:rPr lang="it-IT" sz="3500" b="1"/>
              <a:t>LA PRIORITÀ FONDAMENTALE</a:t>
            </a:r>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pPr>
              <a:defRPr/>
            </a:pPr>
            <a:fld id="{D7F8CE6E-8699-004D-A0A7-D570EE89AFA6}" type="slidenum">
              <a:rPr lang="it-IT"/>
              <a:pPr>
                <a:defRPr/>
              </a:pPr>
              <a:t>62</a:t>
            </a:fld>
            <a:endParaRPr lang="it-IT"/>
          </a:p>
        </p:txBody>
      </p:sp>
      <p:sp>
        <p:nvSpPr>
          <p:cNvPr id="165891" name="Rectangle 2"/>
          <p:cNvSpPr>
            <a:spLocks noChangeArrowheads="1"/>
          </p:cNvSpPr>
          <p:nvPr/>
        </p:nvSpPr>
        <p:spPr bwMode="auto">
          <a:xfrm>
            <a:off x="5716588" y="2606675"/>
            <a:ext cx="184150" cy="369888"/>
          </a:xfrm>
          <a:prstGeom prst="rect">
            <a:avLst/>
          </a:prstGeom>
          <a:noFill/>
          <a:ln w="9525">
            <a:noFill/>
            <a:miter lim="800000"/>
            <a:headEnd/>
            <a:tailEnd/>
          </a:ln>
        </p:spPr>
        <p:txBody>
          <a:bodyPr wrap="none">
            <a:prstTxWarp prst="textNoShape">
              <a:avLst/>
            </a:prstTxWarp>
            <a:spAutoFit/>
          </a:bodyPr>
          <a:lstStyle/>
          <a:p>
            <a:pPr algn="ctr"/>
            <a:endParaRPr lang="it-IT"/>
          </a:p>
        </p:txBody>
      </p:sp>
      <p:sp>
        <p:nvSpPr>
          <p:cNvPr id="165892" name="Rectangle 3"/>
          <p:cNvSpPr>
            <a:spLocks noChangeArrowheads="1"/>
          </p:cNvSpPr>
          <p:nvPr/>
        </p:nvSpPr>
        <p:spPr bwMode="auto">
          <a:xfrm>
            <a:off x="312738" y="1668463"/>
            <a:ext cx="184150" cy="369887"/>
          </a:xfrm>
          <a:prstGeom prst="rect">
            <a:avLst/>
          </a:prstGeom>
          <a:noFill/>
          <a:ln w="9525">
            <a:noFill/>
            <a:miter lim="800000"/>
            <a:headEnd/>
            <a:tailEnd/>
          </a:ln>
        </p:spPr>
        <p:txBody>
          <a:bodyPr wrap="none">
            <a:prstTxWarp prst="textNoShape">
              <a:avLst/>
            </a:prstTxWarp>
            <a:spAutoFit/>
          </a:bodyPr>
          <a:lstStyle/>
          <a:p>
            <a:endParaRPr lang="it-IT"/>
          </a:p>
        </p:txBody>
      </p:sp>
      <p:sp>
        <p:nvSpPr>
          <p:cNvPr id="165893" name="Rectangle 4"/>
          <p:cNvSpPr>
            <a:spLocks noChangeArrowheads="1"/>
          </p:cNvSpPr>
          <p:nvPr/>
        </p:nvSpPr>
        <p:spPr bwMode="auto">
          <a:xfrm>
            <a:off x="725488" y="1504950"/>
            <a:ext cx="184150" cy="369888"/>
          </a:xfrm>
          <a:prstGeom prst="rect">
            <a:avLst/>
          </a:prstGeom>
          <a:noFill/>
          <a:ln w="9525">
            <a:noFill/>
            <a:miter lim="800000"/>
            <a:headEnd/>
            <a:tailEnd/>
          </a:ln>
        </p:spPr>
        <p:txBody>
          <a:bodyPr wrap="none">
            <a:prstTxWarp prst="textNoShape">
              <a:avLst/>
            </a:prstTxWarp>
            <a:spAutoFit/>
          </a:bodyPr>
          <a:lstStyle/>
          <a:p>
            <a:endParaRPr lang="it-IT"/>
          </a:p>
        </p:txBody>
      </p:sp>
      <p:sp>
        <p:nvSpPr>
          <p:cNvPr id="10245" name="Rectangle 5"/>
          <p:cNvSpPr>
            <a:spLocks noChangeArrowheads="1"/>
          </p:cNvSpPr>
          <p:nvPr/>
        </p:nvSpPr>
        <p:spPr bwMode="auto">
          <a:xfrm>
            <a:off x="3851275" y="1854200"/>
            <a:ext cx="4800600" cy="3693319"/>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defRPr/>
            </a:pPr>
            <a:r>
              <a:rPr lang="it-IT" dirty="0">
                <a:latin typeface="Verdana"/>
                <a:ea typeface="ＭＳ Ｐゴシック" charset="-128"/>
                <a:cs typeface="ＭＳ Ｐゴシック" charset="-128"/>
              </a:rPr>
              <a:t>Uno splendido esempio di questa capacità di </a:t>
            </a:r>
            <a:r>
              <a:rPr lang="it-IT" b="1" dirty="0">
                <a:latin typeface="Verdana"/>
                <a:ea typeface="ＭＳ Ｐゴシック" charset="-128"/>
                <a:cs typeface="ＭＳ Ｐゴシック" charset="-128"/>
              </a:rPr>
              <a:t>togliere</a:t>
            </a:r>
            <a:r>
              <a:rPr lang="it-IT" dirty="0">
                <a:latin typeface="Verdana"/>
                <a:ea typeface="ＭＳ Ｐゴシック" charset="-128"/>
                <a:cs typeface="ＭＳ Ｐゴシック" charset="-128"/>
              </a:rPr>
              <a:t>, che non è comunque d’ostacolo al riconoscimento (tutt’altro) è la </a:t>
            </a:r>
            <a:r>
              <a:rPr lang="it-IT" b="1" dirty="0">
                <a:latin typeface="Verdana"/>
                <a:ea typeface="ＭＳ Ｐゴシック" charset="-128"/>
                <a:cs typeface="ＭＳ Ｐゴシック" charset="-128"/>
              </a:rPr>
              <a:t>face de femme</a:t>
            </a:r>
            <a:r>
              <a:rPr lang="it-IT" dirty="0">
                <a:latin typeface="Verdana"/>
                <a:ea typeface="ＭＳ Ｐゴシック" charset="-128"/>
                <a:cs typeface="ＭＳ Ｐゴシック" charset="-128"/>
              </a:rPr>
              <a:t> del </a:t>
            </a:r>
            <a:r>
              <a:rPr lang="it-IT" b="1" dirty="0">
                <a:solidFill>
                  <a:srgbClr val="FF3300"/>
                </a:solidFill>
                <a:effectLst>
                  <a:outerShdw blurRad="38100" dist="38100" dir="2700000" algn="tl">
                    <a:srgbClr val="DDDDDD"/>
                  </a:outerShdw>
                </a:effectLst>
                <a:latin typeface="Verdana"/>
                <a:ea typeface="ＭＳ Ｐゴシック" charset="-128"/>
                <a:cs typeface="ＭＳ Ｐゴシック" charset="-128"/>
              </a:rPr>
              <a:t>1935 di Matisse</a:t>
            </a:r>
            <a:r>
              <a:rPr lang="it-IT" dirty="0">
                <a:latin typeface="Verdana"/>
                <a:ea typeface="ＭＳ Ｐゴシック" charset="-128"/>
                <a:cs typeface="ＭＳ Ｐゴシック" charset="-128"/>
              </a:rPr>
              <a:t>. </a:t>
            </a:r>
          </a:p>
          <a:p>
            <a:pPr fontAlgn="auto">
              <a:spcBef>
                <a:spcPts val="0"/>
              </a:spcBef>
              <a:spcAft>
                <a:spcPts val="0"/>
              </a:spcAft>
              <a:defRPr/>
            </a:pPr>
            <a:r>
              <a:rPr lang="it-IT" dirty="0">
                <a:latin typeface="Verdana"/>
                <a:ea typeface="ＭＳ Ｐゴシック" charset="-128"/>
                <a:cs typeface="ＭＳ Ｐゴシック" charset="-128"/>
              </a:rPr>
              <a:t>Pochi tratti </a:t>
            </a:r>
            <a:r>
              <a:rPr lang="it-IT" b="1" dirty="0">
                <a:latin typeface="Verdana"/>
                <a:ea typeface="ＭＳ Ｐゴシック" charset="-128"/>
                <a:cs typeface="ＭＳ Ｐゴシック" charset="-128"/>
              </a:rPr>
              <a:t>essenziali</a:t>
            </a:r>
            <a:r>
              <a:rPr lang="it-IT" dirty="0">
                <a:latin typeface="Verdana"/>
                <a:ea typeface="ＭＳ Ｐゴシック" charset="-128"/>
                <a:cs typeface="ＭＳ Ｐゴシック" charset="-128"/>
              </a:rPr>
              <a:t> sono sufficienti per far scattare la nostra capacità di classificare correttamente questa figura e di interpretarla come faremmo con una fotografia ben più ricca di dettagli.</a:t>
            </a:r>
          </a:p>
          <a:p>
            <a:pPr fontAlgn="auto">
              <a:spcBef>
                <a:spcPts val="0"/>
              </a:spcBef>
              <a:spcAft>
                <a:spcPts val="0"/>
              </a:spcAft>
              <a:defRPr/>
            </a:pPr>
            <a:endParaRPr lang="it-IT" dirty="0">
              <a:latin typeface="Verdana"/>
              <a:ea typeface="ＭＳ Ｐゴシック" charset="-128"/>
              <a:cs typeface="ＭＳ Ｐゴシック" charset="-128"/>
            </a:endParaRPr>
          </a:p>
          <a:p>
            <a:pPr fontAlgn="auto">
              <a:spcBef>
                <a:spcPts val="0"/>
              </a:spcBef>
              <a:spcAft>
                <a:spcPts val="0"/>
              </a:spcAft>
              <a:defRPr/>
            </a:pPr>
            <a:r>
              <a:rPr lang="it-IT" dirty="0">
                <a:latin typeface="Verdana"/>
                <a:ea typeface="ＭＳ Ｐゴシック" charset="-128"/>
                <a:cs typeface="ＭＳ Ｐゴシック" charset="-128"/>
              </a:rPr>
              <a:t>La </a:t>
            </a:r>
            <a:r>
              <a:rPr lang="it-IT" b="1" dirty="0">
                <a:latin typeface="Verdana"/>
                <a:ea typeface="ＭＳ Ｐゴシック" charset="-128"/>
                <a:cs typeface="ＭＳ Ｐゴシック" charset="-128"/>
              </a:rPr>
              <a:t>percezione è selettiva</a:t>
            </a:r>
          </a:p>
          <a:p>
            <a:pPr fontAlgn="auto">
              <a:spcBef>
                <a:spcPts val="0"/>
              </a:spcBef>
              <a:spcAft>
                <a:spcPts val="0"/>
              </a:spcAft>
              <a:defRPr/>
            </a:pPr>
            <a:r>
              <a:rPr lang="it-IT" dirty="0">
                <a:latin typeface="Verdana"/>
                <a:ea typeface="ＭＳ Ｐゴシック" charset="-128"/>
                <a:cs typeface="ＭＳ Ｐゴシック" charset="-128"/>
              </a:rPr>
              <a:t>Anche </a:t>
            </a:r>
            <a:r>
              <a:rPr lang="it-IT" b="1" dirty="0">
                <a:latin typeface="Verdana"/>
                <a:ea typeface="ＭＳ Ｐゴシック" charset="-128"/>
                <a:cs typeface="ＭＳ Ｐゴシック" charset="-128"/>
              </a:rPr>
              <a:t>l’apprendimento</a:t>
            </a:r>
            <a:r>
              <a:rPr lang="it-IT" dirty="0">
                <a:latin typeface="Verdana"/>
                <a:ea typeface="ＭＳ Ｐゴシック" charset="-128"/>
                <a:cs typeface="ＭＳ Ｐゴシック" charset="-128"/>
              </a:rPr>
              <a:t> lo è.</a:t>
            </a:r>
          </a:p>
        </p:txBody>
      </p:sp>
      <p:pic>
        <p:nvPicPr>
          <p:cNvPr id="165895" name="Picture 6" descr="Matisse, Henri  -  Face de femme">
            <a:hlinkClick r:id="rId3"/>
          </p:cNvPr>
          <p:cNvPicPr>
            <a:picLocks noChangeAspect="1" noChangeArrowheads="1"/>
          </p:cNvPicPr>
          <p:nvPr/>
        </p:nvPicPr>
        <p:blipFill>
          <a:blip r:embed="rId4">
            <a:lum bright="-14000" contrast="16000"/>
          </a:blip>
          <a:srcRect/>
          <a:stretch>
            <a:fillRect/>
          </a:stretch>
        </p:blipFill>
        <p:spPr bwMode="auto">
          <a:xfrm>
            <a:off x="261938" y="1657350"/>
            <a:ext cx="3162300" cy="4487863"/>
          </a:xfrm>
          <a:prstGeom prst="rect">
            <a:avLst/>
          </a:prstGeom>
          <a:noFill/>
          <a:ln w="9525">
            <a:noFill/>
            <a:miter lim="800000"/>
            <a:headEnd/>
            <a:tailEnd/>
          </a:ln>
        </p:spPr>
      </p:pic>
      <p:sp>
        <p:nvSpPr>
          <p:cNvPr id="10247" name="Rectangle 7"/>
          <p:cNvSpPr>
            <a:spLocks noChangeArrowheads="1"/>
          </p:cNvSpPr>
          <p:nvPr/>
        </p:nvSpPr>
        <p:spPr bwMode="auto">
          <a:xfrm>
            <a:off x="3135313" y="946150"/>
            <a:ext cx="2968625" cy="579438"/>
          </a:xfrm>
          <a:prstGeom prst="rect">
            <a:avLst/>
          </a:prstGeom>
          <a:noFill/>
          <a:ln w="9525" cap="rnd">
            <a:noFill/>
            <a:prstDash val="sysDot"/>
            <a:miter lim="800000"/>
            <a:headEnd/>
            <a:tailEnd/>
          </a:ln>
          <a:effectLst/>
        </p:spPr>
        <p:txBody>
          <a:bodyPr wrap="none" lIns="90000" tIns="46800" rIns="90000" bIns="46800">
            <a:prstTxWarp prst="textNoShape">
              <a:avLst/>
            </a:prstTxWarp>
            <a:spAutoFit/>
          </a:bodyPr>
          <a:lstStyle/>
          <a:p>
            <a:pPr fontAlgn="auto">
              <a:spcBef>
                <a:spcPts val="0"/>
              </a:spcBef>
              <a:spcAft>
                <a:spcPts val="0"/>
              </a:spcAft>
              <a:defRPr/>
            </a:pPr>
            <a:r>
              <a:rPr lang="it-IT" sz="3200" b="1">
                <a:effectLst>
                  <a:outerShdw blurRad="38100" dist="38100" dir="2700000" algn="tl">
                    <a:srgbClr val="DDDDDD"/>
                  </a:outerShdw>
                </a:effectLst>
                <a:latin typeface="Tahoma" charset="0"/>
                <a:ea typeface="ＭＳ Ｐゴシック" charset="-128"/>
                <a:cs typeface="ＭＳ Ｐゴシック" charset="-128"/>
              </a:rPr>
              <a:t>Henri Matisse</a:t>
            </a:r>
            <a:endParaRPr lang="it-IT">
              <a:latin typeface="Verdana"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Immagine 1" descr="4707025827_df48b470af_o.jpg"/>
          <p:cNvPicPr>
            <a:picLocks noChangeAspect="1"/>
          </p:cNvPicPr>
          <p:nvPr/>
        </p:nvPicPr>
        <p:blipFill>
          <a:blip r:embed="rId2"/>
          <a:srcRect/>
          <a:stretch>
            <a:fillRect/>
          </a:stretch>
        </p:blipFill>
        <p:spPr bwMode="auto">
          <a:xfrm>
            <a:off x="346075" y="568325"/>
            <a:ext cx="8404225" cy="6130925"/>
          </a:xfrm>
          <a:prstGeom prst="rect">
            <a:avLst/>
          </a:prstGeom>
          <a:noFill/>
          <a:ln w="9525">
            <a:noFill/>
            <a:miter lim="800000"/>
            <a:headEnd/>
            <a:tailEnd/>
          </a:ln>
        </p:spPr>
      </p:pic>
      <p:sp>
        <p:nvSpPr>
          <p:cNvPr id="167939" name="CasellaDiTesto 2"/>
          <p:cNvSpPr txBox="1">
            <a:spLocks noChangeArrowheads="1"/>
          </p:cNvSpPr>
          <p:nvPr/>
        </p:nvSpPr>
        <p:spPr bwMode="auto">
          <a:xfrm>
            <a:off x="438150" y="103188"/>
            <a:ext cx="8705850" cy="400050"/>
          </a:xfrm>
          <a:prstGeom prst="rect">
            <a:avLst/>
          </a:prstGeom>
          <a:noFill/>
          <a:ln w="9525">
            <a:noFill/>
            <a:miter lim="800000"/>
            <a:headEnd/>
            <a:tailEnd/>
          </a:ln>
        </p:spPr>
        <p:txBody>
          <a:bodyPr>
            <a:prstTxWarp prst="textNoShape">
              <a:avLst/>
            </a:prstTxWarp>
            <a:spAutoFit/>
          </a:bodyPr>
          <a:lstStyle/>
          <a:p>
            <a:pPr algn="ctr"/>
            <a:r>
              <a:rPr lang="it-IT" sz="2000" b="1"/>
              <a:t>PICASSO LE TAUREAU - DICEMBRE 1945</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Immagine 1" descr="picasso.gif"/>
          <p:cNvPicPr>
            <a:picLocks noChangeAspect="1"/>
          </p:cNvPicPr>
          <p:nvPr/>
        </p:nvPicPr>
        <p:blipFill>
          <a:blip r:embed="rId2"/>
          <a:srcRect/>
          <a:stretch>
            <a:fillRect/>
          </a:stretch>
        </p:blipFill>
        <p:spPr bwMode="auto">
          <a:xfrm>
            <a:off x="1925638" y="184150"/>
            <a:ext cx="7010400" cy="6543675"/>
          </a:xfrm>
          <a:prstGeom prst="rect">
            <a:avLst/>
          </a:prstGeom>
          <a:noFill/>
          <a:ln w="9525">
            <a:noFill/>
            <a:miter lim="800000"/>
            <a:headEnd/>
            <a:tailEnd/>
          </a:ln>
        </p:spPr>
      </p:pic>
      <p:sp>
        <p:nvSpPr>
          <p:cNvPr id="168963" name="CasellaDiTesto 2"/>
          <p:cNvSpPr txBox="1">
            <a:spLocks noChangeArrowheads="1"/>
          </p:cNvSpPr>
          <p:nvPr/>
        </p:nvSpPr>
        <p:spPr bwMode="auto">
          <a:xfrm>
            <a:off x="0" y="427038"/>
            <a:ext cx="1638300" cy="1908175"/>
          </a:xfrm>
          <a:prstGeom prst="rect">
            <a:avLst/>
          </a:prstGeom>
          <a:noFill/>
          <a:ln w="9525">
            <a:noFill/>
            <a:miter lim="800000"/>
            <a:headEnd/>
            <a:tailEnd/>
          </a:ln>
        </p:spPr>
        <p:txBody>
          <a:bodyPr>
            <a:prstTxWarp prst="textNoShape">
              <a:avLst/>
            </a:prstTxWarp>
            <a:spAutoFit/>
          </a:bodyPr>
          <a:lstStyle/>
          <a:p>
            <a:pPr algn="ctr"/>
            <a:r>
              <a:rPr lang="it-IT" sz="2000" b="1"/>
              <a:t>PICASSO</a:t>
            </a:r>
          </a:p>
          <a:p>
            <a:pPr algn="ctr"/>
            <a:r>
              <a:rPr lang="it-IT" sz="2000" b="1"/>
              <a:t>LE </a:t>
            </a:r>
          </a:p>
          <a:p>
            <a:pPr algn="ctr"/>
            <a:r>
              <a:rPr lang="it-IT" sz="2000" b="1"/>
              <a:t>TAUREAU</a:t>
            </a:r>
          </a:p>
          <a:p>
            <a:pPr algn="ctr"/>
            <a:r>
              <a:rPr lang="it-IT" sz="2000" b="1"/>
              <a:t>DICEMBRE</a:t>
            </a:r>
          </a:p>
          <a:p>
            <a:pPr algn="ctr"/>
            <a:r>
              <a:rPr lang="it-IT" sz="2000" b="1"/>
              <a:t>1945</a:t>
            </a:r>
          </a:p>
          <a:p>
            <a:endParaRPr lang="it-IT"/>
          </a:p>
        </p:txBody>
      </p:sp>
      <p:pic>
        <p:nvPicPr>
          <p:cNvPr id="168964" name="Immagine 3" descr="guernica_pablo_picasso.jpg"/>
          <p:cNvPicPr>
            <a:picLocks noChangeAspect="1"/>
          </p:cNvPicPr>
          <p:nvPr/>
        </p:nvPicPr>
        <p:blipFill>
          <a:blip r:embed="rId3"/>
          <a:srcRect/>
          <a:stretch>
            <a:fillRect/>
          </a:stretch>
        </p:blipFill>
        <p:spPr bwMode="auto">
          <a:xfrm>
            <a:off x="6727825" y="5072063"/>
            <a:ext cx="2208213" cy="165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Immagine 1" descr="guernica_pablo_picasso.jpg"/>
          <p:cNvPicPr>
            <a:picLocks noChangeAspect="1"/>
          </p:cNvPicPr>
          <p:nvPr/>
        </p:nvPicPr>
        <p:blipFill>
          <a:blip r:embed="rId2"/>
          <a:srcRect l="-4630"/>
          <a:stretch>
            <a:fillRect/>
          </a:stretch>
        </p:blipFill>
        <p:spPr bwMode="auto">
          <a:xfrm>
            <a:off x="-261938" y="1982788"/>
            <a:ext cx="9194801" cy="3806825"/>
          </a:xfrm>
          <a:prstGeom prst="rect">
            <a:avLst/>
          </a:prstGeom>
          <a:noFill/>
          <a:ln w="9525">
            <a:noFill/>
            <a:miter lim="800000"/>
            <a:headEnd/>
            <a:tailEnd/>
          </a:ln>
        </p:spPr>
      </p:pic>
      <p:sp>
        <p:nvSpPr>
          <p:cNvPr id="169987" name="CasellaDiTesto 2"/>
          <p:cNvSpPr txBox="1">
            <a:spLocks noChangeArrowheads="1"/>
          </p:cNvSpPr>
          <p:nvPr/>
        </p:nvSpPr>
        <p:spPr bwMode="auto">
          <a:xfrm>
            <a:off x="461963" y="560388"/>
            <a:ext cx="7751762" cy="708025"/>
          </a:xfrm>
          <a:prstGeom prst="rect">
            <a:avLst/>
          </a:prstGeom>
          <a:noFill/>
          <a:ln w="9525">
            <a:noFill/>
            <a:miter lim="800000"/>
            <a:headEnd/>
            <a:tailEnd/>
          </a:ln>
        </p:spPr>
        <p:txBody>
          <a:bodyPr>
            <a:prstTxWarp prst="textNoShape">
              <a:avLst/>
            </a:prstTxWarp>
            <a:spAutoFit/>
          </a:bodyPr>
          <a:lstStyle/>
          <a:p>
            <a:pPr algn="ctr"/>
            <a:r>
              <a:rPr lang="it-IT" sz="4000" b="1"/>
              <a:t>PICASSO GUERNICA 1937</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egnaposto numero diapositiva 3"/>
          <p:cNvSpPr>
            <a:spLocks noGrp="1"/>
          </p:cNvSpPr>
          <p:nvPr>
            <p:ph type="sldNum" sz="quarter" idx="12"/>
          </p:nvPr>
        </p:nvSpPr>
        <p:spPr bwMode="auto">
          <a:ln>
            <a:miter lim="800000"/>
            <a:headEnd/>
            <a:tailEnd/>
          </a:ln>
        </p:spPr>
        <p:txBody>
          <a:bodyPr/>
          <a:lstStyle/>
          <a:p>
            <a:pPr>
              <a:defRPr/>
            </a:pPr>
            <a:fld id="{A5A35C9B-47D0-2A49-9A07-6AF84565E7A3}" type="slidenum">
              <a:rPr lang="it-IT">
                <a:latin typeface="Arial" pitchFamily="-84" charset="0"/>
                <a:ea typeface="ＭＳ Ｐゴシック" pitchFamily="-84" charset="-128"/>
                <a:cs typeface="ＭＳ Ｐゴシック" pitchFamily="-84" charset="-128"/>
              </a:rPr>
              <a:pPr>
                <a:defRPr/>
              </a:pPr>
              <a:t>66</a:t>
            </a:fld>
            <a:endParaRPr lang="it-IT">
              <a:latin typeface="Arial" pitchFamily="-84" charset="0"/>
              <a:ea typeface="ＭＳ Ｐゴシック" pitchFamily="-84" charset="-128"/>
              <a:cs typeface="ＭＳ Ｐゴシック" pitchFamily="-84" charset="-128"/>
            </a:endParaRPr>
          </a:p>
        </p:txBody>
      </p:sp>
      <p:sp>
        <p:nvSpPr>
          <p:cNvPr id="171011" name="Rectangle 2"/>
          <p:cNvSpPr>
            <a:spLocks noChangeArrowheads="1"/>
          </p:cNvSpPr>
          <p:nvPr/>
        </p:nvSpPr>
        <p:spPr bwMode="auto">
          <a:xfrm>
            <a:off x="0" y="1058863"/>
            <a:ext cx="9144000" cy="5094287"/>
          </a:xfrm>
          <a:prstGeom prst="rect">
            <a:avLst/>
          </a:prstGeom>
          <a:noFill/>
          <a:ln w="9525">
            <a:noFill/>
            <a:miter lim="800000"/>
            <a:headEnd/>
            <a:tailEnd/>
          </a:ln>
        </p:spPr>
        <p:txBody>
          <a:bodyPr>
            <a:prstTxWarp prst="textNoShape">
              <a:avLst/>
            </a:prstTxWarp>
          </a:bodyPr>
          <a:lstStyle/>
          <a:p>
            <a:pPr algn="just"/>
            <a:r>
              <a:rPr lang="it-IT" sz="2400" dirty="0">
                <a:latin typeface="Arial"/>
              </a:rPr>
              <a:t>Gli studi neurobiologici sull’elaborazione visiva cominciano a spiegare perché le strategie di un artista per evocare su una superficie bidimensionale oggetti e figure umane tridimensionali abbiano tanto successo. Nel mondo naturale i bordi che separano una superficie da un’altra o dallo sfondo sono onnipresenti.</a:t>
            </a:r>
          </a:p>
          <a:p>
            <a:pPr algn="just"/>
            <a:r>
              <a:rPr lang="it-IT" sz="2400" dirty="0">
                <a:latin typeface="Arial"/>
              </a:rPr>
              <a:t>Gli artisti hanno compreso che gli oggetti sono definiti dalle loro forme, che a loro volta derivano dai loro bordi, Nella pittura l’artista può rappresentare un bordo mediante un cambiamento di colore o di luminosità da una regione all’altra o con una linea implicita.</a:t>
            </a:r>
          </a:p>
          <a:p>
            <a:pPr algn="just"/>
            <a:r>
              <a:rPr lang="it-IT" sz="2400" dirty="0">
                <a:latin typeface="Arial"/>
              </a:rPr>
              <a:t>I bordi di un oggetto separano una superficie di colore, luminosità o tessitura generalmente uniforme da un’altra. Nella pittura i contorni sono importanti solo per dare una maggiore definizione a una forma.</a:t>
            </a:r>
          </a:p>
        </p:txBody>
      </p:sp>
      <p:sp>
        <p:nvSpPr>
          <p:cNvPr id="9219" name="Rectangle 3"/>
          <p:cNvSpPr>
            <a:spLocks noChangeArrowheads="1"/>
          </p:cNvSpPr>
          <p:nvPr/>
        </p:nvSpPr>
        <p:spPr bwMode="auto">
          <a:xfrm>
            <a:off x="239713" y="0"/>
            <a:ext cx="8904287" cy="709613"/>
          </a:xfrm>
          <a:prstGeom prst="rect">
            <a:avLst/>
          </a:prstGeom>
          <a:noFill/>
          <a:ln w="9525" cap="rnd">
            <a:noFill/>
            <a:prstDash val="sysDot"/>
            <a:miter lim="800000"/>
            <a:headEnd/>
            <a:tailEnd/>
          </a:ln>
          <a:effectLst/>
        </p:spPr>
        <p:txBody>
          <a:bodyPr lIns="90000" tIns="46800" rIns="90000" bIns="46800">
            <a:prstTxWarp prst="textNoShape">
              <a:avLst/>
            </a:prstTxWarp>
            <a:spAutoFit/>
          </a:bodyPr>
          <a:lstStyle/>
          <a:p>
            <a:pPr algn="ctr" fontAlgn="auto">
              <a:spcBef>
                <a:spcPts val="0"/>
              </a:spcBef>
              <a:spcAft>
                <a:spcPts val="0"/>
              </a:spcAft>
              <a:defRPr/>
            </a:pPr>
            <a:r>
              <a:rPr lang="it-IT" sz="4000" b="1" dirty="0">
                <a:effectLst>
                  <a:outerShdw blurRad="38100" dist="38100" dir="2700000" algn="tl">
                    <a:srgbClr val="DDDDDD"/>
                  </a:outerShdw>
                </a:effectLst>
                <a:latin typeface="Arial" charset="0"/>
                <a:ea typeface="ＭＳ Ｐゴシック" charset="-128"/>
                <a:cs typeface="ＭＳ Ｐゴシック" charset="-128"/>
              </a:rPr>
              <a:t>NEUROSCIENZE E ARTE</a:t>
            </a:r>
            <a:endParaRPr lang="it-IT" sz="4000" b="1" dirty="0">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asellaDiTesto 2"/>
          <p:cNvSpPr txBox="1">
            <a:spLocks noChangeArrowheads="1"/>
          </p:cNvSpPr>
          <p:nvPr/>
        </p:nvSpPr>
        <p:spPr bwMode="auto">
          <a:xfrm>
            <a:off x="511175" y="123825"/>
            <a:ext cx="8162925" cy="830263"/>
          </a:xfrm>
          <a:prstGeom prst="rect">
            <a:avLst/>
          </a:prstGeom>
          <a:noFill/>
          <a:ln w="9525">
            <a:noFill/>
            <a:miter lim="800000"/>
            <a:headEnd/>
            <a:tailEnd/>
          </a:ln>
        </p:spPr>
        <p:txBody>
          <a:bodyPr>
            <a:prstTxWarp prst="textNoShape">
              <a:avLst/>
            </a:prstTxWarp>
            <a:spAutoFit/>
          </a:bodyPr>
          <a:lstStyle/>
          <a:p>
            <a:pPr algn="ctr"/>
            <a:r>
              <a:rPr lang="it-IT" sz="4800" b="1" dirty="0">
                <a:latin typeface="Arial"/>
              </a:rPr>
              <a:t>FIGURA E SFONDO</a:t>
            </a:r>
          </a:p>
        </p:txBody>
      </p:sp>
      <p:sp>
        <p:nvSpPr>
          <p:cNvPr id="173059" name="Rettangolo 4"/>
          <p:cNvSpPr>
            <a:spLocks noChangeArrowheads="1"/>
          </p:cNvSpPr>
          <p:nvPr/>
        </p:nvSpPr>
        <p:spPr bwMode="auto">
          <a:xfrm>
            <a:off x="0" y="1076325"/>
            <a:ext cx="9144000" cy="5508625"/>
          </a:xfrm>
          <a:prstGeom prst="rect">
            <a:avLst/>
          </a:prstGeom>
          <a:noFill/>
          <a:ln w="9525">
            <a:noFill/>
            <a:miter lim="800000"/>
            <a:headEnd/>
            <a:tailEnd/>
          </a:ln>
        </p:spPr>
        <p:txBody>
          <a:bodyPr>
            <a:prstTxWarp prst="textNoShape">
              <a:avLst/>
            </a:prstTxWarp>
            <a:spAutoFit/>
          </a:bodyPr>
          <a:lstStyle/>
          <a:p>
            <a:pPr algn="just"/>
            <a:r>
              <a:rPr lang="it-IT" sz="2200" dirty="0">
                <a:latin typeface="Arial"/>
              </a:rPr>
              <a:t>Gli studi sulle modalità di organizzazione del mondo visivo di tutte le specie che possono focalizzare la luce per formare immagini evidenziano che  queste modalità devono essere comunque caratterizzato dalla presenza di </a:t>
            </a:r>
            <a:r>
              <a:rPr lang="it-IT" sz="2200" i="1" dirty="0">
                <a:latin typeface="Arial"/>
              </a:rPr>
              <a:t>figure </a:t>
            </a:r>
            <a:r>
              <a:rPr lang="it-IT" sz="2200" dirty="0">
                <a:latin typeface="Arial"/>
              </a:rPr>
              <a:t>segregate e ben distinte rispetto allo </a:t>
            </a:r>
            <a:r>
              <a:rPr lang="it-IT" sz="2200" i="1" dirty="0">
                <a:latin typeface="Arial"/>
              </a:rPr>
              <a:t>sfondo</a:t>
            </a:r>
            <a:r>
              <a:rPr lang="it-IT" sz="2200" dirty="0">
                <a:latin typeface="Arial"/>
              </a:rPr>
              <a:t>. Date le proprietà della luce, ci sono pochi modi per ottenere ciò. Un modo, generalissimo, è di ricavare margini o bordi laddove la stimolazione fisica rileva delle differenze. Il problema naturalmente è che in molte circostanze tali variazioni fisiche possono essere assai poco nette, per non dire indistinte, oppure possono essere presenti solo a tratti (pensate a un animale che si muove nel fitto del fogliame). Ecco allora che per mezzo della selezione naturale sono stati messi a punto dei meccanismi di interpolazione che, usando regole piuttosto semplici basate sulle regolarità statistiche dell’ambiente (similarità di colore, chiarezza e tessitura, continuità di direzione, movimento comune delle parti ecc.) </a:t>
            </a:r>
            <a:r>
              <a:rPr lang="it-IT" sz="2200" b="1" dirty="0">
                <a:latin typeface="Arial"/>
              </a:rPr>
              <a:t>estraggono</a:t>
            </a:r>
            <a:r>
              <a:rPr lang="it-IT" sz="2200" dirty="0">
                <a:latin typeface="Arial"/>
              </a:rPr>
              <a:t>, a uso e consumo dell’animale che ne ha bisogno, margini e linee di demarcazione.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a:srcRect/>
          <a:stretch>
            <a:fillRect/>
          </a:stretch>
        </p:blipFill>
        <p:spPr bwMode="auto">
          <a:xfrm>
            <a:off x="2020888" y="1176338"/>
            <a:ext cx="4802187" cy="480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a:srcRect/>
          <a:stretch>
            <a:fillRect/>
          </a:stretch>
        </p:blipFill>
        <p:spPr bwMode="auto">
          <a:xfrm>
            <a:off x="1770063" y="688975"/>
            <a:ext cx="5516562"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460" y="0"/>
            <a:ext cx="8923389" cy="707886"/>
          </a:xfrm>
          <a:prstGeom prst="rect">
            <a:avLst/>
          </a:prstGeom>
          <a:noFill/>
        </p:spPr>
        <p:txBody>
          <a:bodyPr wrap="square" rtlCol="0">
            <a:spAutoFit/>
          </a:bodyPr>
          <a:lstStyle/>
          <a:p>
            <a:pPr algn="ctr"/>
            <a:r>
              <a:rPr lang="it-IT" sz="4000" b="1" dirty="0" smtClean="0">
                <a:latin typeface="Arial"/>
              </a:rPr>
              <a:t>COSTRUZIONISMO E TECNOLOGIE</a:t>
            </a:r>
            <a:endParaRPr lang="it-IT" sz="4000" b="1" dirty="0">
              <a:latin typeface="Arial"/>
            </a:endParaRPr>
          </a:p>
        </p:txBody>
      </p:sp>
      <p:sp>
        <p:nvSpPr>
          <p:cNvPr id="3" name="CasellaDiTesto 2"/>
          <p:cNvSpPr txBox="1"/>
          <p:nvPr/>
        </p:nvSpPr>
        <p:spPr>
          <a:xfrm>
            <a:off x="115460" y="865884"/>
            <a:ext cx="8923388" cy="5324535"/>
          </a:xfrm>
          <a:prstGeom prst="rect">
            <a:avLst/>
          </a:prstGeom>
          <a:noFill/>
        </p:spPr>
        <p:txBody>
          <a:bodyPr wrap="square" rtlCol="0">
            <a:spAutoFit/>
          </a:bodyPr>
          <a:lstStyle/>
          <a:p>
            <a:r>
              <a:rPr lang="it-IT" sz="2000" dirty="0">
                <a:latin typeface="Arial"/>
              </a:rPr>
              <a:t>Intese in questa accezione</a:t>
            </a:r>
            <a:r>
              <a:rPr lang="it-IT" sz="2000" dirty="0" smtClean="0">
                <a:latin typeface="Arial"/>
              </a:rPr>
              <a:t> le tecnologie </a:t>
            </a:r>
            <a:r>
              <a:rPr lang="it-IT" sz="2000" dirty="0">
                <a:latin typeface="Arial"/>
              </a:rPr>
              <a:t>hanno un duplice scopo:</a:t>
            </a:r>
          </a:p>
          <a:p>
            <a:r>
              <a:rPr lang="it-IT" sz="2000" dirty="0" err="1">
                <a:latin typeface="Arial"/>
              </a:rPr>
              <a:t> </a:t>
            </a:r>
            <a:endParaRPr lang="it-IT" sz="2000" dirty="0" smtClean="0">
              <a:latin typeface="Arial"/>
            </a:endParaRPr>
          </a:p>
          <a:p>
            <a:pPr lvl="0" algn="just">
              <a:buFont typeface="Wingdings" charset="2"/>
              <a:buChar char="q"/>
            </a:pPr>
            <a:r>
              <a:rPr lang="it-IT" sz="2000" dirty="0" smtClean="0">
                <a:latin typeface="Arial"/>
              </a:rPr>
              <a:t> quello di sostenere e potenziare i processi percettivi e cognitivi soprattutto per quel che riguarda le modalità di elaborazione e di selezione dell’informazione in base a un criterio di pertinenza e le procedure per «estrarre» nuova informazione da quella già disponibile;</a:t>
            </a:r>
          </a:p>
          <a:p>
            <a:pPr lvl="0" algn="just">
              <a:buFont typeface="Wingdings" charset="2"/>
              <a:buChar char="q"/>
            </a:pPr>
            <a:r>
              <a:rPr lang="it-IT" sz="2000" dirty="0" smtClean="0">
                <a:latin typeface="Arial"/>
              </a:rPr>
              <a:t> quello di semplificare e rendere più trasparenti e controllabili le relazioni all’interno di un determinato contesto sociale e, soprattutto, di attivare legami tra le sue componenti che consentano a esse di scambiarsi informazioni, comunicazioni e conoscenze, di lavorare e decidere insieme, di gestire in termini unitari processi che una volta erano possibili solo in sistemi che disponessero dell'unità di luogo, di controllo e di tempo. </a:t>
            </a:r>
          </a:p>
          <a:p>
            <a:r>
              <a:rPr lang="it-IT" sz="2000" dirty="0" err="1" smtClean="0">
                <a:latin typeface="Arial"/>
              </a:rPr>
              <a:t> </a:t>
            </a:r>
            <a:endParaRPr lang="it-IT" sz="2000" dirty="0" smtClean="0">
              <a:latin typeface="Arial"/>
            </a:endParaRPr>
          </a:p>
          <a:p>
            <a:pPr algn="just"/>
            <a:r>
              <a:rPr lang="it-IT" sz="2000" dirty="0" smtClean="0">
                <a:latin typeface="Arial"/>
              </a:rPr>
              <a:t>I </a:t>
            </a:r>
            <a:r>
              <a:rPr lang="it-IT" sz="2000" dirty="0">
                <a:latin typeface="Arial"/>
              </a:rPr>
              <a:t>tre aspetti e stadi della tecnologia indicati sono interdipendenti, si determinano e si influenzano reciprocamente, le loro relazioni sono circolari  (e non lineari o gerarchiche): ciascuno di essi è ugualmente importante e necessario</a:t>
            </a:r>
            <a:r>
              <a:rPr lang="it-IT" sz="2000" dirty="0" smtClean="0">
                <a:latin typeface="Arial"/>
              </a:rPr>
              <a:t>.</a:t>
            </a:r>
            <a:endParaRPr lang="it-IT" sz="2000" dirty="0">
              <a:latin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a:srcRect/>
          <a:stretch>
            <a:fillRect/>
          </a:stretch>
        </p:blipFill>
        <p:spPr bwMode="auto">
          <a:xfrm>
            <a:off x="2178050" y="630238"/>
            <a:ext cx="4440238" cy="512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a:srcRect/>
          <a:stretch>
            <a:fillRect/>
          </a:stretch>
        </p:blipFill>
        <p:spPr bwMode="auto">
          <a:xfrm>
            <a:off x="2206625" y="1239838"/>
            <a:ext cx="4987925" cy="419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a:srcRect/>
          <a:stretch>
            <a:fillRect/>
          </a:stretch>
        </p:blipFill>
        <p:spPr bwMode="auto">
          <a:xfrm>
            <a:off x="2409825" y="373063"/>
            <a:ext cx="4700588" cy="6265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asellaDiTesto 2"/>
          <p:cNvSpPr txBox="1">
            <a:spLocks noChangeArrowheads="1"/>
          </p:cNvSpPr>
          <p:nvPr/>
        </p:nvSpPr>
        <p:spPr bwMode="auto">
          <a:xfrm>
            <a:off x="666750" y="123825"/>
            <a:ext cx="7905750" cy="830263"/>
          </a:xfrm>
          <a:prstGeom prst="rect">
            <a:avLst/>
          </a:prstGeom>
          <a:noFill/>
          <a:ln w="9525">
            <a:noFill/>
            <a:miter lim="800000"/>
            <a:headEnd/>
            <a:tailEnd/>
          </a:ln>
        </p:spPr>
        <p:txBody>
          <a:bodyPr>
            <a:prstTxWarp prst="textNoShape">
              <a:avLst/>
            </a:prstTxWarp>
            <a:spAutoFit/>
          </a:bodyPr>
          <a:lstStyle/>
          <a:p>
            <a:pPr algn="ctr"/>
            <a:r>
              <a:rPr lang="it-IT" sz="4800" b="1" dirty="0">
                <a:latin typeface="Arial"/>
              </a:rPr>
              <a:t>FIGURA E SFONDO</a:t>
            </a:r>
          </a:p>
        </p:txBody>
      </p:sp>
      <p:sp>
        <p:nvSpPr>
          <p:cNvPr id="181251" name="Rettangolo 4"/>
          <p:cNvSpPr>
            <a:spLocks noChangeArrowheads="1"/>
          </p:cNvSpPr>
          <p:nvPr/>
        </p:nvSpPr>
        <p:spPr bwMode="auto">
          <a:xfrm>
            <a:off x="0" y="1146175"/>
            <a:ext cx="9144000" cy="5262563"/>
          </a:xfrm>
          <a:prstGeom prst="rect">
            <a:avLst/>
          </a:prstGeom>
          <a:noFill/>
          <a:ln w="9525">
            <a:noFill/>
            <a:miter lim="800000"/>
            <a:headEnd/>
            <a:tailEnd/>
          </a:ln>
        </p:spPr>
        <p:txBody>
          <a:bodyPr>
            <a:prstTxWarp prst="textNoShape">
              <a:avLst/>
            </a:prstTxWarp>
            <a:spAutoFit/>
          </a:bodyPr>
          <a:lstStyle/>
          <a:p>
            <a:pPr algn="just"/>
            <a:r>
              <a:rPr lang="it-IT" sz="2800" dirty="0">
                <a:latin typeface="Arial"/>
              </a:rPr>
              <a:t>La tendenza a estrarre margini e linee di demarcazione è così forte che gli organismi viventi tendono a</a:t>
            </a:r>
            <a:r>
              <a:rPr lang="it-IT" sz="2800" b="1" dirty="0">
                <a:latin typeface="Arial"/>
              </a:rPr>
              <a:t> vederli </a:t>
            </a:r>
            <a:r>
              <a:rPr lang="it-IT" sz="2800" dirty="0">
                <a:latin typeface="Arial"/>
              </a:rPr>
              <a:t>anche laddove fisicamente non ci sono, come nelle famose figure di </a:t>
            </a:r>
            <a:r>
              <a:rPr lang="it-IT" sz="2800" dirty="0" err="1">
                <a:latin typeface="Arial"/>
              </a:rPr>
              <a:t>Kanizsa</a:t>
            </a:r>
            <a:r>
              <a:rPr lang="it-IT" sz="2800" dirty="0">
                <a:latin typeface="Arial"/>
              </a:rPr>
              <a:t>. Si tratta di situazioni nelle quali ci troviamo di fronte a una figura anomala che, di fatto, </a:t>
            </a:r>
            <a:r>
              <a:rPr lang="it-IT" sz="2800" i="1" dirty="0">
                <a:latin typeface="Arial"/>
              </a:rPr>
              <a:t>non c’è, </a:t>
            </a:r>
            <a:r>
              <a:rPr lang="it-IT" sz="2800" dirty="0">
                <a:latin typeface="Arial"/>
              </a:rPr>
              <a:t>anche se viene </a:t>
            </a:r>
            <a:r>
              <a:rPr lang="it-IT" sz="2800" i="1" dirty="0">
                <a:latin typeface="Arial"/>
              </a:rPr>
              <a:t>vista: </a:t>
            </a:r>
            <a:r>
              <a:rPr lang="it-IT" sz="2800" dirty="0">
                <a:latin typeface="Arial"/>
              </a:rPr>
              <a:t>e questo «vedere l’invisibile» è la concreta espressione e testimonianza del fatto che abbiamo bisogno di un confine che separi e distingua la figura e lo sfondo: ne abbiamo bisogno al punto che, anche se questo confine fisicamente non c’è, siamo orientati a percepirlo ugualmente. </a:t>
            </a:r>
          </a:p>
          <a:p>
            <a:pPr algn="just"/>
            <a:endParaRPr lang="it-IT" sz="28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a:srcRect/>
          <a:stretch>
            <a:fillRect/>
          </a:stretch>
        </p:blipFill>
        <p:spPr bwMode="auto">
          <a:xfrm>
            <a:off x="2197100" y="998538"/>
            <a:ext cx="4551363" cy="450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srcRect/>
          <a:stretch>
            <a:fillRect/>
          </a:stretch>
        </p:blipFill>
        <p:spPr bwMode="auto">
          <a:xfrm>
            <a:off x="2614613" y="444500"/>
            <a:ext cx="4343400" cy="594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Immagine 1" descr="kanizsa4.tiff"/>
          <p:cNvPicPr>
            <a:picLocks noChangeAspect="1"/>
          </p:cNvPicPr>
          <p:nvPr/>
        </p:nvPicPr>
        <p:blipFill>
          <a:blip r:embed="rId2"/>
          <a:srcRect/>
          <a:stretch>
            <a:fillRect/>
          </a:stretch>
        </p:blipFill>
        <p:spPr bwMode="auto">
          <a:xfrm>
            <a:off x="2357438" y="0"/>
            <a:ext cx="4419600" cy="666432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D5BD84EA-244F-4D4B-942F-E1BFB75B3FEB}" type="slidenum">
              <a:rPr lang="it-IT"/>
              <a:pPr>
                <a:defRPr/>
              </a:pPr>
              <a:t>77</a:t>
            </a:fld>
            <a:endParaRPr lang="it-IT"/>
          </a:p>
        </p:txBody>
      </p:sp>
      <p:sp>
        <p:nvSpPr>
          <p:cNvPr id="45059" name="Rectangle 2"/>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135171" name="Rectangle 3"/>
          <p:cNvSpPr>
            <a:spLocks noChangeArrowheads="1"/>
          </p:cNvSpPr>
          <p:nvPr/>
        </p:nvSpPr>
        <p:spPr bwMode="auto">
          <a:xfrm>
            <a:off x="611188" y="1628775"/>
            <a:ext cx="7923212" cy="3231654"/>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5400" b="1" dirty="0" err="1" smtClean="0">
                <a:solidFill>
                  <a:srgbClr val="FF3300"/>
                </a:solidFill>
                <a:effectLst>
                  <a:outerShdw blurRad="38100" dist="38100" dir="2700000" algn="tl">
                    <a:srgbClr val="DDDDDD"/>
                  </a:outerShdw>
                </a:effectLst>
                <a:latin typeface="Verdana" charset="0"/>
                <a:ea typeface="+mn-ea"/>
                <a:cs typeface="+mn-cs"/>
              </a:rPr>
              <a:t>4</a:t>
            </a:r>
            <a:endParaRPr lang="it-IT" sz="5400" b="1" dirty="0" smtClean="0">
              <a:solidFill>
                <a:srgbClr val="FF3300"/>
              </a:solidFill>
              <a:effectLst>
                <a:outerShdw blurRad="38100" dist="38100" dir="2700000" algn="tl">
                  <a:srgbClr val="DDDDDD"/>
                </a:outerShdw>
              </a:effectLst>
              <a:latin typeface="Verdana" charset="0"/>
              <a:ea typeface="+mn-ea"/>
              <a:cs typeface="+mn-cs"/>
            </a:endParaRPr>
          </a:p>
          <a:p>
            <a:pPr algn="ctr" fontAlgn="auto">
              <a:spcBef>
                <a:spcPts val="0"/>
              </a:spcBef>
              <a:spcAft>
                <a:spcPts val="0"/>
              </a:spcAft>
              <a:defRPr/>
            </a:pPr>
            <a:endParaRPr lang="it-IT" sz="4200" b="1" dirty="0">
              <a:effectLst>
                <a:outerShdw blurRad="38100" dist="38100" dir="2700000" algn="tl">
                  <a:srgbClr val="DDDDDD"/>
                </a:outerShdw>
              </a:effectLst>
              <a:latin typeface="Tahoma" charset="0"/>
              <a:ea typeface="+mn-ea"/>
              <a:cs typeface="+mn-cs"/>
            </a:endParaRPr>
          </a:p>
          <a:p>
            <a:pPr algn="ctr" fontAlgn="auto">
              <a:spcBef>
                <a:spcPts val="0"/>
              </a:spcBef>
              <a:spcAft>
                <a:spcPts val="0"/>
              </a:spcAft>
              <a:defRPr/>
            </a:pPr>
            <a:r>
              <a:rPr lang="it-IT" sz="6000" dirty="0" err="1" smtClean="0">
                <a:latin typeface="Arial"/>
                <a:ea typeface="+mn-ea"/>
                <a:cs typeface="+mn-cs"/>
              </a:rPr>
              <a:t> </a:t>
            </a:r>
            <a:r>
              <a:rPr lang="it-IT" sz="4800" b="1" dirty="0" err="1" smtClean="0">
                <a:latin typeface="Arial"/>
                <a:ea typeface="+mn-ea"/>
                <a:cs typeface="+mn-cs"/>
              </a:rPr>
              <a:t>LE</a:t>
            </a:r>
            <a:r>
              <a:rPr lang="it-IT" sz="4800" b="1" dirty="0" smtClean="0">
                <a:latin typeface="Arial"/>
                <a:ea typeface="+mn-ea"/>
                <a:cs typeface="+mn-cs"/>
              </a:rPr>
              <a:t> APPLICAZIONI </a:t>
            </a:r>
          </a:p>
          <a:p>
            <a:pPr algn="ctr" fontAlgn="auto">
              <a:spcBef>
                <a:spcPts val="0"/>
              </a:spcBef>
              <a:spcAft>
                <a:spcPts val="0"/>
              </a:spcAft>
              <a:defRPr/>
            </a:pPr>
            <a:r>
              <a:rPr lang="it-IT" sz="4800" b="1" dirty="0" smtClean="0">
                <a:latin typeface="Arial"/>
                <a:ea typeface="+mn-ea"/>
                <a:cs typeface="+mn-cs"/>
              </a:rPr>
              <a:t>IN CAMPO DIDATTICO</a:t>
            </a:r>
            <a:endParaRPr lang="it-IT" sz="4800" b="1" dirty="0">
              <a:effectLst>
                <a:outerShdw blurRad="38100" dist="38100" dir="2700000" algn="tl">
                  <a:srgbClr val="DDDDDD"/>
                </a:outerShdw>
              </a:effectLst>
              <a:latin typeface="Arial"/>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1B67A675-3C54-494D-ACBC-E9DA3204169D}" type="slidenum">
              <a:rPr lang="it-IT">
                <a:latin typeface="Arial"/>
              </a:rPr>
              <a:pPr>
                <a:defRPr/>
              </a:pPr>
              <a:t>78</a:t>
            </a:fld>
            <a:endParaRPr lang="it-IT">
              <a:latin typeface="Arial"/>
            </a:endParaRPr>
          </a:p>
        </p:txBody>
      </p:sp>
      <p:sp>
        <p:nvSpPr>
          <p:cNvPr id="69635" name="Text Box 2"/>
          <p:cNvSpPr txBox="1">
            <a:spLocks noChangeArrowheads="1"/>
          </p:cNvSpPr>
          <p:nvPr/>
        </p:nvSpPr>
        <p:spPr bwMode="auto">
          <a:xfrm>
            <a:off x="0" y="0"/>
            <a:ext cx="8839200" cy="6647973"/>
          </a:xfrm>
          <a:prstGeom prst="rect">
            <a:avLst/>
          </a:prstGeom>
          <a:noFill/>
          <a:ln w="9525">
            <a:noFill/>
            <a:miter lim="800000"/>
            <a:headEnd/>
            <a:tailEnd/>
          </a:ln>
        </p:spPr>
        <p:txBody>
          <a:bodyPr>
            <a:prstTxWarp prst="textNoShape">
              <a:avLst/>
            </a:prstTxWarp>
            <a:spAutoFit/>
          </a:bodyPr>
          <a:lstStyle/>
          <a:p>
            <a:pPr algn="just"/>
            <a:r>
              <a:rPr lang="it-IT" sz="2400" dirty="0">
                <a:latin typeface="Arial"/>
              </a:rPr>
              <a:t>La competenza non è dunque la somma di un prima, che è il sapere, e di un poi, che è il saper fare, della conoscenza a cui si aggiungono in seguito le abilità. Siamo invece di fronte a un «vedere con la mano»  che considera la percezione un’implicita preparazione dell’organismo a rispondere e ad agire, che le conferisce, di conseguenza, il compito di </a:t>
            </a:r>
            <a:r>
              <a:rPr lang="it-IT" sz="2400" i="1" dirty="0">
                <a:latin typeface="Arial"/>
              </a:rPr>
              <a:t>selezionare</a:t>
            </a:r>
            <a:r>
              <a:rPr lang="it-IT" sz="2400" dirty="0">
                <a:latin typeface="Arial"/>
              </a:rPr>
              <a:t> le informazioni pertinenti ai fini del corretto inquadramento e della soluzione di un problema, e che attribuisce al sistema motorio un ruolo attivo anche nella costituzione del significato degli oggetti. Da questo punto di vista l’obiettivo della formazione </a:t>
            </a:r>
            <a:r>
              <a:rPr lang="it-IT" sz="2400" i="1" dirty="0">
                <a:latin typeface="Arial"/>
              </a:rPr>
              <a:t>integrale </a:t>
            </a:r>
            <a:r>
              <a:rPr lang="it-IT" sz="2400" dirty="0">
                <a:latin typeface="Arial"/>
              </a:rPr>
              <a:t>della persona in quanto unità di corpo e mente, di cognizioni ed emozioni, di saperi e decisioni acquista uno spessore per corrispondere al quale l’insegnamento, tutto l’insegnamento, delle scienze umane, delle scienze della natura, come pure della matematica dovrebbe preoccuparsi di costruire un ponte tra il sistema motorio, il linguaggio e il ragionamento, tra il corpo, le parole e i concetti. </a:t>
            </a:r>
          </a:p>
          <a:p>
            <a:pPr>
              <a:buFontTx/>
              <a:buChar char="•"/>
            </a:pPr>
            <a:endParaRPr lang="it-IT" sz="1800" b="1" dirty="0">
              <a:latin typeface="Calibri" pitchFamily="-107" charset="0"/>
            </a:endParaRPr>
          </a:p>
        </p:txBody>
      </p:sp>
    </p:spTree>
  </p:cSld>
  <p:clrMapOvr>
    <a:masterClrMapping/>
  </p:clrMapOvr>
  <p:transition spd="med">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F49B9712-183D-A84D-8AA7-FE7EFF4E061B}" type="slidenum">
              <a:rPr lang="it-IT">
                <a:latin typeface="Arial"/>
              </a:rPr>
              <a:pPr>
                <a:defRPr/>
              </a:pPr>
              <a:t>79</a:t>
            </a:fld>
            <a:endParaRPr lang="it-IT">
              <a:latin typeface="Arial"/>
            </a:endParaRPr>
          </a:p>
        </p:txBody>
      </p:sp>
      <p:sp>
        <p:nvSpPr>
          <p:cNvPr id="71683" name="Text Box 2"/>
          <p:cNvSpPr txBox="1">
            <a:spLocks noChangeArrowheads="1"/>
          </p:cNvSpPr>
          <p:nvPr/>
        </p:nvSpPr>
        <p:spPr bwMode="auto">
          <a:xfrm>
            <a:off x="0" y="0"/>
            <a:ext cx="8839200" cy="5632310"/>
          </a:xfrm>
          <a:prstGeom prst="rect">
            <a:avLst/>
          </a:prstGeom>
          <a:noFill/>
          <a:ln w="9525">
            <a:noFill/>
            <a:miter lim="800000"/>
            <a:headEnd/>
            <a:tailEnd/>
          </a:ln>
        </p:spPr>
        <p:txBody>
          <a:bodyPr>
            <a:prstTxWarp prst="textNoShape">
              <a:avLst/>
            </a:prstTxWarp>
            <a:spAutoFit/>
          </a:bodyPr>
          <a:lstStyle/>
          <a:p>
            <a:pPr algn="just"/>
            <a:r>
              <a:rPr lang="it-IT" sz="2400" dirty="0">
                <a:latin typeface="Arial"/>
              </a:rPr>
              <a:t>Se ne ricava pertanto l’invito, che ci viene rivolto da esempio da </a:t>
            </a:r>
            <a:r>
              <a:rPr lang="it-IT" sz="2400" dirty="0" err="1">
                <a:latin typeface="Arial"/>
              </a:rPr>
              <a:t>Dehaene</a:t>
            </a:r>
            <a:r>
              <a:rPr lang="it-IT" sz="2400" dirty="0">
                <a:latin typeface="Arial"/>
              </a:rPr>
              <a:t>, </a:t>
            </a:r>
            <a:r>
              <a:rPr lang="it-IT" sz="2400" dirty="0" err="1">
                <a:latin typeface="Arial"/>
              </a:rPr>
              <a:t>Lakoff</a:t>
            </a:r>
            <a:r>
              <a:rPr lang="it-IT" sz="2400" dirty="0">
                <a:latin typeface="Arial"/>
              </a:rPr>
              <a:t>  e </a:t>
            </a:r>
            <a:r>
              <a:rPr lang="it-IT" sz="2400" dirty="0" err="1">
                <a:latin typeface="Arial"/>
              </a:rPr>
              <a:t>Nunez</a:t>
            </a:r>
            <a:r>
              <a:rPr lang="it-IT" sz="2400" dirty="0">
                <a:latin typeface="Arial"/>
              </a:rPr>
              <a:t>, Giuseppe Longo e tanti altri, a partire dal senso come atto radicato in </a:t>
            </a:r>
            <a:r>
              <a:rPr lang="it-IT" sz="2400" i="1" dirty="0">
                <a:latin typeface="Arial"/>
              </a:rPr>
              <a:t>gesti </a:t>
            </a:r>
            <a:r>
              <a:rPr lang="it-IT" sz="2400" dirty="0">
                <a:latin typeface="Arial"/>
              </a:rPr>
              <a:t>antichissimi, e per questo solidissimi, quali il  contare qualcosa, l’ordinare, l’orientazione della linea numerica mentale e la pluralità di pratiche a essi collegate, che non sembrano dipendere né dal sistema di scrittura, né dall’educazione matematica. A questi gesti il linguaggio e la scrittura hanno dato l’«oggettività dell’intersoggettività», la stabilità della notazione comune, fornendo le strutture portanti del ponte di cui si parlava, la cui importanza comincia a essere riconosciuta da tanti matematici, anche immersi o prossimi al formalismo, i quali, non a caso, ammettono i limiti di un approccio che, per essere perfettamente, meccanicamente rigoroso, ritiene di poter evitare ogni riferimento all’azione nello spazio e nel tempo. </a:t>
            </a:r>
            <a:endParaRPr lang="it-IT" sz="2400" b="1" dirty="0">
              <a:latin typeface="Arial"/>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460" y="0"/>
            <a:ext cx="8923389" cy="707886"/>
          </a:xfrm>
          <a:prstGeom prst="rect">
            <a:avLst/>
          </a:prstGeom>
          <a:noFill/>
        </p:spPr>
        <p:txBody>
          <a:bodyPr wrap="square" rtlCol="0">
            <a:spAutoFit/>
          </a:bodyPr>
          <a:lstStyle/>
          <a:p>
            <a:pPr algn="ctr"/>
            <a:r>
              <a:rPr lang="it-IT" sz="4000" b="1" dirty="0" smtClean="0">
                <a:latin typeface="Arial"/>
              </a:rPr>
              <a:t>COSTRUZIONISMO </a:t>
            </a:r>
            <a:r>
              <a:rPr lang="it-IT" sz="4000" b="1" smtClean="0">
                <a:latin typeface="Arial"/>
              </a:rPr>
              <a:t>E TECNOLOGIE</a:t>
            </a:r>
            <a:endParaRPr lang="it-IT" sz="4000" b="1" dirty="0">
              <a:latin typeface="Arial"/>
            </a:endParaRPr>
          </a:p>
        </p:txBody>
      </p:sp>
      <p:sp>
        <p:nvSpPr>
          <p:cNvPr id="3" name="CasellaDiTesto 2"/>
          <p:cNvSpPr txBox="1"/>
          <p:nvPr/>
        </p:nvSpPr>
        <p:spPr>
          <a:xfrm>
            <a:off x="115460" y="865884"/>
            <a:ext cx="8923388" cy="5201423"/>
          </a:xfrm>
          <a:prstGeom prst="rect">
            <a:avLst/>
          </a:prstGeom>
          <a:noFill/>
        </p:spPr>
        <p:txBody>
          <a:bodyPr wrap="square" rtlCol="0">
            <a:spAutoFit/>
          </a:bodyPr>
          <a:lstStyle/>
          <a:p>
            <a:pPr algn="just"/>
            <a:r>
              <a:rPr lang="it-IT" sz="2400" dirty="0" smtClean="0">
                <a:latin typeface="Arial"/>
              </a:rPr>
              <a:t>Il </a:t>
            </a:r>
            <a:r>
              <a:rPr lang="it-IT" sz="2400" dirty="0" err="1" smtClean="0">
                <a:latin typeface="Arial"/>
              </a:rPr>
              <a:t>costruzionismo</a:t>
            </a:r>
            <a:r>
              <a:rPr lang="it-IT" sz="2400" dirty="0" smtClean="0">
                <a:latin typeface="Arial"/>
              </a:rPr>
              <a:t> prende marcatamente le distanze da ogni forma di «concezione salvifica» della tecnica e delle tecnostrutture improntata a un neo-determinismo tecnologico e basata sull’illusione che le nuove tecnologie configurino da sole servizi, processi, organizzazione, lavoro, culture. </a:t>
            </a:r>
          </a:p>
          <a:p>
            <a:pPr algn="just"/>
            <a:r>
              <a:rPr lang="it-IT" sz="2400" dirty="0" smtClean="0">
                <a:latin typeface="Arial"/>
              </a:rPr>
              <a:t>Parliamo di illusione in quanto le tecnologie, vecchie o nuove che siano, non sono un sostituto dell’attività di gestione dei sistemi sociali da parte dell’intelligenza umana e della capacità di quest’ultima di governarne la transizione da un assetto corrente a una modalità organizzativa desiderata e migliore, ma una loro componente, che è in grado di sviluppare la propria forza solo se viene accompagnata e sorretta da interventi di natura sociale e culturale. </a:t>
            </a:r>
          </a:p>
          <a:p>
            <a:endParaRPr lang="it-IT" sz="2000" dirty="0">
              <a:latin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C68FA148-A078-7440-B65A-E1BBB3699610}" type="slidenum">
              <a:rPr lang="it-IT">
                <a:latin typeface="Arial"/>
              </a:rPr>
              <a:pPr>
                <a:defRPr/>
              </a:pPr>
              <a:t>80</a:t>
            </a:fld>
            <a:endParaRPr lang="it-IT">
              <a:latin typeface="Arial"/>
            </a:endParaRPr>
          </a:p>
        </p:txBody>
      </p:sp>
      <p:sp>
        <p:nvSpPr>
          <p:cNvPr id="73731" name="Text Box 2"/>
          <p:cNvSpPr txBox="1">
            <a:spLocks noChangeArrowheads="1"/>
          </p:cNvSpPr>
          <p:nvPr/>
        </p:nvSpPr>
        <p:spPr bwMode="auto">
          <a:xfrm>
            <a:off x="0" y="0"/>
            <a:ext cx="8839200" cy="6370974"/>
          </a:xfrm>
          <a:prstGeom prst="rect">
            <a:avLst/>
          </a:prstGeom>
          <a:noFill/>
          <a:ln w="9525">
            <a:noFill/>
            <a:miter lim="800000"/>
            <a:headEnd/>
            <a:tailEnd/>
          </a:ln>
        </p:spPr>
        <p:txBody>
          <a:bodyPr>
            <a:prstTxWarp prst="textNoShape">
              <a:avLst/>
            </a:prstTxWarp>
            <a:spAutoFit/>
          </a:bodyPr>
          <a:lstStyle/>
          <a:p>
            <a:endParaRPr lang="it-IT" dirty="0">
              <a:latin typeface="Calibri" pitchFamily="-107" charset="0"/>
            </a:endParaRPr>
          </a:p>
          <a:p>
            <a:endParaRPr lang="it-IT" dirty="0" smtClean="0">
              <a:latin typeface="Calibri" pitchFamily="-107" charset="0"/>
            </a:endParaRPr>
          </a:p>
          <a:p>
            <a:pPr algn="just"/>
            <a:endParaRPr lang="it-IT" dirty="0" smtClean="0"/>
          </a:p>
          <a:p>
            <a:pPr algn="just"/>
            <a:endParaRPr lang="it-IT" dirty="0" smtClean="0"/>
          </a:p>
          <a:p>
            <a:pPr algn="just"/>
            <a:r>
              <a:rPr lang="it-IT" sz="2400" dirty="0" smtClean="0">
                <a:latin typeface="Arial"/>
              </a:rPr>
              <a:t>Questi </a:t>
            </a:r>
            <a:r>
              <a:rPr lang="it-IT" sz="2400" dirty="0">
                <a:latin typeface="Arial"/>
              </a:rPr>
              <a:t>principi, e il quadro concettuale che ho cercato di delineare, sono, non a caso, alla base dell’operazione «La </a:t>
            </a:r>
            <a:r>
              <a:rPr lang="it-IT" sz="2400" dirty="0" err="1">
                <a:latin typeface="Arial"/>
              </a:rPr>
              <a:t>mainà</a:t>
            </a:r>
            <a:r>
              <a:rPr lang="it-IT" sz="2400" dirty="0">
                <a:latin typeface="Arial"/>
              </a:rPr>
              <a:t> la </a:t>
            </a:r>
            <a:r>
              <a:rPr lang="it-IT" sz="2400" dirty="0" err="1">
                <a:latin typeface="Arial"/>
              </a:rPr>
              <a:t>pâte</a:t>
            </a:r>
            <a:r>
              <a:rPr lang="it-IT" sz="2400" dirty="0">
                <a:latin typeface="Arial"/>
              </a:rPr>
              <a:t>», avviata in Francia nel 1996, per iniziativa di Georges </a:t>
            </a:r>
            <a:r>
              <a:rPr lang="it-IT" sz="2400" dirty="0" err="1">
                <a:latin typeface="Arial"/>
              </a:rPr>
              <a:t>Charpak</a:t>
            </a:r>
            <a:r>
              <a:rPr lang="it-IT" sz="2400" dirty="0">
                <a:latin typeface="Arial"/>
              </a:rPr>
              <a:t>, premio </a:t>
            </a:r>
            <a:r>
              <a:rPr lang="it-IT" sz="2400" dirty="0" err="1">
                <a:latin typeface="Arial"/>
              </a:rPr>
              <a:t>Noble</a:t>
            </a:r>
            <a:r>
              <a:rPr lang="it-IT" sz="2400" dirty="0">
                <a:latin typeface="Arial"/>
              </a:rPr>
              <a:t> per la fisica del 1992, e dell’Accadémie </a:t>
            </a:r>
            <a:r>
              <a:rPr lang="it-IT" sz="2400" dirty="0" err="1">
                <a:latin typeface="Arial"/>
              </a:rPr>
              <a:t>dessciences</a:t>
            </a:r>
            <a:r>
              <a:rPr lang="it-IT" sz="2400" dirty="0">
                <a:latin typeface="Arial"/>
              </a:rPr>
              <a:t>, e fatta propria dal ministero dell’istruzione francese. Questa operazione mira a promuovere e a diffondere nei bambini che frequentano la scuola primaria lo spirito della ricerca scientifica. Per raggiungere questo obiettivo viene raccomandato che gli allievi s’interroghino, agiscano in modo ragionevole e comunichino tra loro e, soprattutto, </a:t>
            </a:r>
            <a:r>
              <a:rPr lang="it-IT" sz="2400" i="1" dirty="0">
                <a:latin typeface="Arial"/>
              </a:rPr>
              <a:t>costruiscano </a:t>
            </a:r>
            <a:r>
              <a:rPr lang="it-IT" sz="2400" dirty="0">
                <a:latin typeface="Arial"/>
              </a:rPr>
              <a:t>il loro processo di apprendimento, trasformandosi in attori delle attività scientifiche. I maestri, a  loro volta, devono inscrivere l’attività scientifica entro un percorso coerente che privilegi il senso e che favorisca i </a:t>
            </a:r>
            <a:r>
              <a:rPr lang="it-IT" sz="2400" i="1" dirty="0">
                <a:latin typeface="Arial"/>
              </a:rPr>
              <a:t>legami interdisciplinari</a:t>
            </a:r>
            <a:r>
              <a:rPr lang="it-IT" sz="2400" dirty="0">
                <a:latin typeface="Arial"/>
              </a:rPr>
              <a:t>. </a:t>
            </a:r>
          </a:p>
        </p:txBody>
      </p:sp>
      <p:sp>
        <p:nvSpPr>
          <p:cNvPr id="73732" name="CasellaDiTesto 4"/>
          <p:cNvSpPr txBox="1">
            <a:spLocks noChangeArrowheads="1"/>
          </p:cNvSpPr>
          <p:nvPr/>
        </p:nvSpPr>
        <p:spPr bwMode="auto">
          <a:xfrm>
            <a:off x="800100" y="0"/>
            <a:ext cx="7886700" cy="584200"/>
          </a:xfrm>
          <a:prstGeom prst="rect">
            <a:avLst/>
          </a:prstGeom>
          <a:noFill/>
          <a:ln w="9525">
            <a:noFill/>
            <a:miter lim="800000"/>
            <a:headEnd/>
            <a:tailEnd/>
          </a:ln>
        </p:spPr>
        <p:txBody>
          <a:bodyPr>
            <a:prstTxWarp prst="textNoShape">
              <a:avLst/>
            </a:prstTxWarp>
            <a:spAutoFit/>
          </a:bodyPr>
          <a:lstStyle/>
          <a:p>
            <a:pPr algn="ctr"/>
            <a:r>
              <a:rPr lang="it-IT" sz="3200" b="1" dirty="0">
                <a:latin typeface="Arial"/>
              </a:rPr>
              <a:t>L’operazione «La </a:t>
            </a:r>
            <a:r>
              <a:rPr lang="it-IT" sz="3200" b="1" dirty="0" err="1">
                <a:latin typeface="Arial"/>
              </a:rPr>
              <a:t>mainà</a:t>
            </a:r>
            <a:r>
              <a:rPr lang="it-IT" sz="3200" b="1" dirty="0">
                <a:latin typeface="Arial"/>
              </a:rPr>
              <a:t> la </a:t>
            </a:r>
            <a:r>
              <a:rPr lang="it-IT" sz="3200" b="1" dirty="0" err="1">
                <a:latin typeface="Arial"/>
              </a:rPr>
              <a:t>pâte</a:t>
            </a:r>
            <a:r>
              <a:rPr lang="it-IT" sz="3200" b="1" dirty="0">
                <a:latin typeface="Arial"/>
              </a:rPr>
              <a:t>»</a:t>
            </a:r>
          </a:p>
        </p:txBody>
      </p:sp>
    </p:spTree>
  </p:cSld>
  <p:clrMapOvr>
    <a:masterClrMapping/>
  </p:clrMapOvr>
  <p:transition spd="med">
    <p:fade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380438C0-886A-5342-BD3D-BCFBB689F7FA}" type="slidenum">
              <a:rPr lang="it-IT">
                <a:latin typeface="Arial"/>
              </a:rPr>
              <a:pPr>
                <a:defRPr/>
              </a:pPr>
              <a:t>81</a:t>
            </a:fld>
            <a:endParaRPr lang="it-IT">
              <a:latin typeface="Arial"/>
            </a:endParaRPr>
          </a:p>
        </p:txBody>
      </p:sp>
      <p:sp>
        <p:nvSpPr>
          <p:cNvPr id="75779" name="Text Box 2"/>
          <p:cNvSpPr txBox="1">
            <a:spLocks noChangeArrowheads="1"/>
          </p:cNvSpPr>
          <p:nvPr/>
        </p:nvSpPr>
        <p:spPr bwMode="auto">
          <a:xfrm>
            <a:off x="0" y="0"/>
            <a:ext cx="8839200" cy="5386090"/>
          </a:xfrm>
          <a:prstGeom prst="rect">
            <a:avLst/>
          </a:prstGeom>
          <a:noFill/>
          <a:ln w="9525">
            <a:noFill/>
            <a:miter lim="800000"/>
            <a:headEnd/>
            <a:tailEnd/>
          </a:ln>
        </p:spPr>
        <p:txBody>
          <a:bodyPr>
            <a:prstTxWarp prst="textNoShape">
              <a:avLst/>
            </a:prstTxWarp>
            <a:spAutoFit/>
          </a:bodyPr>
          <a:lstStyle/>
          <a:p>
            <a:endParaRPr lang="it-IT" dirty="0">
              <a:latin typeface="Calibri" pitchFamily="-107" charset="0"/>
            </a:endParaRPr>
          </a:p>
          <a:p>
            <a:pPr algn="just"/>
            <a:r>
              <a:rPr lang="it-IT" sz="2800" dirty="0">
                <a:latin typeface="Arial"/>
              </a:rPr>
              <a:t>È importante, in questa prospettiva, che venga evitata la deriva del «tutto metodologico», cioè un approccio, nell’ambito del quale l’acquisizione delle conoscenze divenga un obiettivo minore rispetto alle procedure utilizzate. L’obiettivo da raggiungere è un intreccio costante tra conoscenze e competenze e una loro crescita in parallelo.</a:t>
            </a:r>
          </a:p>
          <a:p>
            <a:pPr algn="just"/>
            <a:r>
              <a:rPr lang="it-IT" sz="2800" dirty="0">
                <a:latin typeface="Arial"/>
              </a:rPr>
              <a:t> Un’altra finalità che l’insegnante deve impegnarsi a raggiungere è quella di favorire le condizioni migliori per il confronto delle opinioni dei bambini tra loro e in rapporto alla conoscenza scientifica. </a:t>
            </a:r>
          </a:p>
          <a:p>
            <a:endParaRPr lang="it-IT" dirty="0"/>
          </a:p>
        </p:txBody>
      </p:sp>
    </p:spTree>
  </p:cSld>
  <p:clrMapOvr>
    <a:masterClrMapping/>
  </p:clrMapOvr>
  <p:transition spd="med">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E0F9E8B2-FC19-4342-A66F-83D837598FFE}" type="slidenum">
              <a:rPr lang="it-IT">
                <a:latin typeface="Arial"/>
              </a:rPr>
              <a:pPr>
                <a:defRPr/>
              </a:pPr>
              <a:t>82</a:t>
            </a:fld>
            <a:endParaRPr lang="it-IT">
              <a:latin typeface="Arial"/>
            </a:endParaRPr>
          </a:p>
        </p:txBody>
      </p:sp>
      <p:sp>
        <p:nvSpPr>
          <p:cNvPr id="109571" name="Text Box 2"/>
          <p:cNvSpPr txBox="1">
            <a:spLocks noChangeArrowheads="1"/>
          </p:cNvSpPr>
          <p:nvPr/>
        </p:nvSpPr>
        <p:spPr bwMode="auto">
          <a:xfrm>
            <a:off x="0" y="0"/>
            <a:ext cx="9144000" cy="7171194"/>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defRPr/>
            </a:pPr>
            <a:r>
              <a:rPr lang="it-IT" sz="2000" dirty="0">
                <a:latin typeface="Arial"/>
                <a:ea typeface="+mn-ea"/>
                <a:cs typeface="+mn-cs"/>
              </a:rPr>
              <a:t>Il processo di apprendimento si articola nelle fasi seguenti:</a:t>
            </a:r>
          </a:p>
          <a:p>
            <a:pPr fontAlgn="auto">
              <a:spcBef>
                <a:spcPts val="0"/>
              </a:spcBef>
              <a:spcAft>
                <a:spcPts val="0"/>
              </a:spcAft>
              <a:defRPr/>
            </a:pPr>
            <a:endParaRPr lang="it-IT" sz="2000" dirty="0">
              <a:latin typeface="Arial"/>
              <a:ea typeface="+mn-ea"/>
              <a:cs typeface="+mn-cs"/>
            </a:endParaRPr>
          </a:p>
          <a:p>
            <a:pPr marL="457200" indent="-457200" algn="just" fontAlgn="auto">
              <a:spcBef>
                <a:spcPts val="0"/>
              </a:spcBef>
              <a:spcAft>
                <a:spcPts val="0"/>
              </a:spcAft>
              <a:buFont typeface="Wingdings" charset="2"/>
              <a:buAutoNum type="arabicPlain"/>
              <a:defRPr/>
            </a:pPr>
            <a:r>
              <a:rPr lang="it-IT" sz="2000" dirty="0">
                <a:latin typeface="Arial"/>
                <a:ea typeface="+mn-ea"/>
                <a:cs typeface="+mn-cs"/>
              </a:rPr>
              <a:t>I bambini osservano un oggetto o un fenomeno del mondo reale, vicino e sensibile, ed esperimentano su di esso;</a:t>
            </a:r>
          </a:p>
          <a:p>
            <a:pPr marL="457200" indent="-457200" algn="just" fontAlgn="auto">
              <a:spcBef>
                <a:spcPts val="0"/>
              </a:spcBef>
              <a:spcAft>
                <a:spcPts val="0"/>
              </a:spcAft>
              <a:buFont typeface="Wingdings" charset="2"/>
              <a:buAutoNum type="arabicPlain"/>
              <a:defRPr/>
            </a:pPr>
            <a:r>
              <a:rPr lang="it-IT" sz="2000" dirty="0">
                <a:latin typeface="Arial"/>
                <a:ea typeface="+mn-ea"/>
                <a:cs typeface="+mn-cs"/>
              </a:rPr>
              <a:t>Nel corso delle loro ricerche, essi argomentano e ragionano, mettono in comune e discutono le loro idee e i loro risultati, costruiscono le loro conoscenze, dal momento che un’attività puramente manuale non sarebbe sufficiente;</a:t>
            </a:r>
          </a:p>
          <a:p>
            <a:pPr marL="457200" indent="-457200" algn="just" fontAlgn="auto">
              <a:spcBef>
                <a:spcPts val="0"/>
              </a:spcBef>
              <a:spcAft>
                <a:spcPts val="0"/>
              </a:spcAft>
              <a:buFont typeface="Wingdings" charset="2"/>
              <a:buAutoNum type="arabicPlain"/>
              <a:defRPr/>
            </a:pPr>
            <a:r>
              <a:rPr lang="it-IT" sz="2000" dirty="0">
                <a:latin typeface="Arial"/>
                <a:ea typeface="+mn-ea"/>
                <a:cs typeface="+mn-cs"/>
              </a:rPr>
              <a:t>Le attività proposte agli allievi dal maestro sono organizzate in sequenze in vista d’uno sviluppo degli apprendimenti. Esse lasciano un’ampia autonomia agli allievi medesimi;</a:t>
            </a:r>
          </a:p>
          <a:p>
            <a:pPr marL="457200" indent="-457200" algn="just" fontAlgn="auto">
              <a:spcBef>
                <a:spcPts val="0"/>
              </a:spcBef>
              <a:spcAft>
                <a:spcPts val="0"/>
              </a:spcAft>
              <a:buFont typeface="Wingdings" charset="2"/>
              <a:buAutoNum type="arabicPlain"/>
              <a:defRPr/>
            </a:pPr>
            <a:r>
              <a:rPr lang="it-IT" sz="2000" dirty="0">
                <a:latin typeface="Arial"/>
                <a:ea typeface="+mn-ea"/>
                <a:cs typeface="+mn-cs"/>
              </a:rPr>
              <a:t>Un minimo di due ore settimanali è dedicato allo stesso tema per diverse settimane, in modo da assicurare una continuità delle attività e dei metodi pedagogici sull’insieme della scolarità;</a:t>
            </a:r>
          </a:p>
          <a:p>
            <a:pPr marL="457200" indent="-457200" algn="just" fontAlgn="auto">
              <a:spcBef>
                <a:spcPts val="0"/>
              </a:spcBef>
              <a:spcAft>
                <a:spcPts val="0"/>
              </a:spcAft>
              <a:buFont typeface="Wingdings" charset="2"/>
              <a:buAutoNum type="arabicPlain"/>
              <a:defRPr/>
            </a:pPr>
            <a:r>
              <a:rPr lang="it-IT" sz="2000" dirty="0">
                <a:latin typeface="Arial"/>
                <a:ea typeface="+mn-ea"/>
                <a:cs typeface="+mn-cs"/>
              </a:rPr>
              <a:t>Ciascun allievo tiene un proprio «quaderno delle esperienze e degli esperimenti» fatti, compilato con le sue parole;</a:t>
            </a:r>
          </a:p>
          <a:p>
            <a:pPr marL="457200" indent="-457200" algn="just" fontAlgn="auto">
              <a:spcBef>
                <a:spcPts val="0"/>
              </a:spcBef>
              <a:spcAft>
                <a:spcPts val="0"/>
              </a:spcAft>
              <a:buFont typeface="Wingdings" charset="2"/>
              <a:buAutoNum type="arabicPlain"/>
              <a:defRPr/>
            </a:pPr>
            <a:r>
              <a:rPr lang="it-IT" sz="2000" dirty="0">
                <a:latin typeface="Arial"/>
                <a:ea typeface="+mn-ea"/>
                <a:cs typeface="+mn-cs"/>
              </a:rPr>
              <a:t>L’obiettivo principale che ci pone è un’appropriazione progressiva, da parte degli allievi, dei concetti scientifici e delle tecniche operative, accompagnata e sorretta da un costante consolidamento dell’espressione scritta e orale.</a:t>
            </a:r>
          </a:p>
          <a:p>
            <a:pPr marL="457200" indent="-457200" fontAlgn="auto">
              <a:spcBef>
                <a:spcPts val="0"/>
              </a:spcBef>
              <a:spcAft>
                <a:spcPts val="0"/>
              </a:spcAft>
              <a:defRPr/>
            </a:pPr>
            <a:r>
              <a:rPr lang="it-IT" sz="2000" dirty="0" err="1">
                <a:latin typeface="Arial"/>
                <a:ea typeface="+mn-ea"/>
                <a:cs typeface="+mn-cs"/>
              </a:rPr>
              <a:t> </a:t>
            </a:r>
            <a:endParaRPr lang="it-IT" sz="2000" dirty="0">
              <a:latin typeface="Arial"/>
              <a:ea typeface="+mn-ea"/>
              <a:cs typeface="+mn-cs"/>
            </a:endParaRPr>
          </a:p>
          <a:p>
            <a:pPr fontAlgn="auto">
              <a:spcBef>
                <a:spcPts val="0"/>
              </a:spcBef>
              <a:spcAft>
                <a:spcPts val="0"/>
              </a:spcAft>
              <a:defRPr/>
            </a:pPr>
            <a:endParaRPr lang="it-IT" sz="2000" dirty="0">
              <a:latin typeface="+mn-lt"/>
              <a:ea typeface="+mn-ea"/>
              <a:cs typeface="+mn-cs"/>
            </a:endParaRPr>
          </a:p>
          <a:p>
            <a:pPr fontAlgn="auto">
              <a:spcBef>
                <a:spcPts val="0"/>
              </a:spcBef>
              <a:spcAft>
                <a:spcPts val="0"/>
              </a:spcAft>
              <a:defRPr/>
            </a:pPr>
            <a:endParaRPr lang="it-IT" sz="2000" dirty="0">
              <a:latin typeface="+mn-lt"/>
              <a:ea typeface="+mn-ea"/>
              <a:cs typeface="+mn-cs"/>
            </a:endParaRPr>
          </a:p>
        </p:txBody>
      </p:sp>
    </p:spTree>
  </p:cSld>
  <p:clrMapOvr>
    <a:masterClrMapping/>
  </p:clrMapOvr>
  <p:transition spd="med">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0AC501A3-5CA2-CD42-9570-62CC58354F00}" type="slidenum">
              <a:rPr lang="it-IT">
                <a:latin typeface="Arial"/>
              </a:rPr>
              <a:pPr>
                <a:defRPr/>
              </a:pPr>
              <a:t>83</a:t>
            </a:fld>
            <a:endParaRPr lang="it-IT">
              <a:latin typeface="Arial"/>
            </a:endParaRPr>
          </a:p>
        </p:txBody>
      </p:sp>
      <p:sp>
        <p:nvSpPr>
          <p:cNvPr id="79875" name="Text Box 2"/>
          <p:cNvSpPr txBox="1">
            <a:spLocks noChangeArrowheads="1"/>
          </p:cNvSpPr>
          <p:nvPr/>
        </p:nvSpPr>
        <p:spPr bwMode="auto">
          <a:xfrm>
            <a:off x="0" y="0"/>
            <a:ext cx="8839200" cy="5754688"/>
          </a:xfrm>
          <a:prstGeom prst="rect">
            <a:avLst/>
          </a:prstGeom>
          <a:noFill/>
          <a:ln w="9525">
            <a:noFill/>
            <a:miter lim="800000"/>
            <a:headEnd/>
            <a:tailEnd/>
          </a:ln>
        </p:spPr>
        <p:txBody>
          <a:bodyPr>
            <a:prstTxWarp prst="textNoShape">
              <a:avLst/>
            </a:prstTxWarp>
            <a:spAutoFit/>
          </a:bodyPr>
          <a:lstStyle/>
          <a:p>
            <a:endParaRPr lang="it-IT" b="1" dirty="0">
              <a:latin typeface="Calibri" pitchFamily="-107" charset="0"/>
            </a:endParaRPr>
          </a:p>
          <a:p>
            <a:endParaRPr lang="it-IT" b="1" dirty="0">
              <a:latin typeface="Calibri" pitchFamily="-107" charset="0"/>
            </a:endParaRPr>
          </a:p>
          <a:p>
            <a:pPr algn="just"/>
            <a:r>
              <a:rPr lang="it-IT" sz="2800" b="1" dirty="0">
                <a:latin typeface="Arial"/>
              </a:rPr>
              <a:t>Il principio base dell’intera operazione è dunque molto chiaro e viene affermato in modo esplicito: “si apprende attraverso l’azione, mettendosi in gioco e coinvolgendosi; si apprende in modo progressivo, sbagliando, cioè per conoscenza ed errore; si apprende interagendo con i propri pari e con i più esperti, esponendo il proprio punto di vista, confrontandolo con quello degli altri e con i risultati sperimentali per saggiarne e controllarne la pertinenza e la validità”.</a:t>
            </a:r>
            <a:endParaRPr lang="it-IT" sz="2800" dirty="0">
              <a:latin typeface="Arial"/>
            </a:endParaRPr>
          </a:p>
          <a:p>
            <a:endParaRPr lang="it-IT" sz="2000" dirty="0">
              <a:latin typeface="Calibri" pitchFamily="-107" charset="0"/>
            </a:endParaRPr>
          </a:p>
          <a:p>
            <a:endParaRPr lang="it-IT" sz="2000" dirty="0">
              <a:latin typeface="Calibri" pitchFamily="-107" charset="0"/>
            </a:endParaRPr>
          </a:p>
        </p:txBody>
      </p:sp>
    </p:spTree>
  </p:cSld>
  <p:clrMapOvr>
    <a:masterClrMapping/>
  </p:clrMapOvr>
  <p:transition spd="med">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25774561-D52D-C24D-A3FC-A7C41AC2D92F}" type="slidenum">
              <a:rPr lang="it-IT">
                <a:latin typeface="Arial"/>
              </a:rPr>
              <a:pPr>
                <a:defRPr/>
              </a:pPr>
              <a:t>84</a:t>
            </a:fld>
            <a:endParaRPr lang="it-IT">
              <a:latin typeface="Arial"/>
            </a:endParaRPr>
          </a:p>
        </p:txBody>
      </p:sp>
      <p:sp>
        <p:nvSpPr>
          <p:cNvPr id="81923" name="Text Box 2"/>
          <p:cNvSpPr txBox="1">
            <a:spLocks noChangeArrowheads="1"/>
          </p:cNvSpPr>
          <p:nvPr/>
        </p:nvSpPr>
        <p:spPr bwMode="auto">
          <a:xfrm>
            <a:off x="0" y="0"/>
            <a:ext cx="8839200" cy="6678613"/>
          </a:xfrm>
          <a:prstGeom prst="rect">
            <a:avLst/>
          </a:prstGeom>
          <a:noFill/>
          <a:ln w="9525">
            <a:noFill/>
            <a:miter lim="800000"/>
            <a:headEnd/>
            <a:tailEnd/>
          </a:ln>
        </p:spPr>
        <p:txBody>
          <a:bodyPr>
            <a:prstTxWarp prst="textNoShape">
              <a:avLst/>
            </a:prstTxWarp>
            <a:spAutoFit/>
          </a:bodyPr>
          <a:lstStyle/>
          <a:p>
            <a:endParaRPr lang="it-IT" b="1" dirty="0">
              <a:latin typeface="Calibri" pitchFamily="-107" charset="0"/>
            </a:endParaRPr>
          </a:p>
          <a:p>
            <a:pPr algn="just"/>
            <a:r>
              <a:rPr lang="it-IT" sz="2800" dirty="0">
                <a:latin typeface="Arial"/>
              </a:rPr>
              <a:t>Oltre che alla manipolazione e alla pratica grande attenzione è riservata al linguaggio, sia orale che scritto, e a tutte le operazioni e alle attività che ne consolidino e arricchiscano la padronanza. A tal fine il progetto stimola lo scambio orale attorno alle osservazioni, alle ipotesi formulate, alle esperienze fatte e alle spiegazioni fornite. Molti allievi che mostrano difficoltà linguistiche anche serie in diverse discipline, mostrano di esprimersi volentieri, e di saperlo fare, quando si tratta di dar conto di attività nelle quali la manipolazione li ha coinvolti in un lavoro comune e li ha posti a confronto con fenomeni universali.</a:t>
            </a:r>
          </a:p>
          <a:p>
            <a:endParaRPr lang="it-IT" sz="2000" dirty="0">
              <a:latin typeface="Calibri" pitchFamily="-107" charset="0"/>
            </a:endParaRPr>
          </a:p>
          <a:p>
            <a:endParaRPr lang="it-IT" sz="2000" dirty="0">
              <a:latin typeface="Calibri" pitchFamily="-107" charset="0"/>
            </a:endParaRPr>
          </a:p>
        </p:txBody>
      </p:sp>
    </p:spTree>
  </p:cSld>
  <p:clrMapOvr>
    <a:masterClrMapping/>
  </p:clrMapOvr>
  <p:transition spd="med">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9C54EF32-1C8C-684E-B58E-D10F1F376407}" type="slidenum">
              <a:rPr lang="it-IT">
                <a:latin typeface="Arial"/>
              </a:rPr>
              <a:pPr>
                <a:defRPr/>
              </a:pPr>
              <a:t>85</a:t>
            </a:fld>
            <a:endParaRPr lang="it-IT">
              <a:latin typeface="Arial"/>
            </a:endParaRPr>
          </a:p>
        </p:txBody>
      </p:sp>
      <p:sp>
        <p:nvSpPr>
          <p:cNvPr id="83971" name="Text Box 2"/>
          <p:cNvSpPr txBox="1">
            <a:spLocks noChangeArrowheads="1"/>
          </p:cNvSpPr>
          <p:nvPr/>
        </p:nvSpPr>
        <p:spPr bwMode="auto">
          <a:xfrm>
            <a:off x="0" y="0"/>
            <a:ext cx="8839200" cy="6555640"/>
          </a:xfrm>
          <a:prstGeom prst="rect">
            <a:avLst/>
          </a:prstGeom>
          <a:noFill/>
          <a:ln w="9525">
            <a:noFill/>
            <a:miter lim="800000"/>
            <a:headEnd/>
            <a:tailEnd/>
          </a:ln>
        </p:spPr>
        <p:txBody>
          <a:bodyPr>
            <a:prstTxWarp prst="textNoShape">
              <a:avLst/>
            </a:prstTxWarp>
            <a:spAutoFit/>
          </a:bodyPr>
          <a:lstStyle/>
          <a:p>
            <a:endParaRPr lang="it-IT" b="1" dirty="0">
              <a:latin typeface="Calibri" pitchFamily="-107" charset="0"/>
            </a:endParaRPr>
          </a:p>
          <a:p>
            <a:pPr algn="just"/>
            <a:r>
              <a:rPr lang="it-IT" sz="2400" dirty="0">
                <a:latin typeface="Arial"/>
              </a:rPr>
              <a:t>Il rigore del discorso scientifico, l’esigenza d’«oggettivazione», di validazione, possono contribuire in modo significativo alla formazione d’uno spirito scientifico: il bambino impara ad argomentare il proprio punto di vista, ad ascoltare gli altri, ad anticipare sulla base d’un ragionamento, a lavorare per uno scopo comune in un quadro di vincoli.</a:t>
            </a:r>
          </a:p>
          <a:p>
            <a:pPr algn="just"/>
            <a:r>
              <a:rPr lang="it-IT" sz="2400" dirty="0">
                <a:latin typeface="Arial"/>
              </a:rPr>
              <a:t>In questo contesto la scrittura è una modalità per </a:t>
            </a:r>
            <a:r>
              <a:rPr lang="it-IT" sz="2400" i="1" dirty="0">
                <a:latin typeface="Arial"/>
              </a:rPr>
              <a:t>esteriorizzare, dunque per lavorare sul proprio pensiero</a:t>
            </a:r>
            <a:r>
              <a:rPr lang="it-IT" sz="2400" dirty="0">
                <a:latin typeface="Arial"/>
              </a:rPr>
              <a:t>. Essa consente di individuare le zone d’ombra, di mettere a nudo tutto ciò che è sfuocato ed evanescente. Essa permette altresì di conservare traccia delle informazioni raccolte, di sintetizzare, di formalizzarle al fine di fare sgorgare nuove idee. Essa favorisce la comunicazione, in forma grafica, d’informazioni talvolta difficili da enunciare  e di consegnare e trasmettere i risultati d’un dibattito.</a:t>
            </a:r>
          </a:p>
          <a:p>
            <a:pPr algn="just"/>
            <a:endParaRPr lang="it-IT" sz="2400" dirty="0">
              <a:latin typeface="Arial"/>
            </a:endParaRPr>
          </a:p>
          <a:p>
            <a:endParaRPr lang="it-IT" dirty="0">
              <a:latin typeface="Calibri" pitchFamily="-107" charset="0"/>
            </a:endParaRPr>
          </a:p>
        </p:txBody>
      </p:sp>
    </p:spTree>
  </p:cSld>
  <p:clrMapOvr>
    <a:masterClrMapping/>
  </p:clrMapOvr>
  <p:transition spd="med">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3"/>
          <p:cNvSpPr>
            <a:spLocks noGrp="1"/>
          </p:cNvSpPr>
          <p:nvPr>
            <p:ph type="sldNum" sz="quarter" idx="12"/>
          </p:nvPr>
        </p:nvSpPr>
        <p:spPr/>
        <p:txBody>
          <a:bodyPr/>
          <a:lstStyle/>
          <a:p>
            <a:pPr>
              <a:defRPr/>
            </a:pPr>
            <a:fld id="{8770764E-23C6-7441-A156-908513044A1B}" type="slidenum">
              <a:rPr lang="it-IT">
                <a:latin typeface="Arial"/>
              </a:rPr>
              <a:pPr>
                <a:defRPr/>
              </a:pPr>
              <a:t>86</a:t>
            </a:fld>
            <a:endParaRPr lang="it-IT">
              <a:latin typeface="Arial"/>
            </a:endParaRPr>
          </a:p>
        </p:txBody>
      </p:sp>
      <p:sp>
        <p:nvSpPr>
          <p:cNvPr id="86019" name="Text Box 2"/>
          <p:cNvSpPr txBox="1">
            <a:spLocks noChangeArrowheads="1"/>
          </p:cNvSpPr>
          <p:nvPr/>
        </p:nvSpPr>
        <p:spPr bwMode="auto">
          <a:xfrm>
            <a:off x="0" y="0"/>
            <a:ext cx="8839200" cy="5663089"/>
          </a:xfrm>
          <a:prstGeom prst="rect">
            <a:avLst/>
          </a:prstGeom>
          <a:noFill/>
          <a:ln w="9525">
            <a:noFill/>
            <a:miter lim="800000"/>
            <a:headEnd/>
            <a:tailEnd/>
          </a:ln>
        </p:spPr>
        <p:txBody>
          <a:bodyPr>
            <a:prstTxWarp prst="textNoShape">
              <a:avLst/>
            </a:prstTxWarp>
            <a:spAutoFit/>
          </a:bodyPr>
          <a:lstStyle/>
          <a:p>
            <a:endParaRPr lang="it-IT" b="1" dirty="0">
              <a:latin typeface="Calibri" pitchFamily="-107" charset="0"/>
            </a:endParaRPr>
          </a:p>
          <a:p>
            <a:pPr algn="just"/>
            <a:r>
              <a:rPr lang="it-IT" sz="2800" dirty="0">
                <a:latin typeface="Arial"/>
              </a:rPr>
              <a:t>Il passaggio da una modalità di comunicazione a un’altra è una fase importante. In questo quadro il </a:t>
            </a:r>
            <a:r>
              <a:rPr lang="it-IT" sz="2800" i="1" dirty="0">
                <a:latin typeface="Arial"/>
              </a:rPr>
              <a:t>passaggio dall’oralità alla scrittura </a:t>
            </a:r>
            <a:r>
              <a:rPr lang="it-IT" sz="2800" dirty="0">
                <a:latin typeface="Arial"/>
              </a:rPr>
              <a:t>è fondamentale. Il progetto propone di dedicare tutto il tempo necessario a verbalizzare uno scritto personale, a discutere per costruire collettivamente le frasi più adatte a render conto delle conoscenze condivise e ad apprendere l’utilizzazione dei diversi supporti di scrittura.</a:t>
            </a:r>
          </a:p>
          <a:p>
            <a:pPr algn="just"/>
            <a:r>
              <a:rPr lang="it-IT" sz="2800" dirty="0">
                <a:latin typeface="Arial"/>
              </a:rPr>
              <a:t>L’intera operazione e le esperienze nelle quali si articola  sono descritte nel sito </a:t>
            </a:r>
            <a:r>
              <a:rPr lang="it-IT" sz="2800" b="1" dirty="0">
                <a:latin typeface="Arial"/>
              </a:rPr>
              <a:t>http://</a:t>
            </a:r>
            <a:r>
              <a:rPr lang="it-IT" sz="2800" b="1" dirty="0" err="1">
                <a:latin typeface="Arial"/>
              </a:rPr>
              <a:t>lamap.inrp.fr</a:t>
            </a:r>
            <a:r>
              <a:rPr lang="it-IT" sz="2800" b="1" dirty="0">
                <a:latin typeface="Arial"/>
              </a:rPr>
              <a:t>/</a:t>
            </a:r>
            <a:endParaRPr lang="it-IT" sz="2800" dirty="0">
              <a:latin typeface="Arial"/>
            </a:endParaRPr>
          </a:p>
          <a:p>
            <a:pPr algn="just"/>
            <a:endParaRPr lang="it-IT" sz="2800" dirty="0">
              <a:latin typeface="Arial"/>
            </a:endParaRPr>
          </a:p>
          <a:p>
            <a:pPr algn="just"/>
            <a:endParaRPr lang="it-IT" dirty="0">
              <a:latin typeface="Calibri" pitchFamily="-107" charset="0"/>
            </a:endParaRPr>
          </a:p>
          <a:p>
            <a:endParaRPr lang="it-IT" dirty="0">
              <a:latin typeface="Calibri" pitchFamily="-107" charset="0"/>
            </a:endParaRPr>
          </a:p>
        </p:txBody>
      </p:sp>
    </p:spTree>
  </p:cSld>
  <p:clrMapOvr>
    <a:masterClrMapping/>
  </p:clrMapOvr>
  <p:transition spd="med">
    <p:fade thruBlk="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D5BD84EA-244F-4D4B-942F-E1BFB75B3FEB}" type="slidenum">
              <a:rPr lang="it-IT"/>
              <a:pPr>
                <a:defRPr/>
              </a:pPr>
              <a:t>87</a:t>
            </a:fld>
            <a:endParaRPr lang="it-IT"/>
          </a:p>
        </p:txBody>
      </p:sp>
      <p:sp>
        <p:nvSpPr>
          <p:cNvPr id="45059" name="Rectangle 2"/>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135171" name="Rectangle 3"/>
          <p:cNvSpPr>
            <a:spLocks noChangeArrowheads="1"/>
          </p:cNvSpPr>
          <p:nvPr/>
        </p:nvSpPr>
        <p:spPr bwMode="auto">
          <a:xfrm>
            <a:off x="611188" y="1628775"/>
            <a:ext cx="7923212" cy="3231654"/>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5400" b="1" dirty="0" err="1" smtClean="0">
                <a:solidFill>
                  <a:srgbClr val="FF3300"/>
                </a:solidFill>
                <a:effectLst>
                  <a:outerShdw blurRad="38100" dist="38100" dir="2700000" algn="tl">
                    <a:srgbClr val="DDDDDD"/>
                  </a:outerShdw>
                </a:effectLst>
                <a:latin typeface="Verdana" charset="0"/>
                <a:ea typeface="+mn-ea"/>
                <a:cs typeface="+mn-cs"/>
              </a:rPr>
              <a:t>5</a:t>
            </a:r>
            <a:endParaRPr lang="it-IT" sz="5400" b="1" dirty="0" smtClean="0">
              <a:solidFill>
                <a:srgbClr val="FF3300"/>
              </a:solidFill>
              <a:effectLst>
                <a:outerShdw blurRad="38100" dist="38100" dir="2700000" algn="tl">
                  <a:srgbClr val="DDDDDD"/>
                </a:outerShdw>
              </a:effectLst>
              <a:latin typeface="Verdana" charset="0"/>
              <a:ea typeface="+mn-ea"/>
              <a:cs typeface="+mn-cs"/>
            </a:endParaRPr>
          </a:p>
          <a:p>
            <a:pPr algn="ctr" fontAlgn="auto">
              <a:spcBef>
                <a:spcPts val="0"/>
              </a:spcBef>
              <a:spcAft>
                <a:spcPts val="0"/>
              </a:spcAft>
              <a:defRPr/>
            </a:pPr>
            <a:endParaRPr lang="it-IT" sz="4200" b="1" dirty="0">
              <a:effectLst>
                <a:outerShdw blurRad="38100" dist="38100" dir="2700000" algn="tl">
                  <a:srgbClr val="DDDDDD"/>
                </a:outerShdw>
              </a:effectLst>
              <a:latin typeface="Tahoma" charset="0"/>
              <a:ea typeface="+mn-ea"/>
              <a:cs typeface="+mn-cs"/>
            </a:endParaRPr>
          </a:p>
          <a:p>
            <a:pPr algn="ctr" fontAlgn="auto">
              <a:spcBef>
                <a:spcPts val="0"/>
              </a:spcBef>
              <a:spcAft>
                <a:spcPts val="0"/>
              </a:spcAft>
              <a:defRPr/>
            </a:pPr>
            <a:r>
              <a:rPr lang="it-IT" sz="6000" dirty="0" err="1" smtClean="0">
                <a:latin typeface="Arial"/>
                <a:ea typeface="+mn-ea"/>
                <a:cs typeface="+mn-cs"/>
              </a:rPr>
              <a:t> </a:t>
            </a:r>
            <a:r>
              <a:rPr lang="it-IT" sz="4800" b="1" dirty="0" err="1" smtClean="0">
                <a:latin typeface="Arial"/>
                <a:ea typeface="+mn-ea"/>
                <a:cs typeface="+mn-cs"/>
              </a:rPr>
              <a:t>L</a:t>
            </a:r>
            <a:r>
              <a:rPr lang="it-IT" sz="4800" b="1" dirty="0" smtClean="0">
                <a:latin typeface="Arial"/>
                <a:ea typeface="+mn-ea"/>
                <a:cs typeface="+mn-cs"/>
              </a:rPr>
              <a:t>’INFORMAZIONE E </a:t>
            </a:r>
          </a:p>
          <a:p>
            <a:pPr algn="ctr" fontAlgn="auto">
              <a:spcBef>
                <a:spcPts val="0"/>
              </a:spcBef>
              <a:spcAft>
                <a:spcPts val="0"/>
              </a:spcAft>
              <a:defRPr/>
            </a:pPr>
            <a:r>
              <a:rPr lang="it-IT" sz="4800" b="1" dirty="0" smtClean="0">
                <a:effectLst>
                  <a:outerShdw blurRad="38100" dist="38100" dir="2700000" algn="tl">
                    <a:srgbClr val="DDDDDD"/>
                  </a:outerShdw>
                </a:effectLst>
                <a:latin typeface="Arial"/>
              </a:rPr>
              <a:t>IL SUO SUPPORTO</a:t>
            </a:r>
            <a:endParaRPr lang="it-IT" sz="4800" b="1" dirty="0">
              <a:effectLst>
                <a:outerShdw blurRad="38100" dist="38100" dir="2700000" algn="tl">
                  <a:srgbClr val="DDDDDD"/>
                </a:outerShdw>
              </a:effectLst>
              <a:latin typeface="Arial"/>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egnaposto numero diapositiva 3"/>
          <p:cNvSpPr>
            <a:spLocks noGrp="1"/>
          </p:cNvSpPr>
          <p:nvPr>
            <p:ph type="sldNum" sz="quarter" idx="12"/>
          </p:nvPr>
        </p:nvSpPr>
        <p:spPr/>
        <p:txBody>
          <a:bodyPr/>
          <a:lstStyle/>
          <a:p>
            <a:pPr>
              <a:defRPr/>
            </a:pPr>
            <a:fld id="{AF4B7A2C-11F3-D04F-ACBD-0625A621539F}" type="slidenum">
              <a:rPr lang="it-IT"/>
              <a:pPr>
                <a:defRPr/>
              </a:pPr>
              <a:t>88</a:t>
            </a:fld>
            <a:endParaRPr lang="it-IT"/>
          </a:p>
        </p:txBody>
      </p:sp>
      <p:sp>
        <p:nvSpPr>
          <p:cNvPr id="25605" name="Rectangle 3"/>
          <p:cNvSpPr>
            <a:spLocks noChangeArrowheads="1"/>
          </p:cNvSpPr>
          <p:nvPr/>
        </p:nvSpPr>
        <p:spPr bwMode="auto">
          <a:xfrm>
            <a:off x="0" y="107950"/>
            <a:ext cx="9144000" cy="415498"/>
          </a:xfrm>
          <a:prstGeom prst="rect">
            <a:avLst/>
          </a:prstGeom>
          <a:noFill/>
          <a:ln w="9525">
            <a:noFill/>
            <a:miter lim="800000"/>
            <a:headEnd/>
            <a:tailEnd/>
          </a:ln>
        </p:spPr>
        <p:txBody>
          <a:bodyPr wrap="square">
            <a:prstTxWarp prst="textNoShape">
              <a:avLst/>
            </a:prstTxWarp>
            <a:spAutoFit/>
          </a:bodyPr>
          <a:lstStyle/>
          <a:p>
            <a:pPr algn="ctr" eaLnBrk="0" hangingPunct="0"/>
            <a:r>
              <a:rPr lang="it-IT" sz="2100" b="1" dirty="0" smtClean="0">
                <a:latin typeface="Arial"/>
              </a:rPr>
              <a:t>IL RACCORDO TRA PROCESSI COGNITIVI E ARTEFATTI COGNITIVI </a:t>
            </a:r>
            <a:endParaRPr lang="it-IT" sz="2100" b="1" dirty="0">
              <a:latin typeface="Arial"/>
            </a:endParaRPr>
          </a:p>
        </p:txBody>
      </p:sp>
      <p:sp>
        <p:nvSpPr>
          <p:cNvPr id="6" name="CasellaDiTesto 5"/>
          <p:cNvSpPr txBox="1"/>
          <p:nvPr/>
        </p:nvSpPr>
        <p:spPr>
          <a:xfrm>
            <a:off x="151384" y="756977"/>
            <a:ext cx="8830719" cy="5736107"/>
          </a:xfrm>
          <a:prstGeom prst="rect">
            <a:avLst/>
          </a:prstGeom>
          <a:noFill/>
        </p:spPr>
        <p:txBody>
          <a:bodyPr wrap="square" rtlCol="0">
            <a:spAutoFit/>
          </a:bodyPr>
          <a:lstStyle/>
          <a:p>
            <a:pPr algn="just"/>
            <a:r>
              <a:rPr lang="it-IT" sz="2000" dirty="0">
                <a:latin typeface="Arial"/>
              </a:rPr>
              <a:t>Stabilire un raccordo tra naturale e artificiale, tra cervello e computer significa, concretamente, elaborare un progetto didattico che specifichi quale deve essere l’apporto dei </a:t>
            </a:r>
            <a:r>
              <a:rPr lang="it-IT" sz="2000" dirty="0" err="1">
                <a:latin typeface="Arial"/>
              </a:rPr>
              <a:t>device</a:t>
            </a:r>
            <a:r>
              <a:rPr lang="it-IT" sz="2000" dirty="0">
                <a:latin typeface="Arial"/>
              </a:rPr>
              <a:t> utilizzati nelle aule scolastiche alla crescita di quello che possiamo definire il «supporto materiale» dell’informazione e della conoscenza. Va a questo proposito rilevato che perché ci si possa riferire all’informazione e, a maggior ragione, alla conoscenza, e le si possa utilizzare, gestire convenientemente e trasmettere, è necessario disporre di un supporto materiale adatto. L’informazione, infatti, è sempre «portata da» o «trasmessa su», o «memorizzata in» o «contenuta in» qualcosa, che non coincide con l’informazione stessa, come si può facilmente evincere dal fatto che la stessa informazione può essere scritta su supporti differenti o che lo stesso supporto può portare informazioni diverse. Alcuni supporti, come ad esempio l’aria, risultano particolarmente adatti alla trasmissione dell’informazione, ma non alla sua conservazione e memorizzazione. Per poter parlare di informazione in questi casi e con queste finalità (registrazione, assimilazione e durata) è pertanto decisiva la stabilità e l’efficacia del supporto materiale in cui l’informazione è contenuta. </a:t>
            </a:r>
          </a:p>
          <a:p>
            <a:pPr algn="just"/>
            <a:endParaRPr lang="it-IT"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4572000" y="1557338"/>
            <a:ext cx="4176713" cy="4824412"/>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27651" name="Rectangle 6"/>
          <p:cNvSpPr>
            <a:spLocks noChangeArrowheads="1"/>
          </p:cNvSpPr>
          <p:nvPr/>
        </p:nvSpPr>
        <p:spPr bwMode="auto">
          <a:xfrm>
            <a:off x="323850" y="1557338"/>
            <a:ext cx="4103688" cy="4824412"/>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89092" name="Segnaposto numero diapositiva 3"/>
          <p:cNvSpPr>
            <a:spLocks noGrp="1"/>
          </p:cNvSpPr>
          <p:nvPr>
            <p:ph type="sldNum" sz="quarter" idx="12"/>
          </p:nvPr>
        </p:nvSpPr>
        <p:spPr/>
        <p:txBody>
          <a:bodyPr/>
          <a:lstStyle/>
          <a:p>
            <a:pPr>
              <a:defRPr/>
            </a:pPr>
            <a:fld id="{CA0F8A4F-CFFE-C34F-AE34-E6BEBE069F45}" type="slidenum">
              <a:rPr lang="it-IT"/>
              <a:pPr>
                <a:defRPr/>
              </a:pPr>
              <a:t>89</a:t>
            </a:fld>
            <a:endParaRPr lang="it-IT"/>
          </a:p>
        </p:txBody>
      </p:sp>
      <p:sp>
        <p:nvSpPr>
          <p:cNvPr id="27653" name="Rectangle 2"/>
          <p:cNvSpPr>
            <a:spLocks noChangeArrowheads="1"/>
          </p:cNvSpPr>
          <p:nvPr/>
        </p:nvSpPr>
        <p:spPr bwMode="auto">
          <a:xfrm>
            <a:off x="381000" y="228600"/>
            <a:ext cx="8534400" cy="655638"/>
          </a:xfrm>
          <a:prstGeom prst="rect">
            <a:avLst/>
          </a:prstGeom>
          <a:noFill/>
          <a:ln w="9525">
            <a:noFill/>
            <a:miter lim="800000"/>
            <a:headEnd/>
            <a:tailEnd/>
          </a:ln>
        </p:spPr>
        <p:txBody>
          <a:bodyPr>
            <a:prstTxWarp prst="textNoShape">
              <a:avLst/>
            </a:prstTxWarp>
            <a:spAutoFit/>
          </a:bodyPr>
          <a:lstStyle/>
          <a:p>
            <a:pPr algn="ctr" eaLnBrk="0" hangingPunct="0"/>
            <a:r>
              <a:rPr lang="it-IT" sz="3700" b="1">
                <a:latin typeface="Calibri" pitchFamily="-83" charset="0"/>
              </a:rPr>
              <a:t>INFORMAZIONE e COMUNICAZIONE</a:t>
            </a:r>
            <a:endParaRPr lang="it-IT" b="1">
              <a:latin typeface="Calibri" pitchFamily="-83" charset="0"/>
            </a:endParaRPr>
          </a:p>
        </p:txBody>
      </p:sp>
      <p:sp>
        <p:nvSpPr>
          <p:cNvPr id="27654" name="Rectangle 3"/>
          <p:cNvSpPr>
            <a:spLocks noChangeArrowheads="1"/>
          </p:cNvSpPr>
          <p:nvPr/>
        </p:nvSpPr>
        <p:spPr bwMode="auto">
          <a:xfrm>
            <a:off x="468313" y="1628775"/>
            <a:ext cx="3995737" cy="4473575"/>
          </a:xfrm>
          <a:prstGeom prst="rect">
            <a:avLst/>
          </a:prstGeom>
          <a:noFill/>
          <a:ln w="9525">
            <a:noFill/>
            <a:miter lim="800000"/>
            <a:headEnd/>
            <a:tailEnd/>
          </a:ln>
        </p:spPr>
        <p:txBody>
          <a:bodyPr>
            <a:prstTxWarp prst="textNoShape">
              <a:avLst/>
            </a:prstTxWarp>
            <a:spAutoFit/>
          </a:bodyPr>
          <a:lstStyle/>
          <a:p>
            <a:pPr eaLnBrk="0" hangingPunct="0"/>
            <a:r>
              <a:rPr lang="it-IT">
                <a:solidFill>
                  <a:srgbClr val="FF3300"/>
                </a:solidFill>
                <a:latin typeface="Calibri" pitchFamily="-83" charset="0"/>
              </a:rPr>
              <a:t>Per </a:t>
            </a:r>
            <a:r>
              <a:rPr lang="it-IT" b="1">
                <a:solidFill>
                  <a:srgbClr val="FF3300"/>
                </a:solidFill>
                <a:latin typeface="Calibri" pitchFamily="-83" charset="0"/>
              </a:rPr>
              <a:t>informazione</a:t>
            </a:r>
            <a:r>
              <a:rPr lang="it-IT">
                <a:latin typeface="Calibri" pitchFamily="-83" charset="0"/>
              </a:rPr>
              <a:t> intendiamo la pura e semplice </a:t>
            </a:r>
            <a:r>
              <a:rPr lang="it-IT" b="1">
                <a:latin typeface="Calibri" pitchFamily="-83" charset="0"/>
              </a:rPr>
              <a:t>trasmissione dei dati e della conoscenza</a:t>
            </a:r>
            <a:r>
              <a:rPr lang="it-IT">
                <a:latin typeface="Calibri" pitchFamily="-83" charset="0"/>
              </a:rPr>
              <a:t>, logicamente rigorosa e che nulla concede all'enfasi della espressività, della retorica, tutti fattori che giocano un ruolo importante ai fini del coinvolgimento dell'interlocutore. </a:t>
            </a:r>
          </a:p>
          <a:p>
            <a:pPr eaLnBrk="0" hangingPunct="0"/>
            <a:endParaRPr lang="it-IT">
              <a:latin typeface="Calibri" pitchFamily="-83" charset="0"/>
            </a:endParaRPr>
          </a:p>
        </p:txBody>
      </p:sp>
      <p:sp>
        <p:nvSpPr>
          <p:cNvPr id="27655" name="Rectangle 3"/>
          <p:cNvSpPr>
            <a:spLocks noChangeArrowheads="1"/>
          </p:cNvSpPr>
          <p:nvPr/>
        </p:nvSpPr>
        <p:spPr bwMode="auto">
          <a:xfrm>
            <a:off x="4787900" y="1628775"/>
            <a:ext cx="3924300" cy="4838700"/>
          </a:xfrm>
          <a:prstGeom prst="rect">
            <a:avLst/>
          </a:prstGeom>
          <a:noFill/>
          <a:ln w="9525">
            <a:noFill/>
            <a:miter lim="800000"/>
            <a:headEnd/>
            <a:tailEnd/>
          </a:ln>
        </p:spPr>
        <p:txBody>
          <a:bodyPr>
            <a:prstTxWarp prst="textNoShape">
              <a:avLst/>
            </a:prstTxWarp>
            <a:spAutoFit/>
          </a:bodyPr>
          <a:lstStyle/>
          <a:p>
            <a:pPr algn="r" eaLnBrk="0" hangingPunct="0"/>
            <a:r>
              <a:rPr lang="it-IT">
                <a:solidFill>
                  <a:srgbClr val="FF3300"/>
                </a:solidFill>
                <a:latin typeface="Calibri" pitchFamily="-83" charset="0"/>
              </a:rPr>
              <a:t>Per </a:t>
            </a:r>
            <a:r>
              <a:rPr lang="it-IT" b="1">
                <a:solidFill>
                  <a:srgbClr val="FF3300"/>
                </a:solidFill>
                <a:latin typeface="Calibri" pitchFamily="-83" charset="0"/>
              </a:rPr>
              <a:t>comunicazione</a:t>
            </a:r>
            <a:r>
              <a:rPr lang="it-IT">
                <a:latin typeface="Calibri" pitchFamily="-83" charset="0"/>
              </a:rPr>
              <a:t> intendiamo, invece, l'informazione quando è caricata di tratti non essenziali e spesso contraddittori dal punto di vista logico, ma che vogliono intenzionalmente </a:t>
            </a:r>
            <a:r>
              <a:rPr lang="it-IT" b="1">
                <a:latin typeface="Calibri" pitchFamily="-83" charset="0"/>
              </a:rPr>
              <a:t>interessare, coinvolgere</a:t>
            </a:r>
            <a:r>
              <a:rPr lang="it-IT">
                <a:latin typeface="Calibri" pitchFamily="-83" charset="0"/>
              </a:rPr>
              <a:t>, a volte anche </a:t>
            </a:r>
            <a:r>
              <a:rPr lang="it-IT" b="1">
                <a:latin typeface="Calibri" pitchFamily="-83" charset="0"/>
              </a:rPr>
              <a:t>condizionare l'interlocutore</a:t>
            </a:r>
            <a:r>
              <a:rPr lang="it-IT">
                <a:latin typeface="Calibri" pitchFamily="-83" charset="0"/>
              </a:rPr>
              <a:t>.</a:t>
            </a:r>
          </a:p>
          <a:p>
            <a:pPr algn="r" eaLnBrk="0" hangingPunct="0"/>
            <a:endParaRPr lang="it-IT">
              <a:latin typeface="Calibri" pitchFamily="-83"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egnaposto numero diapositiva 3"/>
          <p:cNvSpPr>
            <a:spLocks noGrp="1"/>
          </p:cNvSpPr>
          <p:nvPr>
            <p:ph type="sldNum" sz="quarter" idx="12"/>
          </p:nvPr>
        </p:nvSpPr>
        <p:spPr/>
        <p:txBody>
          <a:bodyPr/>
          <a:lstStyle/>
          <a:p>
            <a:pPr>
              <a:defRPr/>
            </a:pPr>
            <a:fld id="{C93B7D5B-5F5C-174E-A25D-43D99CB6ECB2}" type="slidenum">
              <a:rPr lang="it-IT"/>
              <a:pPr>
                <a:defRPr/>
              </a:pPr>
              <a:t>9</a:t>
            </a:fld>
            <a:endParaRPr lang="it-IT"/>
          </a:p>
        </p:txBody>
      </p:sp>
      <p:sp>
        <p:nvSpPr>
          <p:cNvPr id="120835" name="Oval 2"/>
          <p:cNvSpPr>
            <a:spLocks noChangeArrowheads="1"/>
          </p:cNvSpPr>
          <p:nvPr/>
        </p:nvSpPr>
        <p:spPr bwMode="auto">
          <a:xfrm>
            <a:off x="898525" y="2492375"/>
            <a:ext cx="1728788" cy="1800225"/>
          </a:xfrm>
          <a:prstGeom prst="ellipse">
            <a:avLst/>
          </a:prstGeom>
          <a:solidFill>
            <a:schemeClr val="bg1">
              <a:alpha val="61176"/>
            </a:schemeClr>
          </a:solidFill>
          <a:ln w="9525" cap="rnd">
            <a:solidFill>
              <a:schemeClr val="tx1"/>
            </a:solidFill>
            <a:prstDash val="sysDot"/>
            <a:round/>
            <a:headEnd/>
            <a:tailEnd/>
          </a:ln>
        </p:spPr>
        <p:txBody>
          <a:bodyPr wrap="none" anchor="ctr">
            <a:prstTxWarp prst="textNoShape">
              <a:avLst/>
            </a:prstTxWarp>
          </a:bodyPr>
          <a:lstStyle/>
          <a:p>
            <a:pPr eaLnBrk="0" hangingPunct="0"/>
            <a:endParaRPr lang="it-IT"/>
          </a:p>
        </p:txBody>
      </p:sp>
      <p:sp>
        <p:nvSpPr>
          <p:cNvPr id="120836" name="Rectangle 3"/>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pPr algn="ctr" eaLnBrk="0" hangingPunct="0"/>
            <a:endParaRPr lang="it-IT"/>
          </a:p>
        </p:txBody>
      </p:sp>
      <p:sp>
        <p:nvSpPr>
          <p:cNvPr id="486404" name="Rectangle 4"/>
          <p:cNvSpPr>
            <a:spLocks noChangeArrowheads="1"/>
          </p:cNvSpPr>
          <p:nvPr/>
        </p:nvSpPr>
        <p:spPr bwMode="auto">
          <a:xfrm>
            <a:off x="2779713" y="2209800"/>
            <a:ext cx="5907087" cy="2000548"/>
          </a:xfrm>
          <a:prstGeom prst="rect">
            <a:avLst/>
          </a:prstGeom>
          <a:noFill/>
          <a:ln w="9525">
            <a:noFill/>
            <a:prstDash val="sysDot"/>
            <a:miter lim="800000"/>
            <a:headEnd/>
            <a:tailEnd/>
          </a:ln>
          <a:effectLst/>
        </p:spPr>
        <p:txBody>
          <a:bodyPr wrap="square">
            <a:prstTxWarp prst="textNoShape">
              <a:avLst/>
            </a:prstTxWarp>
            <a:spAutoFit/>
          </a:bodyPr>
          <a:lstStyle/>
          <a:p>
            <a:pPr algn="ctr" eaLnBrk="0" hangingPunct="0"/>
            <a:endParaRPr lang="it-IT" sz="2800" b="1" dirty="0">
              <a:effectLst>
                <a:outerShdw blurRad="38100" dist="38100" dir="2700000" algn="tl">
                  <a:srgbClr val="DDDDDD"/>
                </a:outerShdw>
              </a:effectLst>
              <a:latin typeface="Tahoma" pitchFamily="-83" charset="0"/>
            </a:endParaRPr>
          </a:p>
          <a:p>
            <a:pPr algn="ctr" eaLnBrk="0" hangingPunct="0"/>
            <a:r>
              <a:rPr lang="it-IT" dirty="0" err="1" smtClean="0"/>
              <a:t> </a:t>
            </a:r>
            <a:r>
              <a:rPr lang="it-IT" sz="3200" b="1" dirty="0" err="1" smtClean="0">
                <a:effectLst>
                  <a:outerShdw blurRad="38100" dist="38100" dir="2700000" algn="tl">
                    <a:srgbClr val="DDDDDD"/>
                  </a:outerShdw>
                </a:effectLst>
                <a:latin typeface="Arial"/>
              </a:rPr>
              <a:t>TECNOLOGIE</a:t>
            </a:r>
            <a:r>
              <a:rPr lang="it-IT" sz="3200" b="1" dirty="0" smtClean="0">
                <a:effectLst>
                  <a:outerShdw blurRad="38100" dist="38100" dir="2700000" algn="tl">
                    <a:srgbClr val="DDDDDD"/>
                  </a:outerShdw>
                </a:effectLst>
                <a:latin typeface="Arial"/>
              </a:rPr>
              <a:t> DELLA</a:t>
            </a:r>
          </a:p>
          <a:p>
            <a:pPr algn="ctr" eaLnBrk="0" hangingPunct="0"/>
            <a:r>
              <a:rPr lang="it-IT" sz="3200" b="1" dirty="0" smtClean="0">
                <a:effectLst>
                  <a:outerShdw blurRad="38100" dist="38100" dir="2700000" algn="tl">
                    <a:srgbClr val="DDDDDD"/>
                  </a:outerShdw>
                </a:effectLst>
                <a:latin typeface="Arial"/>
              </a:rPr>
              <a:t>MENTE</a:t>
            </a:r>
          </a:p>
          <a:p>
            <a:pPr algn="ctr" eaLnBrk="0" hangingPunct="0"/>
            <a:r>
              <a:rPr lang="it-IT" sz="3200" b="1" dirty="0" smtClean="0">
                <a:effectLst>
                  <a:outerShdw blurRad="38100" dist="38100" dir="2700000" algn="tl">
                    <a:srgbClr val="DDDDDD"/>
                  </a:outerShdw>
                </a:effectLst>
                <a:latin typeface="Arial"/>
              </a:rPr>
              <a:t>E ATTIVITÀ ORGANIZZATE</a:t>
            </a:r>
          </a:p>
        </p:txBody>
      </p:sp>
      <p:sp>
        <p:nvSpPr>
          <p:cNvPr id="486405" name="Rectangle 5"/>
          <p:cNvSpPr>
            <a:spLocks noChangeArrowheads="1"/>
          </p:cNvSpPr>
          <p:nvPr/>
        </p:nvSpPr>
        <p:spPr bwMode="auto">
          <a:xfrm>
            <a:off x="1476375" y="2892425"/>
            <a:ext cx="617538" cy="823913"/>
          </a:xfrm>
          <a:prstGeom prst="rect">
            <a:avLst/>
          </a:prstGeom>
          <a:noFill/>
          <a:ln w="9525" cap="rnd">
            <a:noFill/>
            <a:prstDash val="sysDot"/>
            <a:miter lim="800000"/>
            <a:headEnd/>
            <a:tailEnd/>
          </a:ln>
          <a:effectLst/>
        </p:spPr>
        <p:txBody>
          <a:bodyPr wrap="none">
            <a:spAutoFit/>
          </a:bodyPr>
          <a:lstStyle/>
          <a:p>
            <a:pPr eaLnBrk="0" fontAlgn="auto" hangingPunct="0">
              <a:spcBef>
                <a:spcPts val="0"/>
              </a:spcBef>
              <a:spcAft>
                <a:spcPts val="0"/>
              </a:spcAft>
              <a:defRPr/>
            </a:pPr>
            <a:r>
              <a:rPr lang="it-IT" sz="4800" b="1" dirty="0" err="1" smtClean="0">
                <a:solidFill>
                  <a:srgbClr val="FF3300"/>
                </a:solidFill>
                <a:effectLst>
                  <a:outerShdw blurRad="38100" dist="38100" dir="2700000" algn="tl">
                    <a:srgbClr val="DDDDDD"/>
                  </a:outerShdw>
                </a:effectLst>
                <a:latin typeface="Verdana" charset="0"/>
                <a:ea typeface="+mn-ea"/>
                <a:cs typeface="+mn-cs"/>
              </a:rPr>
              <a:t>2</a:t>
            </a:r>
            <a:endParaRPr lang="it-IT" sz="4800" b="1" dirty="0">
              <a:solidFill>
                <a:srgbClr val="FF3300"/>
              </a:solidFill>
              <a:effectLst>
                <a:outerShdw blurRad="38100" dist="38100" dir="2700000" algn="tl">
                  <a:srgbClr val="DDDDDD"/>
                </a:outerShdw>
              </a:effectLst>
              <a:latin typeface="Verdana"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numero diapositiva 3"/>
          <p:cNvSpPr>
            <a:spLocks noGrp="1"/>
          </p:cNvSpPr>
          <p:nvPr>
            <p:ph type="sldNum" sz="quarter" idx="12"/>
          </p:nvPr>
        </p:nvSpPr>
        <p:spPr/>
        <p:txBody>
          <a:bodyPr/>
          <a:lstStyle/>
          <a:p>
            <a:pPr>
              <a:defRPr/>
            </a:pPr>
            <a:fld id="{6217DA92-DC5E-1A4D-8205-BA93AAD135FA}" type="slidenum">
              <a:rPr lang="it-IT"/>
              <a:pPr>
                <a:defRPr/>
              </a:pPr>
              <a:t>90</a:t>
            </a:fld>
            <a:endParaRPr lang="it-IT"/>
          </a:p>
        </p:txBody>
      </p:sp>
      <p:sp>
        <p:nvSpPr>
          <p:cNvPr id="29699" name="Rectangle 2"/>
          <p:cNvSpPr>
            <a:spLocks noChangeArrowheads="1"/>
          </p:cNvSpPr>
          <p:nvPr/>
        </p:nvSpPr>
        <p:spPr bwMode="auto">
          <a:xfrm>
            <a:off x="609600" y="333375"/>
            <a:ext cx="8534400" cy="646113"/>
          </a:xfrm>
          <a:prstGeom prst="rect">
            <a:avLst/>
          </a:prstGeom>
          <a:noFill/>
          <a:ln w="9525">
            <a:noFill/>
            <a:miter lim="800000"/>
            <a:headEnd/>
            <a:tailEnd/>
          </a:ln>
        </p:spPr>
        <p:txBody>
          <a:bodyPr>
            <a:prstTxWarp prst="textNoShape">
              <a:avLst/>
            </a:prstTxWarp>
            <a:spAutoFit/>
          </a:bodyPr>
          <a:lstStyle/>
          <a:p>
            <a:pPr eaLnBrk="0" hangingPunct="0"/>
            <a:r>
              <a:rPr lang="it-IT" sz="3600" b="1"/>
              <a:t>INFORMAZIONE e COMUNICAZIONE</a:t>
            </a:r>
          </a:p>
        </p:txBody>
      </p:sp>
      <p:sp>
        <p:nvSpPr>
          <p:cNvPr id="29700" name="Rectangle 3"/>
          <p:cNvSpPr>
            <a:spLocks noChangeArrowheads="1"/>
          </p:cNvSpPr>
          <p:nvPr/>
        </p:nvSpPr>
        <p:spPr bwMode="auto">
          <a:xfrm>
            <a:off x="160338" y="1196975"/>
            <a:ext cx="8804275" cy="4770438"/>
          </a:xfrm>
          <a:prstGeom prst="rect">
            <a:avLst/>
          </a:prstGeom>
          <a:noFill/>
          <a:ln w="9525">
            <a:noFill/>
            <a:miter lim="800000"/>
            <a:headEnd/>
            <a:tailEnd/>
          </a:ln>
        </p:spPr>
        <p:txBody>
          <a:bodyPr>
            <a:prstTxWarp prst="textNoShape">
              <a:avLst/>
            </a:prstTxWarp>
            <a:spAutoFit/>
          </a:bodyPr>
          <a:lstStyle/>
          <a:p>
            <a:pPr algn="just" eaLnBrk="0" hangingPunct="0"/>
            <a:r>
              <a:rPr lang="it-IT" sz="2200"/>
              <a:t>Si può parlare di </a:t>
            </a:r>
            <a:r>
              <a:rPr lang="it-IT" sz="2200" b="1"/>
              <a:t>informazione contenuta in un sistema</a:t>
            </a:r>
            <a:r>
              <a:rPr lang="it-IT" sz="2200"/>
              <a:t> di qualsiasi tipo quando l’azione di questo su altri sistemi è determinata in maniera essenziale non dalla mera </a:t>
            </a:r>
            <a:r>
              <a:rPr lang="it-IT" sz="2200" b="1"/>
              <a:t>quantità</a:t>
            </a:r>
            <a:r>
              <a:rPr lang="it-IT" sz="2200"/>
              <a:t>o</a:t>
            </a:r>
            <a:r>
              <a:rPr lang="it-IT" sz="2200" b="1"/>
              <a:t>natura</a:t>
            </a:r>
            <a:r>
              <a:rPr lang="it-IT" sz="2200"/>
              <a:t> dei suoi elementi, ma dalla loro </a:t>
            </a:r>
            <a:r>
              <a:rPr lang="it-IT" sz="2200" i="1">
                <a:solidFill>
                  <a:srgbClr val="FF3300"/>
                </a:solidFill>
              </a:rPr>
              <a:t>disposizione</a:t>
            </a:r>
            <a:r>
              <a:rPr lang="it-IT" sz="2200"/>
              <a:t>, cioè </a:t>
            </a:r>
            <a:r>
              <a:rPr lang="it-IT" sz="2200" i="1"/>
              <a:t>dall’insieme delle </a:t>
            </a:r>
            <a:r>
              <a:rPr lang="it-IT" sz="2200" i="1">
                <a:solidFill>
                  <a:srgbClr val="FF3300"/>
                </a:solidFill>
              </a:rPr>
              <a:t>operazioni e relazioni interne</a:t>
            </a:r>
            <a:r>
              <a:rPr lang="it-IT" sz="2200"/>
              <a:t>, vale a dire da quello che, tecnicamente, si chiama “</a:t>
            </a:r>
            <a:r>
              <a:rPr lang="it-IT" sz="2200" b="1">
                <a:solidFill>
                  <a:srgbClr val="FF3300"/>
                </a:solidFill>
              </a:rPr>
              <a:t>struttura</a:t>
            </a:r>
            <a:r>
              <a:rPr lang="it-IT" sz="2200"/>
              <a:t>”. </a:t>
            </a:r>
          </a:p>
          <a:p>
            <a:pPr algn="just" eaLnBrk="0" hangingPunct="0"/>
            <a:endParaRPr lang="it-IT" sz="2200"/>
          </a:p>
          <a:p>
            <a:pPr algn="just" eaLnBrk="0" hangingPunct="0"/>
            <a:r>
              <a:rPr lang="it-IT" sz="2200"/>
              <a:t>Si parla poi di trasmissione di informazione quando la riproduzione di una struttura dà luogo a repliche contenenti la stessa informazione.</a:t>
            </a:r>
          </a:p>
          <a:p>
            <a:pPr algn="just" eaLnBrk="0" hangingPunct="0"/>
            <a:endParaRPr/>
          </a:p>
          <a:p>
            <a:pPr algn="just" eaLnBrk="0" hangingPunct="0"/>
            <a:r>
              <a:rPr lang="it-IT" sz="2200"/>
              <a:t>Entrambi i fenomeni, com’è noto, sono essenziali per la conoscenza ma anche per la vita.</a:t>
            </a:r>
          </a:p>
          <a:p>
            <a:pPr algn="just" eaLnBrk="0" hangingPunct="0"/>
            <a:endParaRPr lang="it-IT" sz="2000">
              <a:latin typeface="Times" pitchFamily="-83" charset="0"/>
            </a:endParaRPr>
          </a:p>
          <a:p>
            <a:pPr eaLnBrk="0" hangingPunct="0"/>
            <a:endParaRPr lang="it-IT" sz="2000">
              <a:latin typeface="Calibri" pitchFamily="-83"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250825" y="2276475"/>
            <a:ext cx="8281988" cy="2376488"/>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31747" name="Rectangle 3"/>
          <p:cNvSpPr>
            <a:spLocks noChangeArrowheads="1"/>
          </p:cNvSpPr>
          <p:nvPr/>
        </p:nvSpPr>
        <p:spPr bwMode="auto">
          <a:xfrm>
            <a:off x="134938" y="1196975"/>
            <a:ext cx="8397875" cy="5222875"/>
          </a:xfrm>
          <a:prstGeom prst="rect">
            <a:avLst/>
          </a:prstGeom>
          <a:noFill/>
          <a:ln w="9525">
            <a:noFill/>
            <a:miter lim="800000"/>
            <a:headEnd/>
            <a:tailEnd/>
          </a:ln>
        </p:spPr>
        <p:txBody>
          <a:bodyPr>
            <a:prstTxWarp prst="textNoShape">
              <a:avLst/>
            </a:prstTxWarp>
            <a:spAutoFit/>
          </a:bodyPr>
          <a:lstStyle/>
          <a:p>
            <a:pPr algn="just" eaLnBrk="0" hangingPunct="0"/>
            <a:r>
              <a:rPr lang="it-IT" sz="2100"/>
              <a:t>Detto diversamente e in modo più informale e accessibile: si parla di informazione se in </a:t>
            </a:r>
            <a:r>
              <a:rPr lang="it-IT" sz="2100" b="1"/>
              <a:t>macrostrutture</a:t>
            </a:r>
            <a:r>
              <a:rPr lang="it-IT" sz="2100"/>
              <a:t>simili sono riconoscibili </a:t>
            </a:r>
            <a:r>
              <a:rPr lang="it-IT" sz="2100" b="1"/>
              <a:t>microstrutture</a:t>
            </a:r>
            <a:r>
              <a:rPr lang="it-IT" sz="2100"/>
              <a:t>differenti. </a:t>
            </a:r>
          </a:p>
          <a:p>
            <a:pPr algn="just" eaLnBrk="0" hangingPunct="0"/>
            <a:endParaRPr lang="it-IT" sz="2100">
              <a:latin typeface="Calibri" pitchFamily="-83" charset="0"/>
            </a:endParaRPr>
          </a:p>
          <a:p>
            <a:pPr algn="r" eaLnBrk="0" hangingPunct="0"/>
            <a:r>
              <a:rPr lang="it-IT" sz="2100">
                <a:latin typeface="Calibri" pitchFamily="-83" charset="0"/>
              </a:rPr>
              <a:t>La chiave della mia automobile </a:t>
            </a:r>
          </a:p>
          <a:p>
            <a:pPr algn="r" eaLnBrk="0" hangingPunct="0"/>
            <a:r>
              <a:rPr lang="it-IT" sz="2100">
                <a:latin typeface="Calibri" pitchFamily="-83" charset="0"/>
              </a:rPr>
              <a:t>è tanto simile alla tua che </a:t>
            </a:r>
          </a:p>
          <a:p>
            <a:pPr algn="r" eaLnBrk="0" hangingPunct="0"/>
            <a:r>
              <a:rPr lang="it-IT" sz="2100">
                <a:latin typeface="Calibri" pitchFamily="-83" charset="0"/>
              </a:rPr>
              <a:t>potremmo facilmente confonderle. </a:t>
            </a:r>
          </a:p>
          <a:p>
            <a:pPr algn="r" eaLnBrk="0" hangingPunct="0"/>
            <a:r>
              <a:rPr lang="it-IT" sz="2100">
                <a:latin typeface="Calibri" pitchFamily="-83" charset="0"/>
              </a:rPr>
              <a:t>La mia, però, apre la portiera </a:t>
            </a:r>
          </a:p>
          <a:p>
            <a:pPr algn="r" eaLnBrk="0" hangingPunct="0"/>
            <a:r>
              <a:rPr lang="it-IT" sz="2100">
                <a:latin typeface="Calibri" pitchFamily="-83" charset="0"/>
              </a:rPr>
              <a:t>della mia vettura, la tua no. </a:t>
            </a:r>
          </a:p>
          <a:p>
            <a:pPr algn="just" eaLnBrk="0" hangingPunct="0"/>
            <a:endParaRPr lang="it-IT" sz="2100">
              <a:latin typeface="Calibri" pitchFamily="-83" charset="0"/>
            </a:endParaRPr>
          </a:p>
          <a:p>
            <a:pPr algn="just" eaLnBrk="0" hangingPunct="0"/>
            <a:endParaRPr lang="it-IT" sz="2100">
              <a:latin typeface="Calibri" pitchFamily="-83" charset="0"/>
            </a:endParaRPr>
          </a:p>
          <a:p>
            <a:pPr algn="just" eaLnBrk="0" hangingPunct="0"/>
            <a:r>
              <a:rPr lang="it-IT" sz="2100"/>
              <a:t>Non è quindi fuori luogo dire che nella microstruttura</a:t>
            </a:r>
          </a:p>
          <a:p>
            <a:pPr algn="just" eaLnBrk="0" hangingPunct="0"/>
            <a:r>
              <a:rPr lang="it-IT" sz="2100"/>
              <a:t>di questa chiave è contenuta un’informazione che non </a:t>
            </a:r>
          </a:p>
          <a:p>
            <a:pPr algn="just" eaLnBrk="0" hangingPunct="0"/>
            <a:r>
              <a:rPr lang="it-IT" sz="2100"/>
              <a:t>c’è nella tua e che viene trasmessa alla serratura, </a:t>
            </a:r>
          </a:p>
          <a:p>
            <a:pPr algn="just" eaLnBrk="0" hangingPunct="0"/>
            <a:r>
              <a:rPr lang="it-IT" sz="2100"/>
              <a:t>consentendoci di aprirla. </a:t>
            </a:r>
          </a:p>
          <a:p>
            <a:pPr eaLnBrk="0" hangingPunct="0"/>
            <a:endParaRPr lang="it-IT" sz="2100">
              <a:latin typeface="Calibri" pitchFamily="-83" charset="0"/>
            </a:endParaRPr>
          </a:p>
        </p:txBody>
      </p:sp>
      <p:pic>
        <p:nvPicPr>
          <p:cNvPr id="31748" name="Picture 5"/>
          <p:cNvPicPr>
            <a:picLocks noChangeAspect="1" noChangeArrowheads="1"/>
          </p:cNvPicPr>
          <p:nvPr/>
        </p:nvPicPr>
        <p:blipFill>
          <a:blip r:embed="rId3">
            <a:alphaModFix amt="50000"/>
          </a:blip>
          <a:srcRect/>
          <a:stretch>
            <a:fillRect/>
          </a:stretch>
        </p:blipFill>
        <p:spPr bwMode="auto">
          <a:xfrm>
            <a:off x="755650" y="2420938"/>
            <a:ext cx="2736850" cy="1995487"/>
          </a:xfrm>
          <a:prstGeom prst="rect">
            <a:avLst/>
          </a:prstGeom>
          <a:noFill/>
          <a:ln w="19050" cap="rnd">
            <a:noFill/>
            <a:prstDash val="sysDot"/>
            <a:miter lim="800000"/>
            <a:headEnd/>
            <a:tailEnd/>
          </a:ln>
        </p:spPr>
      </p:pic>
      <p:sp>
        <p:nvSpPr>
          <p:cNvPr id="93189" name="Segnaposto numero diapositiva 3"/>
          <p:cNvSpPr>
            <a:spLocks noGrp="1"/>
          </p:cNvSpPr>
          <p:nvPr>
            <p:ph type="sldNum" sz="quarter" idx="12"/>
          </p:nvPr>
        </p:nvSpPr>
        <p:spPr/>
        <p:txBody>
          <a:bodyPr/>
          <a:lstStyle/>
          <a:p>
            <a:pPr>
              <a:defRPr/>
            </a:pPr>
            <a:fld id="{7875C5E4-CBA1-AB49-BD7D-5969953E331A}" type="slidenum">
              <a:rPr lang="it-IT"/>
              <a:pPr>
                <a:defRPr/>
              </a:pPr>
              <a:t>91</a:t>
            </a:fld>
            <a:endParaRPr lang="it-IT"/>
          </a:p>
        </p:txBody>
      </p:sp>
      <p:sp>
        <p:nvSpPr>
          <p:cNvPr id="31750" name="Rectangle 2"/>
          <p:cNvSpPr>
            <a:spLocks noChangeArrowheads="1"/>
          </p:cNvSpPr>
          <p:nvPr/>
        </p:nvSpPr>
        <p:spPr bwMode="auto">
          <a:xfrm>
            <a:off x="381000" y="228600"/>
            <a:ext cx="8534400" cy="595313"/>
          </a:xfrm>
          <a:prstGeom prst="rect">
            <a:avLst/>
          </a:prstGeom>
          <a:noFill/>
          <a:ln w="9525">
            <a:noFill/>
            <a:miter lim="800000"/>
            <a:headEnd/>
            <a:tailEnd/>
          </a:ln>
        </p:spPr>
        <p:txBody>
          <a:bodyPr>
            <a:prstTxWarp prst="textNoShape">
              <a:avLst/>
            </a:prstTxWarp>
            <a:spAutoFit/>
          </a:bodyPr>
          <a:lstStyle/>
          <a:p>
            <a:pPr algn="ctr" eaLnBrk="0" hangingPunct="0"/>
            <a:r>
              <a:rPr lang="it-IT" sz="3300" b="1"/>
              <a:t>INFORMAZIONE e COMUNICAZIONE</a:t>
            </a:r>
            <a:endParaRPr lang="it-IT" sz="2000" b="1"/>
          </a:p>
        </p:txBody>
      </p:sp>
      <p:pic>
        <p:nvPicPr>
          <p:cNvPr id="31751" name="Picture 7"/>
          <p:cNvPicPr>
            <a:picLocks noChangeAspect="1" noChangeArrowheads="1"/>
          </p:cNvPicPr>
          <p:nvPr/>
        </p:nvPicPr>
        <p:blipFill>
          <a:blip r:embed="rId4">
            <a:alphaModFix amt="10000"/>
          </a:blip>
          <a:srcRect/>
          <a:stretch>
            <a:fillRect/>
          </a:stretch>
        </p:blipFill>
        <p:spPr bwMode="auto">
          <a:xfrm>
            <a:off x="6948488" y="4868863"/>
            <a:ext cx="1511300" cy="1246187"/>
          </a:xfrm>
          <a:prstGeom prst="rect">
            <a:avLst/>
          </a:prstGeom>
          <a:noFill/>
          <a:ln w="19050">
            <a:noFill/>
            <a:prstDash val="sysDot"/>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179388" y="1052513"/>
            <a:ext cx="8640762" cy="5329237"/>
          </a:xfrm>
          <a:prstGeom prst="rect">
            <a:avLst/>
          </a:prstGeom>
          <a:solidFill>
            <a:srgbClr val="FFFF99">
              <a:alpha val="30196"/>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95235" name="Segnaposto numero diapositiva 3"/>
          <p:cNvSpPr>
            <a:spLocks noGrp="1"/>
          </p:cNvSpPr>
          <p:nvPr>
            <p:ph type="sldNum" sz="quarter" idx="12"/>
          </p:nvPr>
        </p:nvSpPr>
        <p:spPr/>
        <p:txBody>
          <a:bodyPr/>
          <a:lstStyle/>
          <a:p>
            <a:pPr>
              <a:defRPr/>
            </a:pPr>
            <a:fld id="{C0615FA5-6490-EA48-8BFE-C5B435ACB6F3}" type="slidenum">
              <a:rPr lang="it-IT"/>
              <a:pPr>
                <a:defRPr/>
              </a:pPr>
              <a:t>92</a:t>
            </a:fld>
            <a:endParaRPr lang="it-IT"/>
          </a:p>
        </p:txBody>
      </p:sp>
      <p:sp>
        <p:nvSpPr>
          <p:cNvPr id="33796" name="Rectangle 2"/>
          <p:cNvSpPr>
            <a:spLocks noChangeArrowheads="1"/>
          </p:cNvSpPr>
          <p:nvPr/>
        </p:nvSpPr>
        <p:spPr bwMode="auto">
          <a:xfrm>
            <a:off x="895350" y="2841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sp>
        <p:nvSpPr>
          <p:cNvPr id="33797" name="Rectangle 3"/>
          <p:cNvSpPr>
            <a:spLocks noChangeArrowheads="1"/>
          </p:cNvSpPr>
          <p:nvPr/>
        </p:nvSpPr>
        <p:spPr bwMode="auto">
          <a:xfrm>
            <a:off x="179388" y="260350"/>
            <a:ext cx="8640762" cy="584200"/>
          </a:xfrm>
          <a:prstGeom prst="rect">
            <a:avLst/>
          </a:prstGeom>
          <a:noFill/>
          <a:ln w="9525">
            <a:noFill/>
            <a:miter lim="800000"/>
            <a:headEnd/>
            <a:tailEnd/>
          </a:ln>
        </p:spPr>
        <p:txBody>
          <a:bodyPr>
            <a:prstTxWarp prst="textNoShape">
              <a:avLst/>
            </a:prstTxWarp>
            <a:spAutoFit/>
          </a:bodyPr>
          <a:lstStyle/>
          <a:p>
            <a:pPr algn="ctr" eaLnBrk="0" hangingPunct="0"/>
            <a:r>
              <a:rPr lang="it-IT" sz="3200" b="1"/>
              <a:t>INFORMAZIONE e SUPPORTO</a:t>
            </a:r>
          </a:p>
        </p:txBody>
      </p:sp>
      <p:sp>
        <p:nvSpPr>
          <p:cNvPr id="33798" name="Rectangle 4"/>
          <p:cNvSpPr>
            <a:spLocks noChangeArrowheads="1"/>
          </p:cNvSpPr>
          <p:nvPr/>
        </p:nvSpPr>
        <p:spPr bwMode="auto">
          <a:xfrm>
            <a:off x="395288" y="1268413"/>
            <a:ext cx="7740650" cy="4968875"/>
          </a:xfrm>
          <a:prstGeom prst="rect">
            <a:avLst/>
          </a:prstGeom>
          <a:noFill/>
          <a:ln w="9525">
            <a:noFill/>
            <a:miter lim="800000"/>
            <a:headEnd/>
            <a:tailEnd/>
          </a:ln>
        </p:spPr>
        <p:txBody>
          <a:bodyPr>
            <a:prstTxWarp prst="textNoShape">
              <a:avLst/>
            </a:prstTxWarp>
            <a:spAutoFit/>
          </a:bodyPr>
          <a:lstStyle/>
          <a:p>
            <a:pPr marL="365125" indent="-365125" eaLnBrk="0" hangingPunct="0">
              <a:buFont typeface="Wingdings" pitchFamily="-83" charset="2"/>
              <a:buChar char="§"/>
            </a:pPr>
            <a:r>
              <a:rPr lang="it-IT" sz="2000" b="1">
                <a:solidFill>
                  <a:srgbClr val="FF3300"/>
                </a:solidFill>
                <a:latin typeface="Calibri" pitchFamily="-83" charset="0"/>
              </a:rPr>
              <a:t>Non esiste informazione senza supporto</a:t>
            </a:r>
            <a:r>
              <a:rPr lang="it-IT" sz="2000">
                <a:latin typeface="Calibri" pitchFamily="-83" charset="0"/>
              </a:rPr>
              <a:t>: l’informazione è sempre “portata da”, o “trasmessa su” o “memorizzata in” o “contenuta in” qualcosa;</a:t>
            </a:r>
            <a:br>
              <a:rPr lang="it-IT" sz="2000">
                <a:latin typeface="Calibri" pitchFamily="-83" charset="0"/>
              </a:rPr>
            </a:br>
            <a:endParaRPr lang="it-IT" sz="2000">
              <a:latin typeface="Calibri" pitchFamily="-83" charset="0"/>
            </a:endParaRPr>
          </a:p>
          <a:p>
            <a:pPr marL="365125" indent="-365125" eaLnBrk="0" hangingPunct="0">
              <a:buFont typeface="Wingdings" pitchFamily="-83" charset="2"/>
              <a:buChar char="§"/>
            </a:pPr>
            <a:r>
              <a:rPr lang="it-IT" sz="2000">
                <a:latin typeface="Calibri" pitchFamily="-83" charset="0"/>
              </a:rPr>
              <a:t>Questo qualcosa </a:t>
            </a:r>
            <a:r>
              <a:rPr lang="it-IT" sz="2000" b="1">
                <a:solidFill>
                  <a:srgbClr val="FF3300"/>
                </a:solidFill>
                <a:latin typeface="Calibri" pitchFamily="-83" charset="0"/>
              </a:rPr>
              <a:t>non è</a:t>
            </a:r>
          </a:p>
          <a:p>
            <a:pPr marL="365125" indent="-365125" eaLnBrk="0" hangingPunct="0">
              <a:buFont typeface="Wingdings" pitchFamily="-83" charset="2"/>
              <a:buNone/>
            </a:pPr>
            <a:r>
              <a:rPr lang="it-IT" sz="2000">
                <a:latin typeface="Calibri" pitchFamily="-83" charset="0"/>
              </a:rPr>
              <a:t>	 l’informazione stessa;</a:t>
            </a:r>
            <a:br>
              <a:rPr lang="it-IT" sz="2000">
                <a:latin typeface="Calibri" pitchFamily="-83" charset="0"/>
              </a:rPr>
            </a:br>
            <a:endParaRPr lang="it-IT" sz="2000">
              <a:latin typeface="Calibri" pitchFamily="-83" charset="0"/>
            </a:endParaRPr>
          </a:p>
          <a:p>
            <a:pPr marL="365125" indent="-365125" eaLnBrk="0" hangingPunct="0">
              <a:buFont typeface="Wingdings" pitchFamily="-83" charset="2"/>
              <a:buChar char="§"/>
            </a:pPr>
            <a:endParaRPr lang="it-IT" sz="2000">
              <a:latin typeface="Calibri" pitchFamily="-83" charset="0"/>
            </a:endParaRPr>
          </a:p>
          <a:p>
            <a:pPr marL="365125" indent="-365125" eaLnBrk="0" hangingPunct="0">
              <a:buFont typeface="Wingdings" pitchFamily="-83" charset="2"/>
              <a:buChar char="§"/>
            </a:pPr>
            <a:endParaRPr lang="it-IT" sz="2000">
              <a:latin typeface="Calibri" pitchFamily="-83" charset="0"/>
            </a:endParaRPr>
          </a:p>
          <a:p>
            <a:pPr marL="365125" indent="-365125" eaLnBrk="0" hangingPunct="0">
              <a:buFont typeface="Wingdings" pitchFamily="-83" charset="2"/>
              <a:buChar char="§"/>
            </a:pPr>
            <a:endParaRPr lang="it-IT" sz="2000">
              <a:latin typeface="Calibri" pitchFamily="-83" charset="0"/>
            </a:endParaRPr>
          </a:p>
          <a:p>
            <a:pPr marL="365125" indent="-365125" eaLnBrk="0" hangingPunct="0">
              <a:buFont typeface="Wingdings" pitchFamily="-83" charset="2"/>
              <a:buChar char="§"/>
            </a:pPr>
            <a:r>
              <a:rPr lang="it-IT" sz="2000">
                <a:latin typeface="Calibri" pitchFamily="-83" charset="0"/>
              </a:rPr>
              <a:t>Alcuni supporti sono particolarmente adatti alla trasmissione dell’informazione, ma non alla sua memorizzazione (aria);</a:t>
            </a:r>
            <a:br>
              <a:rPr lang="it-IT" sz="2000">
                <a:latin typeface="Calibri" pitchFamily="-83" charset="0"/>
              </a:rPr>
            </a:br>
            <a:endParaRPr lang="it-IT" sz="2000">
              <a:latin typeface="Calibri" pitchFamily="-83" charset="0"/>
            </a:endParaRPr>
          </a:p>
          <a:p>
            <a:pPr marL="365125" indent="-365125" eaLnBrk="0" hangingPunct="0">
              <a:buFont typeface="Wingdings" pitchFamily="-83" charset="2"/>
              <a:buChar char="§"/>
            </a:pPr>
            <a:r>
              <a:rPr lang="it-IT" sz="2000">
                <a:latin typeface="Calibri" pitchFamily="-83" charset="0"/>
              </a:rPr>
              <a:t>Per poter parlare di informazione è decisiva la </a:t>
            </a:r>
            <a:r>
              <a:rPr lang="it-IT" sz="2000" b="1">
                <a:solidFill>
                  <a:srgbClr val="FF3300"/>
                </a:solidFill>
                <a:latin typeface="Calibri" pitchFamily="-83" charset="0"/>
              </a:rPr>
              <a:t>stabilità del supporto materiale</a:t>
            </a:r>
            <a:r>
              <a:rPr lang="it-IT" sz="2000">
                <a:latin typeface="Calibri" pitchFamily="-83" charset="0"/>
              </a:rPr>
              <a:t> in cui l’informazione è contenuta;</a:t>
            </a:r>
            <a:br>
              <a:rPr lang="it-IT" sz="2000">
                <a:latin typeface="Calibri" pitchFamily="-83" charset="0"/>
              </a:rPr>
            </a:br>
            <a:endParaRPr lang="it-IT" sz="2000">
              <a:latin typeface="Calibri" pitchFamily="-83" charset="0"/>
            </a:endParaRPr>
          </a:p>
        </p:txBody>
      </p:sp>
      <p:sp>
        <p:nvSpPr>
          <p:cNvPr id="33799" name="Rectangle 5"/>
          <p:cNvSpPr>
            <a:spLocks noChangeArrowheads="1"/>
          </p:cNvSpPr>
          <p:nvPr/>
        </p:nvSpPr>
        <p:spPr bwMode="auto">
          <a:xfrm>
            <a:off x="9148763" y="3552825"/>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pic>
        <p:nvPicPr>
          <p:cNvPr id="33800" name="Picture 8"/>
          <p:cNvPicPr>
            <a:picLocks noChangeAspect="1" noChangeArrowheads="1"/>
          </p:cNvPicPr>
          <p:nvPr/>
        </p:nvPicPr>
        <p:blipFill>
          <a:blip r:embed="rId3">
            <a:alphaModFix amt="50000"/>
          </a:blip>
          <a:srcRect/>
          <a:stretch>
            <a:fillRect/>
          </a:stretch>
        </p:blipFill>
        <p:spPr bwMode="auto">
          <a:xfrm>
            <a:off x="4067175" y="2060575"/>
            <a:ext cx="4032250" cy="2387600"/>
          </a:xfrm>
          <a:prstGeom prst="rect">
            <a:avLst/>
          </a:prstGeom>
          <a:noFill/>
          <a:ln w="19050" cap="rnd">
            <a:noFill/>
            <a:prstDash val="sysDot"/>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1052513"/>
            <a:ext cx="8640762" cy="5329237"/>
          </a:xfrm>
          <a:prstGeom prst="rect">
            <a:avLst/>
          </a:prstGeom>
          <a:solidFill>
            <a:srgbClr val="FFFF99">
              <a:alpha val="30196"/>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35843" name="Segnaposto numero diapositiva 3"/>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B095D4A7-262A-314D-9BA3-5184FD4E9655}" type="slidenum">
              <a:rPr lang="it-IT" sz="1400">
                <a:latin typeface="Calibri" pitchFamily="-83" charset="0"/>
              </a:rPr>
              <a:pPr algn="r" eaLnBrk="0" hangingPunct="0"/>
              <a:t>93</a:t>
            </a:fld>
            <a:endParaRPr lang="it-IT" sz="1400">
              <a:latin typeface="Calibri" pitchFamily="-83" charset="0"/>
            </a:endParaRPr>
          </a:p>
        </p:txBody>
      </p:sp>
      <p:sp>
        <p:nvSpPr>
          <p:cNvPr id="35844" name="Rectangle 2"/>
          <p:cNvSpPr>
            <a:spLocks noChangeArrowheads="1"/>
          </p:cNvSpPr>
          <p:nvPr/>
        </p:nvSpPr>
        <p:spPr bwMode="auto">
          <a:xfrm>
            <a:off x="895350" y="2841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sp>
        <p:nvSpPr>
          <p:cNvPr id="35845" name="Rectangle 3"/>
          <p:cNvSpPr>
            <a:spLocks noChangeArrowheads="1"/>
          </p:cNvSpPr>
          <p:nvPr/>
        </p:nvSpPr>
        <p:spPr bwMode="auto">
          <a:xfrm>
            <a:off x="179388" y="260350"/>
            <a:ext cx="8640762" cy="533400"/>
          </a:xfrm>
          <a:prstGeom prst="rect">
            <a:avLst/>
          </a:prstGeom>
          <a:noFill/>
          <a:ln w="9525">
            <a:noFill/>
            <a:miter lim="800000"/>
            <a:headEnd/>
            <a:tailEnd/>
          </a:ln>
        </p:spPr>
        <p:txBody>
          <a:bodyPr>
            <a:prstTxWarp prst="textNoShape">
              <a:avLst/>
            </a:prstTxWarp>
            <a:spAutoFit/>
          </a:bodyPr>
          <a:lstStyle/>
          <a:p>
            <a:pPr algn="ctr" eaLnBrk="0" hangingPunct="0"/>
            <a:r>
              <a:rPr lang="it-IT" sz="2900" b="1">
                <a:latin typeface="Calibri" pitchFamily="-83" charset="0"/>
              </a:rPr>
              <a:t>INFORMAZIONE e SUPPORTO</a:t>
            </a:r>
            <a:endParaRPr lang="it-IT" b="1">
              <a:latin typeface="Calibri" pitchFamily="-83" charset="0"/>
            </a:endParaRPr>
          </a:p>
        </p:txBody>
      </p:sp>
      <p:sp>
        <p:nvSpPr>
          <p:cNvPr id="35846" name="Rectangle 4"/>
          <p:cNvSpPr>
            <a:spLocks noChangeArrowheads="1"/>
          </p:cNvSpPr>
          <p:nvPr/>
        </p:nvSpPr>
        <p:spPr bwMode="auto">
          <a:xfrm>
            <a:off x="250825" y="1052513"/>
            <a:ext cx="8569325" cy="1311275"/>
          </a:xfrm>
          <a:prstGeom prst="rect">
            <a:avLst/>
          </a:prstGeom>
          <a:noFill/>
          <a:ln w="9525">
            <a:noFill/>
            <a:miter lim="800000"/>
            <a:headEnd/>
            <a:tailEnd/>
          </a:ln>
        </p:spPr>
        <p:txBody>
          <a:bodyPr>
            <a:prstTxWarp prst="textNoShape">
              <a:avLst/>
            </a:prstTxWarp>
            <a:spAutoFit/>
          </a:bodyPr>
          <a:lstStyle/>
          <a:p>
            <a:pPr eaLnBrk="0" hangingPunct="0">
              <a:buFont typeface="Wingdings" pitchFamily="-83" charset="2"/>
              <a:buNone/>
            </a:pPr>
            <a:r>
              <a:rPr lang="it-IT" sz="2000">
                <a:latin typeface="Calibri" pitchFamily="-83" charset="0"/>
              </a:rPr>
              <a:t>Si può parlare di informazione contenuta in una struttura quando l’azione di questa su altre strutture è determinata in maniera essenziale non dalla mera </a:t>
            </a:r>
            <a:r>
              <a:rPr lang="it-IT" sz="2000" b="1">
                <a:latin typeface="Calibri" pitchFamily="-83" charset="0"/>
              </a:rPr>
              <a:t>quantità</a:t>
            </a:r>
            <a:r>
              <a:rPr lang="it-IT" sz="2000">
                <a:latin typeface="Calibri" pitchFamily="-83" charset="0"/>
              </a:rPr>
              <a:t> dei suoi elementi, ma dalla loro </a:t>
            </a:r>
            <a:r>
              <a:rPr lang="it-IT" sz="2000" b="1">
                <a:solidFill>
                  <a:srgbClr val="FF3300"/>
                </a:solidFill>
                <a:latin typeface="Calibri" pitchFamily="-83" charset="0"/>
              </a:rPr>
              <a:t>disposizione</a:t>
            </a:r>
          </a:p>
          <a:p>
            <a:pPr eaLnBrk="0" hangingPunct="0">
              <a:buFont typeface="Wingdings" pitchFamily="-83" charset="2"/>
              <a:buNone/>
            </a:pPr>
            <a:endParaRPr lang="it-IT" sz="2000">
              <a:latin typeface="Calibri" pitchFamily="-83" charset="0"/>
            </a:endParaRPr>
          </a:p>
        </p:txBody>
      </p:sp>
      <p:pic>
        <p:nvPicPr>
          <p:cNvPr id="35847" name="Immagine 9" descr="Unknown-1.jpeg"/>
          <p:cNvPicPr>
            <a:picLocks noChangeAspect="1"/>
          </p:cNvPicPr>
          <p:nvPr/>
        </p:nvPicPr>
        <p:blipFill>
          <a:blip r:embed="rId3"/>
          <a:srcRect/>
          <a:stretch>
            <a:fillRect/>
          </a:stretch>
        </p:blipFill>
        <p:spPr bwMode="auto">
          <a:xfrm>
            <a:off x="765175" y="2997200"/>
            <a:ext cx="3263900" cy="2562225"/>
          </a:xfrm>
          <a:prstGeom prst="rect">
            <a:avLst/>
          </a:prstGeom>
          <a:noFill/>
          <a:ln w="9525">
            <a:noFill/>
            <a:miter lim="800000"/>
            <a:headEnd/>
            <a:tailEnd/>
          </a:ln>
        </p:spPr>
      </p:pic>
      <p:pic>
        <p:nvPicPr>
          <p:cNvPr id="35848" name="Immagine 10" descr="Unknown-2.jpeg"/>
          <p:cNvPicPr>
            <a:picLocks noChangeAspect="1"/>
          </p:cNvPicPr>
          <p:nvPr/>
        </p:nvPicPr>
        <p:blipFill>
          <a:blip r:embed="rId4"/>
          <a:srcRect/>
          <a:stretch>
            <a:fillRect/>
          </a:stretch>
        </p:blipFill>
        <p:spPr bwMode="auto">
          <a:xfrm>
            <a:off x="4927600" y="2997200"/>
            <a:ext cx="3659188"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
          <p:cNvSpPr>
            <a:spLocks noChangeArrowheads="1"/>
          </p:cNvSpPr>
          <p:nvPr/>
        </p:nvSpPr>
        <p:spPr bwMode="auto">
          <a:xfrm>
            <a:off x="250825" y="3357563"/>
            <a:ext cx="8281988" cy="2519362"/>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
        <p:nvSpPr>
          <p:cNvPr id="37891" name="Rectangle 16"/>
          <p:cNvSpPr>
            <a:spLocks noChangeArrowheads="1"/>
          </p:cNvSpPr>
          <p:nvPr/>
        </p:nvSpPr>
        <p:spPr bwMode="auto">
          <a:xfrm>
            <a:off x="1187450" y="2060575"/>
            <a:ext cx="1584325" cy="792163"/>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37892" name="Rectangle 15"/>
          <p:cNvSpPr>
            <a:spLocks noChangeArrowheads="1"/>
          </p:cNvSpPr>
          <p:nvPr/>
        </p:nvSpPr>
        <p:spPr bwMode="auto">
          <a:xfrm>
            <a:off x="4211638" y="2060575"/>
            <a:ext cx="1511300" cy="863600"/>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99333" name="Segnaposto numero diapositiva 3"/>
          <p:cNvSpPr>
            <a:spLocks noGrp="1"/>
          </p:cNvSpPr>
          <p:nvPr>
            <p:ph type="sldNum" sz="quarter" idx="12"/>
          </p:nvPr>
        </p:nvSpPr>
        <p:spPr/>
        <p:txBody>
          <a:bodyPr/>
          <a:lstStyle/>
          <a:p>
            <a:pPr>
              <a:defRPr/>
            </a:pPr>
            <a:fld id="{EE98EC83-79E2-5E4E-B506-00E4626005D8}" type="slidenum">
              <a:rPr lang="it-IT"/>
              <a:pPr>
                <a:defRPr/>
              </a:pPr>
              <a:t>94</a:t>
            </a:fld>
            <a:endParaRPr lang="it-IT"/>
          </a:p>
        </p:txBody>
      </p:sp>
      <p:sp>
        <p:nvSpPr>
          <p:cNvPr id="37894" name="Rectangle 2"/>
          <p:cNvSpPr>
            <a:spLocks noChangeArrowheads="1"/>
          </p:cNvSpPr>
          <p:nvPr/>
        </p:nvSpPr>
        <p:spPr bwMode="auto">
          <a:xfrm>
            <a:off x="468313" y="228600"/>
            <a:ext cx="8064500" cy="584200"/>
          </a:xfrm>
          <a:prstGeom prst="rect">
            <a:avLst/>
          </a:prstGeom>
          <a:noFill/>
          <a:ln w="9525">
            <a:noFill/>
            <a:miter lim="800000"/>
            <a:headEnd/>
            <a:tailEnd/>
          </a:ln>
        </p:spPr>
        <p:txBody>
          <a:bodyPr>
            <a:prstTxWarp prst="textNoShape">
              <a:avLst/>
            </a:prstTxWarp>
            <a:spAutoFit/>
          </a:bodyPr>
          <a:lstStyle/>
          <a:p>
            <a:pPr algn="ctr" eaLnBrk="0" hangingPunct="0"/>
            <a:r>
              <a:rPr lang="it-IT" sz="3200" b="1"/>
              <a:t>INFORMAZIONE E SUPPORTO</a:t>
            </a:r>
          </a:p>
        </p:txBody>
      </p:sp>
      <p:sp>
        <p:nvSpPr>
          <p:cNvPr id="37895" name="Rectangle 3"/>
          <p:cNvSpPr>
            <a:spLocks noChangeArrowheads="1"/>
          </p:cNvSpPr>
          <p:nvPr/>
        </p:nvSpPr>
        <p:spPr bwMode="auto">
          <a:xfrm>
            <a:off x="228600" y="1219200"/>
            <a:ext cx="6583363" cy="369888"/>
          </a:xfrm>
          <a:prstGeom prst="rect">
            <a:avLst/>
          </a:prstGeom>
          <a:noFill/>
          <a:ln w="9525">
            <a:noFill/>
            <a:miter lim="800000"/>
            <a:headEnd/>
            <a:tailEnd/>
          </a:ln>
        </p:spPr>
        <p:txBody>
          <a:bodyPr wrap="none">
            <a:prstTxWarp prst="textNoShape">
              <a:avLst/>
            </a:prstTxWarp>
            <a:spAutoFit/>
          </a:bodyPr>
          <a:lstStyle/>
          <a:p>
            <a:pPr eaLnBrk="0" hangingPunct="0"/>
            <a:r>
              <a:rPr lang="it-IT">
                <a:latin typeface="Calibri" pitchFamily="-83" charset="0"/>
              </a:rPr>
              <a:t>La stessa informazione può essere scritta su supporti differenti</a:t>
            </a:r>
          </a:p>
        </p:txBody>
      </p:sp>
      <p:sp>
        <p:nvSpPr>
          <p:cNvPr id="37896" name="Rectangle 4"/>
          <p:cNvSpPr>
            <a:spLocks noChangeArrowheads="1"/>
          </p:cNvSpPr>
          <p:nvPr/>
        </p:nvSpPr>
        <p:spPr bwMode="auto">
          <a:xfrm>
            <a:off x="395288" y="3500438"/>
            <a:ext cx="7389812" cy="457200"/>
          </a:xfrm>
          <a:prstGeom prst="rect">
            <a:avLst/>
          </a:prstGeom>
          <a:noFill/>
          <a:ln w="9525">
            <a:noFill/>
            <a:miter lim="800000"/>
            <a:headEnd/>
            <a:tailEnd/>
          </a:ln>
        </p:spPr>
        <p:txBody>
          <a:bodyPr wrap="none">
            <a:prstTxWarp prst="textNoShape">
              <a:avLst/>
            </a:prstTxWarp>
            <a:spAutoFit/>
          </a:bodyPr>
          <a:lstStyle/>
          <a:p>
            <a:pPr eaLnBrk="0" hangingPunct="0"/>
            <a:r>
              <a:rPr lang="it-IT">
                <a:latin typeface="Calibri" pitchFamily="-83" charset="0"/>
              </a:rPr>
              <a:t>Lo stesso supporto può portare informazioni differenti</a:t>
            </a:r>
          </a:p>
        </p:txBody>
      </p:sp>
      <p:sp>
        <p:nvSpPr>
          <p:cNvPr id="37897" name="Rectangle 5"/>
          <p:cNvSpPr>
            <a:spLocks noChangeArrowheads="1"/>
          </p:cNvSpPr>
          <p:nvPr/>
        </p:nvSpPr>
        <p:spPr bwMode="auto">
          <a:xfrm>
            <a:off x="755650" y="4587875"/>
            <a:ext cx="1276350" cy="641350"/>
          </a:xfrm>
          <a:prstGeom prst="rect">
            <a:avLst/>
          </a:prstGeom>
          <a:noFill/>
          <a:ln w="9525">
            <a:noFill/>
            <a:miter lim="800000"/>
            <a:headEnd/>
            <a:tailEnd/>
          </a:ln>
        </p:spPr>
        <p:txBody>
          <a:bodyPr wrap="none">
            <a:prstTxWarp prst="textNoShape">
              <a:avLst/>
            </a:prstTxWarp>
            <a:spAutoFit/>
          </a:bodyPr>
          <a:lstStyle/>
          <a:p>
            <a:pPr eaLnBrk="0" hangingPunct="0"/>
            <a:r>
              <a:rPr lang="it-IT" sz="3600">
                <a:latin typeface="Calibri" pitchFamily="-83" charset="0"/>
              </a:rPr>
              <a:t>“fare”</a:t>
            </a:r>
            <a:endParaRPr lang="it-IT">
              <a:latin typeface="Calibri" pitchFamily="-83" charset="0"/>
            </a:endParaRPr>
          </a:p>
        </p:txBody>
      </p:sp>
      <p:sp>
        <p:nvSpPr>
          <p:cNvPr id="37898" name="Rectangle 6"/>
          <p:cNvSpPr>
            <a:spLocks noChangeArrowheads="1"/>
          </p:cNvSpPr>
          <p:nvPr/>
        </p:nvSpPr>
        <p:spPr bwMode="auto">
          <a:xfrm>
            <a:off x="2708275" y="4437063"/>
            <a:ext cx="5822950" cy="396875"/>
          </a:xfrm>
          <a:prstGeom prst="rect">
            <a:avLst/>
          </a:prstGeom>
          <a:noFill/>
          <a:ln w="9525">
            <a:noFill/>
            <a:miter lim="800000"/>
            <a:headEnd/>
            <a:tailEnd/>
          </a:ln>
        </p:spPr>
        <p:txBody>
          <a:bodyPr>
            <a:prstTxWarp prst="textNoShape">
              <a:avLst/>
            </a:prstTxWarp>
            <a:spAutoFit/>
          </a:bodyPr>
          <a:lstStyle/>
          <a:p>
            <a:pPr eaLnBrk="0" hangingPunct="0"/>
            <a:r>
              <a:rPr lang="it-IT" sz="2000">
                <a:solidFill>
                  <a:schemeClr val="accent2"/>
                </a:solidFill>
                <a:latin typeface="Calibri" pitchFamily="-83" charset="0"/>
              </a:rPr>
              <a:t>ITALIANO</a:t>
            </a:r>
            <a:r>
              <a:rPr lang="it-IT" sz="2000">
                <a:latin typeface="Calibri" pitchFamily="-83" charset="0"/>
              </a:rPr>
              <a:t>: TO DO, TO MAKE, TO BUILD</a:t>
            </a:r>
          </a:p>
        </p:txBody>
      </p:sp>
      <p:sp>
        <p:nvSpPr>
          <p:cNvPr id="37899" name="Rectangle 7"/>
          <p:cNvSpPr>
            <a:spLocks noChangeArrowheads="1"/>
          </p:cNvSpPr>
          <p:nvPr/>
        </p:nvSpPr>
        <p:spPr bwMode="auto">
          <a:xfrm>
            <a:off x="2627313" y="5059363"/>
            <a:ext cx="5634037" cy="396875"/>
          </a:xfrm>
          <a:prstGeom prst="rect">
            <a:avLst/>
          </a:prstGeom>
          <a:noFill/>
          <a:ln w="9525">
            <a:noFill/>
            <a:miter lim="800000"/>
            <a:headEnd/>
            <a:tailEnd/>
          </a:ln>
        </p:spPr>
        <p:txBody>
          <a:bodyPr wrap="none">
            <a:prstTxWarp prst="textNoShape">
              <a:avLst/>
            </a:prstTxWarp>
            <a:spAutoFit/>
          </a:bodyPr>
          <a:lstStyle/>
          <a:p>
            <a:pPr eaLnBrk="0" hangingPunct="0"/>
            <a:r>
              <a:rPr lang="it-IT" sz="2000">
                <a:solidFill>
                  <a:schemeClr val="accent2"/>
                </a:solidFill>
                <a:latin typeface="Calibri" pitchFamily="-83" charset="0"/>
              </a:rPr>
              <a:t>INGLESE</a:t>
            </a:r>
            <a:r>
              <a:rPr lang="it-IT" sz="2000">
                <a:latin typeface="Calibri" pitchFamily="-83" charset="0"/>
              </a:rPr>
              <a:t>: TARIFFA, PREZZO DI UNA CORSA</a:t>
            </a:r>
          </a:p>
        </p:txBody>
      </p:sp>
      <p:sp>
        <p:nvSpPr>
          <p:cNvPr id="37900" name="Rectangle 8"/>
          <p:cNvSpPr>
            <a:spLocks noChangeArrowheads="1"/>
          </p:cNvSpPr>
          <p:nvPr/>
        </p:nvSpPr>
        <p:spPr bwMode="auto">
          <a:xfrm>
            <a:off x="1909763" y="48402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pic>
        <p:nvPicPr>
          <p:cNvPr id="37901" name="Picture 9" descr="redarrow"/>
          <p:cNvPicPr>
            <a:picLocks noChangeAspect="1" noChangeArrowheads="1"/>
          </p:cNvPicPr>
          <p:nvPr/>
        </p:nvPicPr>
        <p:blipFill>
          <a:blip r:embed="rId3"/>
          <a:srcRect/>
          <a:stretch>
            <a:fillRect/>
          </a:stretch>
        </p:blipFill>
        <p:spPr bwMode="auto">
          <a:xfrm>
            <a:off x="2268538" y="4437063"/>
            <a:ext cx="381000" cy="381000"/>
          </a:xfrm>
          <a:prstGeom prst="rect">
            <a:avLst/>
          </a:prstGeom>
          <a:noFill/>
          <a:ln w="9525">
            <a:noFill/>
            <a:miter lim="800000"/>
            <a:headEnd/>
            <a:tailEnd/>
          </a:ln>
        </p:spPr>
      </p:pic>
      <p:pic>
        <p:nvPicPr>
          <p:cNvPr id="37902" name="Picture 10" descr="redarrow"/>
          <p:cNvPicPr>
            <a:picLocks noChangeAspect="1" noChangeArrowheads="1"/>
          </p:cNvPicPr>
          <p:nvPr/>
        </p:nvPicPr>
        <p:blipFill>
          <a:blip r:embed="rId3"/>
          <a:srcRect/>
          <a:stretch>
            <a:fillRect/>
          </a:stretch>
        </p:blipFill>
        <p:spPr bwMode="auto">
          <a:xfrm>
            <a:off x="2268538" y="5064125"/>
            <a:ext cx="381000" cy="381000"/>
          </a:xfrm>
          <a:prstGeom prst="rect">
            <a:avLst/>
          </a:prstGeom>
          <a:noFill/>
          <a:ln w="9525">
            <a:noFill/>
            <a:miter lim="800000"/>
            <a:headEnd/>
            <a:tailEnd/>
          </a:ln>
        </p:spPr>
      </p:pic>
      <p:sp>
        <p:nvSpPr>
          <p:cNvPr id="37903" name="Rectangle 11"/>
          <p:cNvSpPr>
            <a:spLocks noChangeArrowheads="1"/>
          </p:cNvSpPr>
          <p:nvPr/>
        </p:nvSpPr>
        <p:spPr bwMode="auto">
          <a:xfrm>
            <a:off x="4362450" y="1817688"/>
            <a:ext cx="1231900" cy="1708150"/>
          </a:xfrm>
          <a:prstGeom prst="rect">
            <a:avLst/>
          </a:prstGeom>
          <a:noFill/>
          <a:ln w="9525">
            <a:noFill/>
            <a:miter lim="800000"/>
            <a:headEnd/>
            <a:tailEnd/>
          </a:ln>
        </p:spPr>
        <p:txBody>
          <a:bodyPr>
            <a:prstTxWarp prst="textNoShape">
              <a:avLst/>
            </a:prstTxWarp>
            <a:spAutoFit/>
          </a:bodyPr>
          <a:lstStyle/>
          <a:p>
            <a:pPr eaLnBrk="0" hangingPunct="0"/>
            <a:r>
              <a:rPr lang="it-IT" sz="5300">
                <a:solidFill>
                  <a:srgbClr val="C33DB2"/>
                </a:solidFill>
                <a:latin typeface="Calibri" pitchFamily="-83" charset="0"/>
              </a:rPr>
              <a:t>…..</a:t>
            </a:r>
          </a:p>
          <a:p>
            <a:pPr eaLnBrk="0" hangingPunct="0"/>
            <a:endParaRPr lang="it-IT" sz="5300">
              <a:solidFill>
                <a:srgbClr val="C33DB2"/>
              </a:solidFill>
              <a:latin typeface="Calibri" pitchFamily="-83" charset="0"/>
            </a:endParaRPr>
          </a:p>
        </p:txBody>
      </p:sp>
      <p:sp>
        <p:nvSpPr>
          <p:cNvPr id="37904" name="Rectangle 12"/>
          <p:cNvSpPr>
            <a:spLocks noChangeArrowheads="1"/>
          </p:cNvSpPr>
          <p:nvPr/>
        </p:nvSpPr>
        <p:spPr bwMode="auto">
          <a:xfrm>
            <a:off x="1524000" y="2100263"/>
            <a:ext cx="523875" cy="823912"/>
          </a:xfrm>
          <a:prstGeom prst="rect">
            <a:avLst/>
          </a:prstGeom>
          <a:noFill/>
          <a:ln w="9525">
            <a:noFill/>
            <a:miter lim="800000"/>
            <a:headEnd/>
            <a:tailEnd/>
          </a:ln>
        </p:spPr>
        <p:txBody>
          <a:bodyPr wrap="none">
            <a:prstTxWarp prst="textNoShape">
              <a:avLst/>
            </a:prstTxWarp>
            <a:spAutoFit/>
          </a:bodyPr>
          <a:lstStyle/>
          <a:p>
            <a:pPr eaLnBrk="0" hangingPunct="0"/>
            <a:r>
              <a:rPr lang="it-IT" sz="4800">
                <a:latin typeface="Calibri" pitchFamily="-83" charset="0"/>
              </a:rPr>
              <a:t>5</a:t>
            </a:r>
            <a:endParaRPr lang="it-IT">
              <a:latin typeface="Calibri" pitchFamily="-83" charset="0"/>
            </a:endParaRPr>
          </a:p>
        </p:txBody>
      </p:sp>
      <p:sp>
        <p:nvSpPr>
          <p:cNvPr id="37905" name="Rectangle 13"/>
          <p:cNvSpPr>
            <a:spLocks noChangeArrowheads="1"/>
          </p:cNvSpPr>
          <p:nvPr/>
        </p:nvSpPr>
        <p:spPr bwMode="auto">
          <a:xfrm>
            <a:off x="5829300" y="4981575"/>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sp>
        <p:nvSpPr>
          <p:cNvPr id="37906" name="Rectangle 17"/>
          <p:cNvSpPr>
            <a:spLocks noChangeArrowheads="1"/>
          </p:cNvSpPr>
          <p:nvPr/>
        </p:nvSpPr>
        <p:spPr bwMode="auto">
          <a:xfrm>
            <a:off x="6300788" y="2060575"/>
            <a:ext cx="1584325" cy="792163"/>
          </a:xfrm>
          <a:prstGeom prst="rect">
            <a:avLst/>
          </a:prstGeom>
          <a:solidFill>
            <a:srgbClr val="CCFFCC">
              <a:alpha val="50195"/>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37907" name="Rectangle 21"/>
          <p:cNvSpPr>
            <a:spLocks noChangeArrowheads="1"/>
          </p:cNvSpPr>
          <p:nvPr/>
        </p:nvSpPr>
        <p:spPr bwMode="auto">
          <a:xfrm>
            <a:off x="395288" y="4292600"/>
            <a:ext cx="1871662" cy="1296988"/>
          </a:xfrm>
          <a:prstGeom prst="rect">
            <a:avLst/>
          </a:prstGeom>
          <a:solidFill>
            <a:schemeClr val="accent1">
              <a:alpha val="10196"/>
            </a:schemeClr>
          </a:solidFill>
          <a:ln w="19050">
            <a:solidFill>
              <a:schemeClr val="tx1"/>
            </a:solidFill>
            <a:prstDash val="sysDot"/>
            <a:miter lim="800000"/>
            <a:headEnd/>
            <a:tailEnd/>
          </a:ln>
        </p:spPr>
        <p:txBody>
          <a:bodyPr wrap="none" lIns="90000" tIns="46800" rIns="90000" bIns="46800" anchor="ctr">
            <a:prstTxWarp prst="textNoShape">
              <a:avLst/>
            </a:prstTxWarp>
          </a:bodyPr>
          <a:lstStyle/>
          <a:p>
            <a:endParaRPr lang="it-IT">
              <a:latin typeface="Calibri" pitchFamily="-83"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1" descr="can-stock-photo_csp5435760.jpg"/>
          <p:cNvPicPr>
            <a:picLocks noChangeAspect="1"/>
          </p:cNvPicPr>
          <p:nvPr/>
        </p:nvPicPr>
        <p:blipFill>
          <a:blip r:embed="rId2"/>
          <a:srcRect/>
          <a:stretch>
            <a:fillRect/>
          </a:stretch>
        </p:blipFill>
        <p:spPr bwMode="auto">
          <a:xfrm>
            <a:off x="2078038" y="758825"/>
            <a:ext cx="5080000" cy="5343525"/>
          </a:xfrm>
          <a:prstGeom prst="rect">
            <a:avLst/>
          </a:prstGeom>
          <a:noFill/>
          <a:ln w="9525">
            <a:noFill/>
            <a:miter lim="800000"/>
            <a:headEnd/>
            <a:tailEnd/>
          </a:ln>
        </p:spPr>
      </p:pic>
      <p:sp>
        <p:nvSpPr>
          <p:cNvPr id="39939" name="CasellaDiTesto 2"/>
          <p:cNvSpPr txBox="1">
            <a:spLocks noChangeArrowheads="1"/>
          </p:cNvSpPr>
          <p:nvPr/>
        </p:nvSpPr>
        <p:spPr bwMode="auto">
          <a:xfrm>
            <a:off x="1154113" y="0"/>
            <a:ext cx="7670800" cy="584200"/>
          </a:xfrm>
          <a:prstGeom prst="rect">
            <a:avLst/>
          </a:prstGeom>
          <a:noFill/>
          <a:ln w="9525">
            <a:noFill/>
            <a:miter lim="800000"/>
            <a:headEnd/>
            <a:tailEnd/>
          </a:ln>
        </p:spPr>
        <p:txBody>
          <a:bodyPr>
            <a:prstTxWarp prst="textNoShape">
              <a:avLst/>
            </a:prstTxWarp>
            <a:spAutoFit/>
          </a:bodyPr>
          <a:lstStyle/>
          <a:p>
            <a:r>
              <a:rPr lang="it-IT" sz="3200" b="1"/>
              <a:t>CONTENUTI ORDINATI MA PRIVI DI…</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magine 1" descr="images.jpeg"/>
          <p:cNvPicPr>
            <a:picLocks noChangeAspect="1"/>
          </p:cNvPicPr>
          <p:nvPr/>
        </p:nvPicPr>
        <p:blipFill>
          <a:blip r:embed="rId2"/>
          <a:srcRect/>
          <a:stretch>
            <a:fillRect/>
          </a:stretch>
        </p:blipFill>
        <p:spPr bwMode="auto">
          <a:xfrm>
            <a:off x="2062163" y="979488"/>
            <a:ext cx="5219700" cy="5221287"/>
          </a:xfrm>
          <a:prstGeom prst="rect">
            <a:avLst/>
          </a:prstGeom>
          <a:noFill/>
          <a:ln w="9525">
            <a:noFill/>
            <a:miter lim="800000"/>
            <a:headEnd/>
            <a:tailEnd/>
          </a:ln>
        </p:spPr>
      </p:pic>
      <p:sp>
        <p:nvSpPr>
          <p:cNvPr id="40963" name="CasellaDiTesto 2"/>
          <p:cNvSpPr txBox="1">
            <a:spLocks noChangeArrowheads="1"/>
          </p:cNvSpPr>
          <p:nvPr/>
        </p:nvSpPr>
        <p:spPr bwMode="auto">
          <a:xfrm>
            <a:off x="123825" y="222250"/>
            <a:ext cx="8824913" cy="523875"/>
          </a:xfrm>
          <a:prstGeom prst="rect">
            <a:avLst/>
          </a:prstGeom>
          <a:noFill/>
          <a:ln w="9525">
            <a:noFill/>
            <a:miter lim="800000"/>
            <a:headEnd/>
            <a:tailEnd/>
          </a:ln>
        </p:spPr>
        <p:txBody>
          <a:bodyPr>
            <a:prstTxWarp prst="textNoShape">
              <a:avLst/>
            </a:prstTxWarp>
            <a:spAutoFit/>
          </a:bodyPr>
          <a:lstStyle/>
          <a:p>
            <a:pPr algn="ctr"/>
            <a:r>
              <a:rPr lang="it-IT" sz="2800" b="1"/>
              <a:t>…L’IMPORTANZA DEL SOSTEGNO MATERIALE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79388" y="1052513"/>
            <a:ext cx="8640762" cy="5329237"/>
          </a:xfrm>
          <a:prstGeom prst="rect">
            <a:avLst/>
          </a:prstGeom>
          <a:solidFill>
            <a:srgbClr val="FFFF99">
              <a:alpha val="30196"/>
            </a:srgbClr>
          </a:solidFill>
          <a:ln w="19050" cap="rnd">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35843" name="Segnaposto numero diapositiva 3"/>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B095D4A7-262A-314D-9BA3-5184FD4E9655}" type="slidenum">
              <a:rPr lang="it-IT" sz="1400">
                <a:latin typeface="Calibri" pitchFamily="-83" charset="0"/>
              </a:rPr>
              <a:pPr algn="r" eaLnBrk="0" hangingPunct="0"/>
              <a:t>97</a:t>
            </a:fld>
            <a:endParaRPr lang="it-IT" sz="1400">
              <a:latin typeface="Calibri" pitchFamily="-83" charset="0"/>
            </a:endParaRPr>
          </a:p>
        </p:txBody>
      </p:sp>
      <p:sp>
        <p:nvSpPr>
          <p:cNvPr id="35844" name="Rectangle 2"/>
          <p:cNvSpPr>
            <a:spLocks noChangeArrowheads="1"/>
          </p:cNvSpPr>
          <p:nvPr/>
        </p:nvSpPr>
        <p:spPr bwMode="auto">
          <a:xfrm>
            <a:off x="895350" y="2841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it-IT">
              <a:latin typeface="Calibri" pitchFamily="-83" charset="0"/>
            </a:endParaRPr>
          </a:p>
        </p:txBody>
      </p:sp>
      <p:sp>
        <p:nvSpPr>
          <p:cNvPr id="35845" name="Rectangle 3"/>
          <p:cNvSpPr>
            <a:spLocks noChangeArrowheads="1"/>
          </p:cNvSpPr>
          <p:nvPr/>
        </p:nvSpPr>
        <p:spPr bwMode="auto">
          <a:xfrm>
            <a:off x="179388" y="260350"/>
            <a:ext cx="8640762" cy="533400"/>
          </a:xfrm>
          <a:prstGeom prst="rect">
            <a:avLst/>
          </a:prstGeom>
          <a:noFill/>
          <a:ln w="9525">
            <a:noFill/>
            <a:miter lim="800000"/>
            <a:headEnd/>
            <a:tailEnd/>
          </a:ln>
        </p:spPr>
        <p:txBody>
          <a:bodyPr>
            <a:prstTxWarp prst="textNoShape">
              <a:avLst/>
            </a:prstTxWarp>
            <a:spAutoFit/>
          </a:bodyPr>
          <a:lstStyle/>
          <a:p>
            <a:pPr algn="ctr" eaLnBrk="0" hangingPunct="0"/>
            <a:r>
              <a:rPr lang="it-IT" sz="2900" b="1">
                <a:latin typeface="Calibri" pitchFamily="-83" charset="0"/>
              </a:rPr>
              <a:t>INFORMAZIONE e SUPPORTO</a:t>
            </a:r>
            <a:endParaRPr lang="it-IT" b="1">
              <a:latin typeface="Calibri" pitchFamily="-83" charset="0"/>
            </a:endParaRPr>
          </a:p>
        </p:txBody>
      </p:sp>
      <p:sp>
        <p:nvSpPr>
          <p:cNvPr id="35846" name="Rectangle 4"/>
          <p:cNvSpPr>
            <a:spLocks noChangeArrowheads="1"/>
          </p:cNvSpPr>
          <p:nvPr/>
        </p:nvSpPr>
        <p:spPr bwMode="auto">
          <a:xfrm>
            <a:off x="250825" y="1052513"/>
            <a:ext cx="8569325" cy="1508105"/>
          </a:xfrm>
          <a:prstGeom prst="rect">
            <a:avLst/>
          </a:prstGeom>
          <a:noFill/>
          <a:ln w="9525">
            <a:noFill/>
            <a:miter lim="800000"/>
            <a:headEnd/>
            <a:tailEnd/>
          </a:ln>
        </p:spPr>
        <p:txBody>
          <a:bodyPr>
            <a:prstTxWarp prst="textNoShape">
              <a:avLst/>
            </a:prstTxWarp>
            <a:spAutoFit/>
          </a:bodyPr>
          <a:lstStyle/>
          <a:p>
            <a:pPr algn="just"/>
            <a:r>
              <a:rPr lang="it-IT" sz="2400" dirty="0">
                <a:latin typeface="Arial"/>
              </a:rPr>
              <a:t>Questo riferimento al «supporto materiale» riguarda e coinvolge, ovviamente,</a:t>
            </a:r>
            <a:r>
              <a:rPr lang="it-IT" sz="2400" dirty="0" smtClean="0">
                <a:latin typeface="Arial"/>
              </a:rPr>
              <a:t> sia i </a:t>
            </a:r>
            <a:r>
              <a:rPr lang="it-IT" sz="2400" dirty="0">
                <a:latin typeface="Arial"/>
              </a:rPr>
              <a:t>processi percettivi</a:t>
            </a:r>
            <a:r>
              <a:rPr lang="it-IT" sz="2400" dirty="0" smtClean="0">
                <a:latin typeface="Arial"/>
              </a:rPr>
              <a:t> sia </a:t>
            </a:r>
            <a:r>
              <a:rPr lang="it-IT" sz="2400" dirty="0">
                <a:latin typeface="Arial"/>
              </a:rPr>
              <a:t>quelli cognitivi.</a:t>
            </a:r>
          </a:p>
          <a:p>
            <a:pPr eaLnBrk="0" hangingPunct="0">
              <a:buFont typeface="Wingdings" pitchFamily="-83" charset="2"/>
              <a:buNone/>
            </a:pPr>
            <a:endParaRPr lang="it-IT" sz="2000" dirty="0">
              <a:latin typeface="Calibri" pitchFamily="-83" charset="0"/>
            </a:endParaRPr>
          </a:p>
        </p:txBody>
      </p:sp>
      <p:pic>
        <p:nvPicPr>
          <p:cNvPr id="35847" name="Immagine 9" descr="Unknown-1.jpeg"/>
          <p:cNvPicPr>
            <a:picLocks noChangeAspect="1"/>
          </p:cNvPicPr>
          <p:nvPr/>
        </p:nvPicPr>
        <p:blipFill>
          <a:blip r:embed="rId3"/>
          <a:srcRect/>
          <a:stretch>
            <a:fillRect/>
          </a:stretch>
        </p:blipFill>
        <p:spPr bwMode="auto">
          <a:xfrm>
            <a:off x="765175" y="2997200"/>
            <a:ext cx="3263900" cy="2562225"/>
          </a:xfrm>
          <a:prstGeom prst="rect">
            <a:avLst/>
          </a:prstGeom>
          <a:noFill/>
          <a:ln w="9525">
            <a:noFill/>
            <a:miter lim="800000"/>
            <a:headEnd/>
            <a:tailEnd/>
          </a:ln>
        </p:spPr>
      </p:pic>
      <p:pic>
        <p:nvPicPr>
          <p:cNvPr id="35848" name="Immagine 10" descr="Unknown-2.jpeg"/>
          <p:cNvPicPr>
            <a:picLocks noChangeAspect="1"/>
          </p:cNvPicPr>
          <p:nvPr/>
        </p:nvPicPr>
        <p:blipFill>
          <a:blip r:embed="rId4"/>
          <a:srcRect/>
          <a:stretch>
            <a:fillRect/>
          </a:stretch>
        </p:blipFill>
        <p:spPr bwMode="auto">
          <a:xfrm>
            <a:off x="4927600" y="2997200"/>
            <a:ext cx="3659188"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D5BD84EA-244F-4D4B-942F-E1BFB75B3FEB}" type="slidenum">
              <a:rPr lang="it-IT"/>
              <a:pPr>
                <a:defRPr/>
              </a:pPr>
              <a:t>98</a:t>
            </a:fld>
            <a:endParaRPr lang="it-IT"/>
          </a:p>
        </p:txBody>
      </p:sp>
      <p:sp>
        <p:nvSpPr>
          <p:cNvPr id="45059" name="Rectangle 2"/>
          <p:cNvSpPr>
            <a:spLocks noChangeArrowheads="1"/>
          </p:cNvSpPr>
          <p:nvPr/>
        </p:nvSpPr>
        <p:spPr bwMode="auto">
          <a:xfrm>
            <a:off x="323850" y="1076325"/>
            <a:ext cx="8351838" cy="4800600"/>
          </a:xfrm>
          <a:prstGeom prst="rect">
            <a:avLst/>
          </a:prstGeom>
          <a:solidFill>
            <a:srgbClr val="FFFFCC">
              <a:alpha val="29019"/>
            </a:srgbClr>
          </a:solidFill>
          <a:ln w="9525">
            <a:solidFill>
              <a:schemeClr val="tx1"/>
            </a:solidFill>
            <a:prstDash val="sysDot"/>
            <a:miter lim="800000"/>
            <a:headEnd/>
            <a:tailEnd/>
          </a:ln>
        </p:spPr>
        <p:txBody>
          <a:bodyPr wrap="none" anchor="ctr">
            <a:prstTxWarp prst="textNoShape">
              <a:avLst/>
            </a:prstTxWarp>
          </a:bodyPr>
          <a:lstStyle/>
          <a:p>
            <a:endParaRPr lang="it-IT">
              <a:latin typeface="Calibri" pitchFamily="-83" charset="0"/>
            </a:endParaRPr>
          </a:p>
        </p:txBody>
      </p:sp>
      <p:sp>
        <p:nvSpPr>
          <p:cNvPr id="135171" name="Rectangle 3"/>
          <p:cNvSpPr>
            <a:spLocks noChangeArrowheads="1"/>
          </p:cNvSpPr>
          <p:nvPr/>
        </p:nvSpPr>
        <p:spPr bwMode="auto">
          <a:xfrm>
            <a:off x="611188" y="1628775"/>
            <a:ext cx="7923212" cy="3970318"/>
          </a:xfrm>
          <a:prstGeom prst="rect">
            <a:avLst/>
          </a:prstGeom>
          <a:noFill/>
          <a:ln w="9525">
            <a:noFill/>
            <a:prstDash val="sysDot"/>
            <a:miter lim="800000"/>
            <a:headEnd/>
            <a:tailEnd/>
          </a:ln>
          <a:effectLst/>
        </p:spPr>
        <p:txBody>
          <a:bodyPr>
            <a:prstTxWarp prst="textNoShape">
              <a:avLst/>
            </a:prstTxWarp>
            <a:spAutoFit/>
          </a:bodyPr>
          <a:lstStyle/>
          <a:p>
            <a:pPr algn="ctr" fontAlgn="auto">
              <a:spcBef>
                <a:spcPts val="0"/>
              </a:spcBef>
              <a:spcAft>
                <a:spcPts val="0"/>
              </a:spcAft>
              <a:defRPr/>
            </a:pPr>
            <a:r>
              <a:rPr lang="it-IT" sz="5400" b="1" dirty="0" err="1" smtClean="0">
                <a:solidFill>
                  <a:srgbClr val="FF3300"/>
                </a:solidFill>
                <a:effectLst>
                  <a:outerShdw blurRad="38100" dist="38100" dir="2700000" algn="tl">
                    <a:srgbClr val="DDDDDD"/>
                  </a:outerShdw>
                </a:effectLst>
                <a:latin typeface="Verdana" charset="0"/>
                <a:ea typeface="+mn-ea"/>
                <a:cs typeface="+mn-cs"/>
              </a:rPr>
              <a:t>6</a:t>
            </a:r>
            <a:endParaRPr lang="it-IT" sz="5400" b="1" dirty="0" smtClean="0">
              <a:solidFill>
                <a:srgbClr val="FF3300"/>
              </a:solidFill>
              <a:effectLst>
                <a:outerShdw blurRad="38100" dist="38100" dir="2700000" algn="tl">
                  <a:srgbClr val="DDDDDD"/>
                </a:outerShdw>
              </a:effectLst>
              <a:latin typeface="Verdana" charset="0"/>
              <a:ea typeface="+mn-ea"/>
              <a:cs typeface="+mn-cs"/>
            </a:endParaRPr>
          </a:p>
          <a:p>
            <a:pPr algn="ctr" fontAlgn="auto">
              <a:spcBef>
                <a:spcPts val="0"/>
              </a:spcBef>
              <a:spcAft>
                <a:spcPts val="0"/>
              </a:spcAft>
              <a:defRPr/>
            </a:pPr>
            <a:endParaRPr lang="it-IT" sz="4200" b="1" dirty="0">
              <a:effectLst>
                <a:outerShdw blurRad="38100" dist="38100" dir="2700000" algn="tl">
                  <a:srgbClr val="DDDDDD"/>
                </a:outerShdw>
              </a:effectLst>
              <a:latin typeface="Tahoma" charset="0"/>
              <a:ea typeface="+mn-ea"/>
              <a:cs typeface="+mn-cs"/>
            </a:endParaRPr>
          </a:p>
          <a:p>
            <a:pPr algn="ctr" fontAlgn="auto">
              <a:spcBef>
                <a:spcPts val="0"/>
              </a:spcBef>
              <a:spcAft>
                <a:spcPts val="0"/>
              </a:spcAft>
              <a:defRPr/>
            </a:pPr>
            <a:r>
              <a:rPr lang="it-IT" sz="6000" dirty="0" err="1" smtClean="0">
                <a:latin typeface="Arial"/>
                <a:ea typeface="+mn-ea"/>
                <a:cs typeface="+mn-cs"/>
              </a:rPr>
              <a:t> </a:t>
            </a:r>
            <a:r>
              <a:rPr lang="it-IT" sz="4800" b="1" dirty="0" err="1" smtClean="0">
                <a:latin typeface="Arial"/>
                <a:ea typeface="+mn-ea"/>
                <a:cs typeface="+mn-cs"/>
              </a:rPr>
              <a:t>PROCESSI</a:t>
            </a:r>
            <a:r>
              <a:rPr lang="it-IT" sz="4800" b="1" dirty="0" smtClean="0">
                <a:latin typeface="Arial"/>
                <a:ea typeface="+mn-ea"/>
                <a:cs typeface="+mn-cs"/>
              </a:rPr>
              <a:t> COGNITIVI </a:t>
            </a:r>
          </a:p>
          <a:p>
            <a:pPr algn="ctr" fontAlgn="auto">
              <a:spcBef>
                <a:spcPts val="0"/>
              </a:spcBef>
              <a:spcAft>
                <a:spcPts val="0"/>
              </a:spcAft>
              <a:defRPr/>
            </a:pPr>
            <a:r>
              <a:rPr lang="it-IT" sz="4800" b="1" dirty="0" smtClean="0">
                <a:latin typeface="Arial"/>
                <a:ea typeface="+mn-ea"/>
                <a:cs typeface="+mn-cs"/>
              </a:rPr>
              <a:t>E </a:t>
            </a:r>
          </a:p>
          <a:p>
            <a:pPr algn="ctr" fontAlgn="auto">
              <a:spcBef>
                <a:spcPts val="0"/>
              </a:spcBef>
              <a:spcAft>
                <a:spcPts val="0"/>
              </a:spcAft>
              <a:defRPr/>
            </a:pPr>
            <a:r>
              <a:rPr lang="it-IT" sz="4800" b="1" dirty="0" smtClean="0">
                <a:latin typeface="Arial"/>
                <a:ea typeface="+mn-ea"/>
                <a:cs typeface="+mn-cs"/>
              </a:rPr>
              <a:t>ARTEFATTI COGNITIVI</a:t>
            </a:r>
            <a:endParaRPr lang="it-IT" sz="4800" b="1" dirty="0">
              <a:effectLst>
                <a:outerShdw blurRad="38100" dist="38100" dir="2700000" algn="tl">
                  <a:srgbClr val="DDDDDD"/>
                </a:outerShdw>
              </a:effectLst>
              <a:latin typeface="Arial"/>
              <a:ea typeface="+mn-ea"/>
              <a:cs typeface="+mn-cs"/>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CasellaDiTesto 1"/>
          <p:cNvSpPr txBox="1">
            <a:spLocks noChangeArrowheads="1"/>
          </p:cNvSpPr>
          <p:nvPr/>
        </p:nvSpPr>
        <p:spPr bwMode="auto">
          <a:xfrm>
            <a:off x="0" y="0"/>
            <a:ext cx="8926513" cy="6524625"/>
          </a:xfrm>
          <a:prstGeom prst="rect">
            <a:avLst/>
          </a:prstGeom>
          <a:noFill/>
          <a:ln w="9525">
            <a:noFill/>
            <a:miter lim="800000"/>
            <a:headEnd/>
            <a:tailEnd/>
          </a:ln>
        </p:spPr>
        <p:txBody>
          <a:bodyPr>
            <a:prstTxWarp prst="textNoShape">
              <a:avLst/>
            </a:prstTxWarp>
            <a:spAutoFit/>
          </a:bodyPr>
          <a:lstStyle/>
          <a:p>
            <a:pPr algn="just"/>
            <a:r>
              <a:rPr lang="it-IT" sz="2200" dirty="0">
                <a:latin typeface="Arial"/>
              </a:rPr>
              <a:t>Come scriveva due anni prima della sua improvvisa scomparsa Marco Mondadori, iniziando il suo manuale di “Logica” del 1997, al quale per circa un decennio aveva dedicato buona parte delle sue energie, “Ragionare dobbiamo, e spesso. Di ragionamenti facciamo un uso essenziale ed esplicito quando dobbiamo risolvere problemi importanti, si tratti di problemi pratici relativi a decisioni che influenzano significativamente la nostra vita oppure di problemi teorici che hanno a che vedere con la nostra conoscenza del mondo fisico e sociale”. </a:t>
            </a:r>
          </a:p>
          <a:p>
            <a:pPr algn="just"/>
            <a:r>
              <a:rPr lang="it-IT" sz="2200" dirty="0">
                <a:latin typeface="Arial"/>
              </a:rPr>
              <a:t>In queste parole è racchiusa una elevata concezione non solo della logica e, più in generale, della filosofia, ma anche dell’insegnamento e della missione della scuola. Coltivare le capacità intellettuali richieste per inquadrare correttamente e risolvere un problema non è una virtù per una ristretta élite di pensatori, bensì una necessità per tutti coloro che non vogliano rinunciare a esercitare un controllo critico sulle decisioni importanti che li riguardano. Si tratta, inoltre, di un imperativo morale per quanti </a:t>
            </a:r>
            <a:r>
              <a:rPr lang="it-IT" sz="2200" dirty="0" err="1">
                <a:latin typeface="Arial"/>
              </a:rPr>
              <a:t>–</a:t>
            </a:r>
            <a:r>
              <a:rPr lang="it-IT" sz="2200" dirty="0">
                <a:latin typeface="Arial"/>
              </a:rPr>
              <a:t> giudici, politici, amministratori, manager </a:t>
            </a:r>
            <a:r>
              <a:rPr lang="it-IT" sz="2200" dirty="0" err="1">
                <a:latin typeface="Arial"/>
              </a:rPr>
              <a:t>–</a:t>
            </a:r>
            <a:r>
              <a:rPr lang="it-IT" sz="2200" dirty="0">
                <a:latin typeface="Arial"/>
              </a:rPr>
              <a:t> si trovino nella scomoda posizione di dover prendere decisioni importanti che riguardano “gli altri”.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TotalTime>
  <Words>15045</Words>
  <Application>Microsoft Macintosh PowerPoint</Application>
  <PresentationFormat>Presentazione su schermo (4:3)</PresentationFormat>
  <Paragraphs>1135</Paragraphs>
  <Slides>165</Slides>
  <Notes>114</Notes>
  <HiddenSlides>0</HiddenSlides>
  <MMClips>0</MMClips>
  <ScaleCrop>false</ScaleCrop>
  <HeadingPairs>
    <vt:vector size="4" baseType="variant">
      <vt:variant>
        <vt:lpstr>Tema</vt:lpstr>
      </vt:variant>
      <vt:variant>
        <vt:i4>1</vt:i4>
      </vt:variant>
      <vt:variant>
        <vt:lpstr>Titoli diapositive</vt:lpstr>
      </vt:variant>
      <vt:variant>
        <vt:i4>165</vt:i4>
      </vt:variant>
    </vt:vector>
  </HeadingPairs>
  <TitlesOfParts>
    <vt:vector size="16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GRAZIE PER L’ATTENZIONE!</vt:lpstr>
    </vt:vector>
  </TitlesOfParts>
  <Company>Facoltà di Architettura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Silvano Tagliagambe</dc:creator>
  <cp:lastModifiedBy>LICEO CLASSICO "D. CRESPI"</cp:lastModifiedBy>
  <cp:revision>31</cp:revision>
  <dcterms:created xsi:type="dcterms:W3CDTF">2013-10-24T07:35:14Z</dcterms:created>
  <dcterms:modified xsi:type="dcterms:W3CDTF">2013-10-25T06:22:44Z</dcterms:modified>
</cp:coreProperties>
</file>