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2" r:id="rId5"/>
    <p:sldId id="258" r:id="rId6"/>
    <p:sldId id="260" r:id="rId7"/>
    <p:sldId id="263" r:id="rId8"/>
    <p:sldId id="261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4C2600"/>
    <a:srgbClr val="663300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1BE8-39C3-4E5D-8717-67C30384E249}" type="datetimeFigureOut">
              <a:rPr lang="it-IT" smtClean="0"/>
              <a:pPr/>
              <a:t>22/01/2014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229F-705B-4380-B3D1-0DE97912757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1BE8-39C3-4E5D-8717-67C30384E249}" type="datetimeFigureOut">
              <a:rPr lang="it-IT" smtClean="0"/>
              <a:pPr/>
              <a:t>22/01/2014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229F-705B-4380-B3D1-0DE97912757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1BE8-39C3-4E5D-8717-67C30384E249}" type="datetimeFigureOut">
              <a:rPr lang="it-IT" smtClean="0"/>
              <a:pPr/>
              <a:t>22/01/2014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229F-705B-4380-B3D1-0DE97912757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1BE8-39C3-4E5D-8717-67C30384E249}" type="datetimeFigureOut">
              <a:rPr lang="it-IT" smtClean="0"/>
              <a:pPr/>
              <a:t>22/01/2014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229F-705B-4380-B3D1-0DE97912757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1BE8-39C3-4E5D-8717-67C30384E249}" type="datetimeFigureOut">
              <a:rPr lang="it-IT" smtClean="0"/>
              <a:pPr/>
              <a:t>22/01/2014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229F-705B-4380-B3D1-0DE97912757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1BE8-39C3-4E5D-8717-67C30384E249}" type="datetimeFigureOut">
              <a:rPr lang="it-IT" smtClean="0"/>
              <a:pPr/>
              <a:t>22/01/2014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229F-705B-4380-B3D1-0DE97912757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1BE8-39C3-4E5D-8717-67C30384E249}" type="datetimeFigureOut">
              <a:rPr lang="it-IT" smtClean="0"/>
              <a:pPr/>
              <a:t>22/01/2014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229F-705B-4380-B3D1-0DE97912757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1BE8-39C3-4E5D-8717-67C30384E249}" type="datetimeFigureOut">
              <a:rPr lang="it-IT" smtClean="0"/>
              <a:pPr/>
              <a:t>22/01/2014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229F-705B-4380-B3D1-0DE97912757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1BE8-39C3-4E5D-8717-67C30384E249}" type="datetimeFigureOut">
              <a:rPr lang="it-IT" smtClean="0"/>
              <a:pPr/>
              <a:t>22/01/2014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229F-705B-4380-B3D1-0DE97912757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1BE8-39C3-4E5D-8717-67C30384E249}" type="datetimeFigureOut">
              <a:rPr lang="it-IT" smtClean="0"/>
              <a:pPr/>
              <a:t>22/01/2014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229F-705B-4380-B3D1-0DE97912757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1BE8-39C3-4E5D-8717-67C30384E249}" type="datetimeFigureOut">
              <a:rPr lang="it-IT" smtClean="0"/>
              <a:pPr/>
              <a:t>22/01/2014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229F-705B-4380-B3D1-0DE97912757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71BE8-39C3-4E5D-8717-67C30384E249}" type="datetimeFigureOut">
              <a:rPr lang="it-IT" smtClean="0"/>
              <a:pPr/>
              <a:t>22/01/2014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F229F-705B-4380-B3D1-0DE97912757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ta\Desktop\Grad pic 05-2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276872"/>
            <a:ext cx="1728192" cy="4386993"/>
          </a:xfrm>
          <a:prstGeom prst="rect">
            <a:avLst/>
          </a:prstGeom>
          <a:noFill/>
        </p:spPr>
      </p:pic>
      <p:pic>
        <p:nvPicPr>
          <p:cNvPr id="1027" name="Picture 3" descr="C:\Users\Marta\Desktop\599400_307575109333464_99579977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708920"/>
            <a:ext cx="4950362" cy="3377153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1187624" y="0"/>
            <a:ext cx="64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b="1" dirty="0" smtClean="0">
                <a:solidFill>
                  <a:schemeClr val="tx2">
                    <a:lumMod val="75000"/>
                  </a:schemeClr>
                </a:solidFill>
                <a:latin typeface="Copperplate Gothic Light" pitchFamily="34" charset="0"/>
              </a:rPr>
              <a:t>EXCHANGE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Copperplate Gothic Light" pitchFamily="34" charset="0"/>
              </a:rPr>
              <a:t> </a:t>
            </a:r>
            <a:endParaRPr lang="it-IT" b="1" dirty="0">
              <a:solidFill>
                <a:schemeClr val="tx2">
                  <a:lumMod val="75000"/>
                </a:schemeClr>
              </a:solidFill>
              <a:latin typeface="Copperplate Gothic Light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572000" y="1484784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C00000"/>
                </a:solidFill>
                <a:latin typeface="Copperplate Gothic Light" pitchFamily="34" charset="0"/>
              </a:rPr>
              <a:t>AMERICA VS ITALY</a:t>
            </a:r>
            <a:endParaRPr lang="it-IT" sz="3200" b="1" dirty="0">
              <a:solidFill>
                <a:srgbClr val="C00000"/>
              </a:solidFill>
              <a:latin typeface="Copperplate Gothic Light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 rot="16200000">
            <a:off x="-881153" y="4705690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smtClean="0">
                <a:latin typeface="Bradley Hand ITC" pitchFamily="66" charset="0"/>
              </a:rPr>
              <a:t>Anne </a:t>
            </a:r>
            <a:endParaRPr lang="it-IT" sz="4800" b="1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422227" y="332656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it-IT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Sottotitolo 11"/>
          <p:cNvSpPr>
            <a:spLocks noGrp="1"/>
          </p:cNvSpPr>
          <p:nvPr>
            <p:ph type="subTitle" idx="4294967295"/>
          </p:nvPr>
        </p:nvSpPr>
        <p:spPr>
          <a:xfrm>
            <a:off x="4283968" y="1340768"/>
            <a:ext cx="5041677" cy="14401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>
                <a:latin typeface="Copperplate Gothic Light" pitchFamily="34" charset="0"/>
              </a:rPr>
              <a:t>It is celebrated on the 4th Thursday  of November every year.</a:t>
            </a:r>
            <a:endParaRPr lang="it-IT" sz="2800" b="1" dirty="0">
              <a:latin typeface="Copperplate Gothic Light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26064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b="1" dirty="0" smtClean="0">
                <a:solidFill>
                  <a:srgbClr val="663300"/>
                </a:solidFill>
                <a:latin typeface="Copperplate Gothic Light" pitchFamily="34" charset="0"/>
              </a:rPr>
              <a:t>THANKSGIVING DAY</a:t>
            </a:r>
            <a:endParaRPr lang="it-IT" sz="6000" b="1" dirty="0">
              <a:solidFill>
                <a:srgbClr val="663300"/>
              </a:solidFill>
              <a:latin typeface="Copperplate Gothic Light" pitchFamily="34" charset="0"/>
            </a:endParaRPr>
          </a:p>
        </p:txBody>
      </p:sp>
      <p:pic>
        <p:nvPicPr>
          <p:cNvPr id="7" name="Immagine 6" descr="NCIOT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060848"/>
            <a:ext cx="4142234" cy="3313787"/>
          </a:xfrm>
          <a:prstGeom prst="rect">
            <a:avLst/>
          </a:prstGeom>
        </p:spPr>
      </p:pic>
      <p:pic>
        <p:nvPicPr>
          <p:cNvPr id="8" name="Immagine 7" descr="ELIS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2996952"/>
            <a:ext cx="4343101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075240" cy="1570186"/>
          </a:xfrm>
        </p:spPr>
        <p:txBody>
          <a:bodyPr>
            <a:noAutofit/>
          </a:bodyPr>
          <a:lstStyle/>
          <a:p>
            <a:r>
              <a:rPr lang="it-IT" sz="6600" b="1" dirty="0" smtClean="0">
                <a:solidFill>
                  <a:srgbClr val="990000"/>
                </a:solidFill>
                <a:latin typeface="Copperplate Gothic Light" pitchFamily="34" charset="0"/>
              </a:rPr>
              <a:t>DINNER </a:t>
            </a:r>
            <a:endParaRPr lang="it-IT" sz="6600" b="1" dirty="0">
              <a:solidFill>
                <a:srgbClr val="990000"/>
              </a:solidFill>
              <a:latin typeface="Copperplate Gothic Light" pitchFamily="34" charset="0"/>
            </a:endParaRPr>
          </a:p>
        </p:txBody>
      </p:sp>
      <p:pic>
        <p:nvPicPr>
          <p:cNvPr id="9" name="Immagine 8" descr="Envineering-Thanksgiv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268760"/>
            <a:ext cx="8640960" cy="5136769"/>
          </a:xfrm>
          <a:prstGeom prst="rect">
            <a:avLst/>
          </a:prstGeom>
        </p:spPr>
      </p:pic>
      <p:sp>
        <p:nvSpPr>
          <p:cNvPr id="10" name="Freccia a destra 9">
            <a:hlinkClick r:id="rId4" action="ppaction://hlinksldjump"/>
          </p:cNvPr>
          <p:cNvSpPr/>
          <p:nvPr/>
        </p:nvSpPr>
        <p:spPr>
          <a:xfrm>
            <a:off x="8244408" y="404664"/>
            <a:ext cx="611560" cy="432048"/>
          </a:xfrm>
          <a:prstGeom prst="rightArrow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belli pisel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4392488" cy="3240360"/>
          </a:xfrm>
          <a:prstGeom prst="rect">
            <a:avLst/>
          </a:prstGeom>
        </p:spPr>
      </p:pic>
      <p:pic>
        <p:nvPicPr>
          <p:cNvPr id="5" name="Immagine 4" descr="poll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260648"/>
            <a:ext cx="4248472" cy="3240360"/>
          </a:xfrm>
          <a:prstGeom prst="rect">
            <a:avLst/>
          </a:prstGeom>
        </p:spPr>
      </p:pic>
      <p:pic>
        <p:nvPicPr>
          <p:cNvPr id="6" name="Immagine 5" descr="recipe-image-legacy-id--2699_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573016"/>
            <a:ext cx="4392488" cy="3096344"/>
          </a:xfrm>
          <a:prstGeom prst="rect">
            <a:avLst/>
          </a:prstGeom>
        </p:spPr>
      </p:pic>
      <p:pic>
        <p:nvPicPr>
          <p:cNvPr id="7" name="Immagine 6" descr="pum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3645024"/>
            <a:ext cx="4248472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195736" y="2636912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endParaRPr lang="it-IT" sz="32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51520" y="188640"/>
            <a:ext cx="11161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rgbClr val="C00000"/>
                </a:solidFill>
                <a:latin typeface="Copperplate Gothic Light" pitchFamily="34" charset="0"/>
              </a:rPr>
              <a:t>ORIGINS OF THANKSGIVING </a:t>
            </a:r>
            <a:endParaRPr lang="it-IT" sz="4400" b="1" dirty="0">
              <a:solidFill>
                <a:srgbClr val="C00000"/>
              </a:solidFill>
              <a:latin typeface="Copperplate Gothic Light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51520" y="1268760"/>
            <a:ext cx="7128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 </a:t>
            </a:r>
            <a:r>
              <a:rPr lang="en-US" sz="2400" b="1" dirty="0" smtClean="0">
                <a:latin typeface="Copperplate Gothic Light" pitchFamily="34" charset="0"/>
              </a:rPr>
              <a:t>It started back in the 1600 with the Pilgrims</a:t>
            </a:r>
          </a:p>
          <a:p>
            <a:pPr>
              <a:buFont typeface="Wingdings" pitchFamily="2" charset="2"/>
              <a:buChar char="§"/>
            </a:pPr>
            <a:endParaRPr lang="en-US" sz="2400" b="1" dirty="0" smtClean="0">
              <a:latin typeface="Copperplate Gothic Ligh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atin typeface="Copperplate Gothic Light" pitchFamily="34" charset="0"/>
              </a:rPr>
              <a:t> They moved to America, the Native Americans cooked for them, taught them how to build houses, how to grow food etc.. </a:t>
            </a:r>
          </a:p>
          <a:p>
            <a:endParaRPr lang="en-US" sz="2400" b="1" dirty="0" smtClean="0">
              <a:latin typeface="Copperplate Gothic Light" pitchFamily="34" charset="0"/>
            </a:endParaRPr>
          </a:p>
          <a:p>
            <a:r>
              <a:rPr lang="en-US" sz="2400" b="1" dirty="0" smtClean="0">
                <a:latin typeface="Copperplate Gothic Light" pitchFamily="34" charset="0"/>
              </a:rPr>
              <a:t>They wanted to give thanks to God and  for the many good things</a:t>
            </a:r>
            <a:r>
              <a:rPr lang="it-IT" sz="2400" b="1" dirty="0" smtClean="0">
                <a:latin typeface="Copperplate Gothic Light" pitchFamily="34" charset="0"/>
              </a:rPr>
              <a:t>.</a:t>
            </a:r>
            <a:endParaRPr lang="en-US" sz="2400" b="1" dirty="0" smtClean="0">
              <a:latin typeface="Copperplate Gothic Light" pitchFamily="34" charset="0"/>
            </a:endParaRPr>
          </a:p>
        </p:txBody>
      </p:sp>
      <p:cxnSp>
        <p:nvCxnSpPr>
          <p:cNvPr id="9" name="Connettore 2 8"/>
          <p:cNvCxnSpPr/>
          <p:nvPr/>
        </p:nvCxnSpPr>
        <p:spPr>
          <a:xfrm>
            <a:off x="4283968" y="3645024"/>
            <a:ext cx="0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 l="-5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157192"/>
            <a:ext cx="95050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latin typeface="Copperplate Gothic Light" pitchFamily="34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Copperplate Gothic Light" pitchFamily="34" charset="0"/>
                <a:ea typeface="Times New Roman" pitchFamily="18" charset="0"/>
                <a:cs typeface="Times New Roman" pitchFamily="18" charset="0"/>
              </a:rPr>
              <a:t>ll the malls are open super early and people get good bargain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it-IT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0" y="260648"/>
            <a:ext cx="10369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C00000"/>
                </a:solidFill>
                <a:latin typeface="Copperplate Gothic Light" pitchFamily="34" charset="0"/>
              </a:rPr>
              <a:t>THE ORIGIN OF THE NAME “</a:t>
            </a:r>
            <a:r>
              <a:rPr lang="it-IT" sz="3200" b="1" dirty="0" err="1" smtClean="0">
                <a:solidFill>
                  <a:srgbClr val="C00000"/>
                </a:solidFill>
                <a:latin typeface="Copperplate Gothic Light" pitchFamily="34" charset="0"/>
              </a:rPr>
              <a:t>black</a:t>
            </a:r>
            <a:r>
              <a:rPr lang="it-IT" sz="3200" b="1" dirty="0" smtClean="0">
                <a:solidFill>
                  <a:srgbClr val="C00000"/>
                </a:solidFill>
                <a:latin typeface="Copperplate Gothic Light" pitchFamily="34" charset="0"/>
              </a:rPr>
              <a:t> </a:t>
            </a:r>
            <a:r>
              <a:rPr lang="it-IT" sz="3200" b="1" dirty="0" err="1" smtClean="0">
                <a:solidFill>
                  <a:srgbClr val="C00000"/>
                </a:solidFill>
                <a:latin typeface="Copperplate Gothic Light" pitchFamily="34" charset="0"/>
              </a:rPr>
              <a:t>Friday</a:t>
            </a:r>
            <a:r>
              <a:rPr lang="it-IT" sz="3200" b="1" dirty="0" smtClean="0">
                <a:solidFill>
                  <a:srgbClr val="C00000"/>
                </a:solidFill>
                <a:latin typeface="Copperplate Gothic Light" pitchFamily="34" charset="0"/>
              </a:rPr>
              <a:t>” </a:t>
            </a:r>
            <a:endParaRPr lang="it-IT" sz="3200" b="1" dirty="0">
              <a:solidFill>
                <a:srgbClr val="C00000"/>
              </a:solidFill>
              <a:latin typeface="Copperplate Gothic Light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971600" y="980728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Copperplate Gothic Light" pitchFamily="34" charset="0"/>
              </a:rPr>
              <a:t>The </a:t>
            </a:r>
            <a:r>
              <a:rPr lang="it-IT" sz="2000" b="1" dirty="0" err="1" smtClean="0">
                <a:latin typeface="Copperplate Gothic Light" pitchFamily="34" charset="0"/>
              </a:rPr>
              <a:t>day</a:t>
            </a:r>
            <a:r>
              <a:rPr lang="it-IT" sz="2000" b="1" dirty="0" smtClean="0">
                <a:latin typeface="Copperplate Gothic Light" pitchFamily="34" charset="0"/>
              </a:rPr>
              <a:t> ‘s </a:t>
            </a:r>
            <a:r>
              <a:rPr lang="it-IT" sz="2000" b="1" dirty="0" err="1" smtClean="0">
                <a:latin typeface="Copperplate Gothic Light" pitchFamily="34" charset="0"/>
              </a:rPr>
              <a:t>name</a:t>
            </a:r>
            <a:r>
              <a:rPr lang="it-IT" sz="2000" b="1" dirty="0" smtClean="0">
                <a:latin typeface="Copperplate Gothic Light" pitchFamily="34" charset="0"/>
              </a:rPr>
              <a:t> </a:t>
            </a:r>
            <a:r>
              <a:rPr lang="it-IT" sz="2000" b="1" dirty="0" err="1" smtClean="0">
                <a:latin typeface="Copperplate Gothic Light" pitchFamily="34" charset="0"/>
              </a:rPr>
              <a:t>originated</a:t>
            </a:r>
            <a:r>
              <a:rPr lang="it-IT" sz="2000" b="1" dirty="0" smtClean="0">
                <a:latin typeface="Copperplate Gothic Light" pitchFamily="34" charset="0"/>
              </a:rPr>
              <a:t> in </a:t>
            </a:r>
            <a:r>
              <a:rPr lang="it-IT" sz="2000" b="1" dirty="0" err="1" smtClean="0">
                <a:latin typeface="Copperplate Gothic Light" pitchFamily="34" charset="0"/>
              </a:rPr>
              <a:t>phinadelphia</a:t>
            </a:r>
            <a:r>
              <a:rPr lang="it-IT" sz="2000" b="1" dirty="0" smtClean="0">
                <a:latin typeface="Copperplate Gothic Light" pitchFamily="34" charset="0"/>
              </a:rPr>
              <a:t> </a:t>
            </a:r>
            <a:endParaRPr lang="it-IT" sz="2000" b="1" dirty="0">
              <a:latin typeface="Copperplate Gothic Light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99592" y="1988840"/>
            <a:ext cx="712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pperplate Gothic Light" pitchFamily="34" charset="0"/>
              </a:rPr>
              <a:t>originally  it was </a:t>
            </a:r>
            <a:r>
              <a:rPr lang="en-US" sz="2000" b="1" dirty="0" smtClean="0">
                <a:latin typeface="Copperplate Gothic Light" pitchFamily="34" charset="0"/>
              </a:rPr>
              <a:t>used to describe the heavy and disruptive pedestrian and vehicle traffic which would occur on the day after Thanksgiving.</a:t>
            </a:r>
            <a:endParaRPr lang="it-IT" sz="2000" b="1" dirty="0">
              <a:latin typeface="Copperplate Gothic Light" pitchFamily="34" charset="0"/>
            </a:endParaRPr>
          </a:p>
        </p:txBody>
      </p:sp>
      <p:cxnSp>
        <p:nvCxnSpPr>
          <p:cNvPr id="10" name="Connettore 2 9"/>
          <p:cNvCxnSpPr/>
          <p:nvPr/>
        </p:nvCxnSpPr>
        <p:spPr>
          <a:xfrm>
            <a:off x="4139952" y="1484784"/>
            <a:ext cx="0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0" y="3861048"/>
            <a:ext cx="406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Copperplate Gothic Light" pitchFamily="34" charset="0"/>
              </a:rPr>
              <a:t>ALTERNATIVE EXPLANATION </a:t>
            </a:r>
            <a:r>
              <a:rPr lang="it-IT" dirty="0" smtClean="0">
                <a:latin typeface="Copperplate Gothic Light" pitchFamily="34" charset="0"/>
                <a:sym typeface="Wingdings" pitchFamily="2" charset="2"/>
              </a:rPr>
              <a:t>  </a:t>
            </a:r>
            <a:endParaRPr lang="it-IT" dirty="0">
              <a:latin typeface="Copperplate Gothic Light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139952" y="3933056"/>
            <a:ext cx="464400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pperplate Gothic Light" pitchFamily="34" charset="0"/>
                <a:ea typeface="Calibri" pitchFamily="34" charset="0"/>
                <a:cs typeface="Times New Roman" pitchFamily="18" charset="0"/>
              </a:rPr>
              <a:t>retailers traditionally operated at a financial loss ("in the red") from January through November, and "Black Friday" indicates the point at which retailers begin to turn a profit, or "in the black".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pperplate Gothic Light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51520" y="0"/>
            <a:ext cx="7848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b="1" dirty="0" smtClean="0">
                <a:solidFill>
                  <a:schemeClr val="accent6">
                    <a:lumMod val="75000"/>
                  </a:schemeClr>
                </a:solidFill>
                <a:latin typeface="Copperplate Gothic Light" pitchFamily="34" charset="0"/>
              </a:rPr>
              <a:t>Cyber </a:t>
            </a:r>
            <a:r>
              <a:rPr lang="it-IT" sz="6600" b="1" dirty="0" err="1" smtClean="0">
                <a:solidFill>
                  <a:schemeClr val="accent6">
                    <a:lumMod val="75000"/>
                  </a:schemeClr>
                </a:solidFill>
                <a:latin typeface="Copperplate Gothic Light" pitchFamily="34" charset="0"/>
              </a:rPr>
              <a:t>Monday</a:t>
            </a:r>
            <a:endParaRPr lang="it-IT" sz="6600" b="1" dirty="0">
              <a:solidFill>
                <a:schemeClr val="accent6">
                  <a:lumMod val="75000"/>
                </a:schemeClr>
              </a:solidFill>
              <a:latin typeface="Copperplate Gothic Light" pitchFamily="34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39552" y="1700808"/>
            <a:ext cx="75608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Copperplate Gothic Light" pitchFamily="34" charset="0"/>
                <a:ea typeface="Times New Roman" pitchFamily="18" charset="0"/>
                <a:cs typeface="Times New Roman" pitchFamily="18" charset="0"/>
              </a:rPr>
              <a:t>The following Monday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pperplate Gothic Light" pitchFamily="34" charset="0"/>
                <a:ea typeface="Times New Roman" pitchFamily="18" charset="0"/>
                <a:cs typeface="Times New Roman" pitchFamily="18" charset="0"/>
              </a:rPr>
              <a:t>stores offer great deals but only Online: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pperplate Gothic Light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pperplate Gothic Light" pitchFamily="34" charset="0"/>
                <a:ea typeface="Times New Roman" pitchFamily="18" charset="0"/>
                <a:cs typeface="Times New Roman" pitchFamily="18" charset="0"/>
              </a:rPr>
              <a:t>it is called Cyber Monday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magine 6" descr="8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3501008"/>
            <a:ext cx="4320479" cy="2808312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163</Words>
  <Application>Microsoft Office PowerPoint</Application>
  <PresentationFormat>Presentazione su schermo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Diapositiva 1</vt:lpstr>
      <vt:lpstr>Diapositiva 2</vt:lpstr>
      <vt:lpstr>DINNER 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Marta</dc:creator>
  <cp:lastModifiedBy>80</cp:lastModifiedBy>
  <cp:revision>39</cp:revision>
  <dcterms:created xsi:type="dcterms:W3CDTF">2014-01-06T15:56:02Z</dcterms:created>
  <dcterms:modified xsi:type="dcterms:W3CDTF">2014-01-22T15:05:53Z</dcterms:modified>
</cp:coreProperties>
</file>