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0080625" cy="7559675" type="screen4x3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068" y="-90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s-ES" sz="14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s-ES" sz="14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s-ES" sz="14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EAF48A3C-9C15-4AE3-A255-1FA65C373DE4}" type="slidenum">
              <a:t>‹N›</a:t>
            </a:fld>
            <a:endParaRPr lang="es-ES" sz="14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966933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4" name="Segnaposto intestazione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lvl="0" indent="0" rtl="0" hangingPunct="0">
              <a:buNone/>
              <a:tabLst/>
              <a:defRPr lang="es-ES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s-ES"/>
          </a:p>
        </p:txBody>
      </p:sp>
      <p:sp>
        <p:nvSpPr>
          <p:cNvPr id="5" name="Segnaposto data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lvl="0" indent="0" algn="r" rtl="0" hangingPunct="0">
              <a:buNone/>
              <a:tabLst/>
              <a:defRPr lang="es-ES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s-ES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marL="0" marR="0" lvl="0" indent="0" rtl="0" hangingPunct="0">
              <a:buNone/>
              <a:tabLst/>
              <a:defRPr lang="es-ES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s-ES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marL="0" marR="0" lvl="0" indent="0" algn="r" rtl="0" hangingPunct="0">
              <a:buNone/>
              <a:tabLst/>
              <a:defRPr lang="es-ES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74DFEA0C-25F0-4E08-8234-E3FA0B846FBA}" type="slidenum"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6659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es-ES" sz="2000" b="0" i="0" u="none" strike="noStrike" kern="1200">
        <a:ln>
          <a:noFill/>
        </a:ln>
        <a:latin typeface="Arial" pitchFamily="18"/>
        <a:ea typeface="SimSun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EC068E7-8CE7-40D4-A0F8-842FE62219F2}" type="slidenum"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4978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3020FAC-16EF-4F5D-8661-F758837426DB}" type="slidenum"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6426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08850" y="539750"/>
            <a:ext cx="2266950" cy="62182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03238" y="539750"/>
            <a:ext cx="6653212" cy="62182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309F99B-1732-4151-B6EB-2978D719030A}" type="slidenum"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6230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9330313-B822-465C-83BB-46356CF1EB89}" type="slidenum"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7486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76ABF24-6F57-430B-9BB3-644DEC2D0319}" type="slidenum"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5647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02103A2-0FB8-4DCE-9468-824E2B476EB9}" type="slidenum"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6203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B4BB911-9693-4635-A9C7-AEA4B09D5005}" type="slidenum"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870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74CC284-4036-4A90-8BEB-63748CCA7E85}" type="slidenum"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8834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FD6B26D-693C-4562-9DE0-8F2BB61644F5}" type="slidenum"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6533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790F12-5B6A-4FBF-B558-9B86036EAAAD}" type="slidenum"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704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s-E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E6F2EB6-2A88-46F7-9F84-A72552345DA5}" type="slidenum"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7343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 txBox="1">
            <a:spLocks noGrp="1"/>
          </p:cNvSpPr>
          <p:nvPr>
            <p:ph type="title"/>
          </p:nvPr>
        </p:nvSpPr>
        <p:spPr>
          <a:xfrm>
            <a:off x="503999" y="540000"/>
            <a:ext cx="9071640" cy="1023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s-ES"/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Clr>
                <a:srgbClr val="FFFFFF"/>
              </a:buClr>
              <a:buSzPct val="45000"/>
              <a:buFont typeface="StarSymbol"/>
              <a:buNone/>
              <a:defRPr lang="es-ES" sz="32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32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28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Clr>
                <a:srgbClr val="FFFFFF"/>
              </a:buClr>
              <a:buSzPct val="75000"/>
              <a:buFont typeface="StarSymbol"/>
              <a:buChar char="–"/>
              <a:defRPr lang="es-E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Clr>
                <a:srgbClr val="FFFFFF"/>
              </a:buClr>
              <a:buSzPct val="75000"/>
              <a:buFont typeface="StarSymbol"/>
              <a:buChar char="–"/>
              <a:defRPr lang="es-E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s-ES"/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312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lvl="0" indent="0" rtl="0" hangingPunct="0">
              <a:buNone/>
              <a:tabLst/>
              <a:defRPr lang="es-ES" sz="1400" kern="1200">
                <a:solidFill>
                  <a:srgbClr val="FFFFFF"/>
                </a:solidFill>
                <a:latin typeface="Eager Naturalist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s-ES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312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lvl="0" indent="0" algn="ctr" rtl="0" hangingPunct="0">
              <a:buNone/>
              <a:tabLst/>
              <a:defRPr lang="es-ES" sz="1400" kern="1200">
                <a:solidFill>
                  <a:srgbClr val="FFFFFF"/>
                </a:solidFill>
                <a:latin typeface="Eager Naturalist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s-ES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312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lvl="0" indent="0" algn="r" rtl="0" hangingPunct="0">
              <a:buNone/>
              <a:tabLst/>
              <a:defRPr lang="es-ES" sz="1400" kern="1200">
                <a:solidFill>
                  <a:srgbClr val="FFFFFF"/>
                </a:solidFill>
                <a:latin typeface="Eager Naturalist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A27A6ED9-1FC9-470A-8FD4-02C4F44AFBCE}" type="slidenum">
              <a:t>‹N›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hangingPunct="0">
        <a:tabLst/>
        <a:defRPr lang="es-ES" sz="4400" b="1" i="0" u="none" strike="noStrike" kern="1200">
          <a:ln>
            <a:noFill/>
          </a:ln>
          <a:solidFill>
            <a:srgbClr val="FFFFFF"/>
          </a:solidFill>
          <a:latin typeface="Eager Naturalist" pitchFamily="18"/>
          <a:ea typeface="SimSun" pitchFamily="2"/>
          <a:cs typeface="Mangal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es-ES" sz="3200" b="0" i="0" u="none" strike="noStrike" kern="1200">
          <a:ln>
            <a:noFill/>
          </a:ln>
          <a:solidFill>
            <a:srgbClr val="FFFFFF"/>
          </a:solidFill>
          <a:latin typeface="Eager Naturalist" pitchFamily="18"/>
          <a:ea typeface="SimSun" pitchFamily="2"/>
          <a:cs typeface="Mangal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tretch>
            <a:fillRect/>
          </a:stretch>
        </p:blipFill>
        <p:spPr>
          <a:xfrm rot="600000">
            <a:off x="-142428" y="2969935"/>
            <a:ext cx="8460000" cy="48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/>
          <p:cNvSpPr txBox="1"/>
          <p:nvPr/>
        </p:nvSpPr>
        <p:spPr>
          <a:xfrm>
            <a:off x="1080000" y="2593080"/>
            <a:ext cx="7920000" cy="53236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7200" b="1" i="0" u="none" strike="noStrike" kern="1200">
                <a:ln>
                  <a:noFill/>
                </a:ln>
                <a:solidFill>
                  <a:srgbClr val="000000"/>
                </a:solidFill>
                <a:latin typeface="KG Drops of Jupiter" pitchFamily="18"/>
                <a:ea typeface="SimSun" pitchFamily="2"/>
                <a:cs typeface="Mangal" pitchFamily="2"/>
              </a:rPr>
              <a:t>AMERICA VS ITALY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2400" b="0" i="0" u="none" strike="noStrike" kern="1200">
              <a:ln>
                <a:noFill/>
              </a:ln>
              <a:solidFill>
                <a:srgbClr val="000000"/>
              </a:solidFill>
              <a:latin typeface="KG Drops of Jupiter" pitchFamily="18"/>
              <a:ea typeface="SimSun" pitchFamily="2"/>
              <a:cs typeface="Mangal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6600" b="0" i="0" u="none" strike="noStrike" kern="1200">
                <a:ln>
                  <a:noFill/>
                </a:ln>
                <a:solidFill>
                  <a:srgbClr val="000000"/>
                </a:solidFill>
                <a:latin typeface="KG Drops of Jupiter" pitchFamily="18"/>
                <a:ea typeface="SimSun" pitchFamily="2"/>
                <a:cs typeface="Mangal" pitchFamily="2"/>
              </a:rPr>
              <a:t>CULTURAL PROJECT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tretch>
            <a:fillRect/>
          </a:stretch>
        </p:blipFill>
        <p:spPr>
          <a:xfrm>
            <a:off x="540000" y="540000"/>
            <a:ext cx="1800000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tretch>
            <a:fillRect/>
          </a:stretch>
        </p:blipFill>
        <p:spPr>
          <a:xfrm>
            <a:off x="7740000" y="5847119"/>
            <a:ext cx="1335600" cy="135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decel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decel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260000" y="360000"/>
            <a:ext cx="7380000" cy="19648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4400" b="0" i="0" u="none" strike="noStrike" kern="1200">
                <a:ln>
                  <a:noFill/>
                </a:ln>
                <a:solidFill>
                  <a:srgbClr val="FFFFFF"/>
                </a:solidFill>
                <a:latin typeface="KG Drops of Jupiter" pitchFamily="18"/>
                <a:ea typeface="SimSun" pitchFamily="2"/>
                <a:cs typeface="Mangal" pitchFamily="2"/>
              </a:rPr>
              <a:t>What do you think of us?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600" b="0" i="0" u="none" strike="noStrike" kern="1200">
              <a:ln>
                <a:noFill/>
              </a:ln>
              <a:solidFill>
                <a:srgbClr val="FFFFFF"/>
              </a:solidFill>
              <a:latin typeface="KG Drops of Jupiter" pitchFamily="18"/>
              <a:ea typeface="SimSun" pitchFamily="2"/>
              <a:cs typeface="Mangal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600" b="0" i="1" u="none" strike="noStrike" kern="1200">
                <a:ln>
                  <a:noFill/>
                </a:ln>
                <a:solidFill>
                  <a:srgbClr val="FF0000"/>
                </a:solidFill>
                <a:latin typeface="KG Drops of Jupiter" pitchFamily="18"/>
                <a:ea typeface="SimSun" pitchFamily="2"/>
                <a:cs typeface="Mangal" pitchFamily="2"/>
              </a:rPr>
              <a:t>Prejudices and stereotypes - FOOD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 amt="75000"/>
          </a:blip>
          <a:srcRect/>
          <a:stretch>
            <a:fillRect/>
          </a:stretch>
        </p:blipFill>
        <p:spPr>
          <a:xfrm>
            <a:off x="457920" y="3858119"/>
            <a:ext cx="4762079" cy="31618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/>
          <p:cNvSpPr txBox="1"/>
          <p:nvPr/>
        </p:nvSpPr>
        <p:spPr>
          <a:xfrm>
            <a:off x="540000" y="2340000"/>
            <a:ext cx="4860000" cy="4354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KG Drops of Jupiter" pitchFamily="18"/>
                <a:ea typeface="KG Drops of Jupiter" pitchFamily="2"/>
                <a:cs typeface="KG Drops of Jupiter" pitchFamily="2"/>
              </a:rPr>
              <a:t>* Italians love good food and wine (generally, the first word people link with Italy is </a:t>
            </a:r>
            <a:r>
              <a:rPr lang="es-ES" sz="2400" b="0" i="1" u="none" strike="noStrike" kern="1200">
                <a:ln>
                  <a:noFill/>
                </a:ln>
                <a:solidFill>
                  <a:srgbClr val="FFFFFF"/>
                </a:solidFill>
                <a:latin typeface="KG Drops of Jupiter" pitchFamily="18"/>
                <a:ea typeface="KG Drops of Jupiter" pitchFamily="2"/>
                <a:cs typeface="KG Drops of Jupiter" pitchFamily="2"/>
              </a:rPr>
              <a:t>pizza</a:t>
            </a:r>
            <a:r>
              <a:rPr lang="es-E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KG Drops of Jupiter" pitchFamily="18"/>
                <a:ea typeface="KG Drops of Jupiter" pitchFamily="2"/>
                <a:cs typeface="KG Drops of Jupiter" pitchFamily="2"/>
              </a:rPr>
              <a:t>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KG Drops of Jupiter" pitchFamily="18"/>
                <a:ea typeface="KG Drops of Jupiter" pitchFamily="2"/>
                <a:cs typeface="KG Drops of Jupiter" pitchFamily="2"/>
              </a:rPr>
              <a:t>* Italian tablecloths are only white-red-checked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KG Drops of Jupiter" pitchFamily="18"/>
                <a:ea typeface="KG Drops of Jupiter" pitchFamily="2"/>
                <a:cs typeface="KG Drops of Jupiter" pitchFamily="2"/>
              </a:rPr>
              <a:t>* some misunderstandings and atrocities: spaghetti and meatballs, pasta or pizza with chicken, pizza with </a:t>
            </a:r>
            <a:r>
              <a:rPr lang="es-ES" sz="2400" b="0" i="0" u="sng" strike="noStrike" kern="1200">
                <a:ln>
                  <a:noFill/>
                </a:ln>
                <a:solidFill>
                  <a:srgbClr val="FFFFFF"/>
                </a:solidFill>
                <a:uFillTx/>
                <a:latin typeface="KG Drops of Jupiter" pitchFamily="18"/>
                <a:ea typeface="KG Drops of Jupiter" pitchFamily="2"/>
                <a:cs typeface="KG Drops of Jupiter" pitchFamily="2"/>
              </a:rPr>
              <a:t>pineapples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 amt="70000"/>
          </a:blip>
          <a:srcRect/>
          <a:stretch>
            <a:fillRect/>
          </a:stretch>
        </p:blipFill>
        <p:spPr>
          <a:xfrm>
            <a:off x="4862520" y="2171520"/>
            <a:ext cx="4857480" cy="32284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5"/>
          <p:cNvSpPr txBox="1"/>
          <p:nvPr/>
        </p:nvSpPr>
        <p:spPr>
          <a:xfrm>
            <a:off x="5580000" y="2665800"/>
            <a:ext cx="4140000" cy="3359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KG Drops of Jupiter" pitchFamily="18"/>
                <a:ea typeface="KG Drops of Jupiter" pitchFamily="2"/>
                <a:cs typeface="KG Drops of Jupiter" pitchFamily="2"/>
              </a:rPr>
              <a:t>* American people eat lots of junk and greasy food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KG Drops of Jupiter" pitchFamily="18"/>
                <a:ea typeface="KG Drops of Jupiter" pitchFamily="2"/>
                <a:cs typeface="KG Drops of Jupiter" pitchFamily="2"/>
              </a:rPr>
              <a:t>* they are very fat and almost everybody suffers from a “food-related” illness (mostly Obesity)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KG Drops of Jupiter" pitchFamily="18"/>
                <a:ea typeface="KG Drops of Jupiter" pitchFamily="2"/>
                <a:cs typeface="KG Drops of Jupiter" pitchFamily="2"/>
              </a:rPr>
              <a:t>* Americans don't have a “food tradition” of their own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20000" y="360000"/>
            <a:ext cx="8460000" cy="19648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4400" b="0" i="0" u="none" strike="noStrike" kern="1200">
                <a:ln>
                  <a:noFill/>
                </a:ln>
                <a:solidFill>
                  <a:srgbClr val="FFFFFF"/>
                </a:solidFill>
                <a:latin typeface="KG Drops of Jupiter" pitchFamily="18"/>
                <a:ea typeface="SimSun" pitchFamily="2"/>
                <a:cs typeface="Mangal" pitchFamily="2"/>
              </a:rPr>
              <a:t>What do you think of us?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600" b="0" i="0" u="none" strike="noStrike" kern="1200">
              <a:ln>
                <a:noFill/>
              </a:ln>
              <a:solidFill>
                <a:srgbClr val="FFFFFF"/>
              </a:solidFill>
              <a:latin typeface="KG Drops of Jupiter" pitchFamily="18"/>
              <a:ea typeface="SimSun" pitchFamily="2"/>
              <a:cs typeface="Mangal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600" b="0" i="1" u="none" strike="noStrike" kern="1200">
                <a:ln>
                  <a:noFill/>
                </a:ln>
                <a:solidFill>
                  <a:srgbClr val="FF0000"/>
                </a:solidFill>
                <a:latin typeface="KG Drops of Jupiter" pitchFamily="18"/>
                <a:ea typeface="SimSun" pitchFamily="2"/>
                <a:cs typeface="Mangal" pitchFamily="2"/>
              </a:rPr>
              <a:t>Prejudices and stereotypes - BEHAVIOUR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 amt="65000"/>
          </a:blip>
          <a:srcRect/>
          <a:stretch>
            <a:fillRect/>
          </a:stretch>
        </p:blipFill>
        <p:spPr>
          <a:xfrm>
            <a:off x="713520" y="2690640"/>
            <a:ext cx="3966479" cy="41493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/>
          <p:cNvSpPr txBox="1"/>
          <p:nvPr/>
        </p:nvSpPr>
        <p:spPr>
          <a:xfrm>
            <a:off x="540000" y="2340000"/>
            <a:ext cx="4500000" cy="37677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KG Drops of Jupiter" pitchFamily="18"/>
                <a:ea typeface="KG Drops of Jupiter" pitchFamily="2"/>
                <a:cs typeface="KG Drops of Jupiter" pitchFamily="2"/>
              </a:rPr>
              <a:t>* “Italians are lazy since they take naps”, they have a very slow pace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KG Drops of Jupiter" pitchFamily="18"/>
                <a:ea typeface="KG Drops of Jupiter" pitchFamily="2"/>
                <a:cs typeface="KG Drops of Jupiter" pitchFamily="2"/>
              </a:rPr>
              <a:t>* they are always late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KG Drops of Jupiter" pitchFamily="18"/>
                <a:ea typeface="KG Drops of Jupiter" pitchFamily="2"/>
                <a:cs typeface="KG Drops of Jupiter" pitchFamily="2"/>
              </a:rPr>
              <a:t>* Italians are noisy and rude, but get really (even too much) formal when it comes to having guests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KG Drops of Jupiter" pitchFamily="18"/>
                <a:ea typeface="KG Drops of Jupiter" pitchFamily="2"/>
                <a:cs typeface="KG Drops of Jupiter" pitchFamily="2"/>
              </a:rPr>
              <a:t>*  Italians talk with their bodies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 amt="65000"/>
          </a:blip>
          <a:srcRect/>
          <a:stretch>
            <a:fillRect/>
          </a:stretch>
        </p:blipFill>
        <p:spPr>
          <a:xfrm>
            <a:off x="5040000" y="2910240"/>
            <a:ext cx="4284000" cy="35697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5"/>
          <p:cNvSpPr txBox="1"/>
          <p:nvPr/>
        </p:nvSpPr>
        <p:spPr>
          <a:xfrm>
            <a:off x="5040000" y="2340000"/>
            <a:ext cx="4500000" cy="37677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KG Drops of Jupiter" pitchFamily="18"/>
                <a:ea typeface="KG Drops of Jupiter" pitchFamily="2"/>
                <a:cs typeface="KG Drops of Jupiter" pitchFamily="2"/>
              </a:rPr>
              <a:t>* American people love their country and are really proud of it, they're very patriotic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KG Drops of Jupiter" pitchFamily="18"/>
                <a:ea typeface="KG Drops of Jupiter" pitchFamily="2"/>
                <a:cs typeface="KG Drops of Jupiter" pitchFamily="2"/>
              </a:rPr>
              <a:t>* they're said to be arrogant and think they're always the best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KG Drops of Jupiter" pitchFamily="18"/>
                <a:ea typeface="KG Drops of Jupiter" pitchFamily="2"/>
                <a:cs typeface="KG Drops of Jupiter" pitchFamily="2"/>
              </a:rPr>
              <a:t>* Violence is very common in the US, since it's very easy to get a weapon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accel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accel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accel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3528360" y="540000"/>
            <a:ext cx="2231640" cy="93348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s-ES" sz="5400" b="0">
                <a:solidFill>
                  <a:srgbClr val="FF0000"/>
                </a:solidFill>
                <a:latin typeface="KG Drops of Jupiter" pitchFamily="18"/>
              </a:rPr>
              <a:t>Family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433440" y="1440000"/>
            <a:ext cx="4426560" cy="500544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Clr>
                <a:srgbClr val="FFFFFF"/>
              </a:buClr>
              <a:buSzPct val="45000"/>
              <a:buFont typeface="StarSymbol"/>
              <a:buNone/>
              <a:defRPr lang="es-ES" sz="32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32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28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Clr>
                <a:srgbClr val="FFFFFF"/>
              </a:buClr>
              <a:buSzPct val="75000"/>
              <a:buFont typeface="StarSymbol"/>
              <a:buChar char="–"/>
              <a:defRPr lang="es-E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Clr>
                <a:srgbClr val="FFFFFF"/>
              </a:buClr>
              <a:buSzPct val="75000"/>
              <a:buFont typeface="StarSymbol"/>
              <a:buChar char="–"/>
              <a:defRPr lang="es-E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9pPr>
          </a:lstStyle>
          <a:p>
            <a:pPr lvl="0">
              <a:buNone/>
            </a:pPr>
            <a:r>
              <a:rPr lang="es-ES" sz="3600" i="1">
                <a:solidFill>
                  <a:srgbClr val="008000"/>
                </a:solidFill>
                <a:latin typeface="KG Drops of Jupiter" pitchFamily="18"/>
              </a:rPr>
              <a:t>Italy</a:t>
            </a:r>
          </a:p>
          <a:p>
            <a:pPr lvl="0" algn="l">
              <a:buNone/>
            </a:pPr>
            <a:r>
              <a:rPr lang="en-US" sz="2400">
                <a:latin typeface="KG Drops of Jupiter" pitchFamily="18"/>
              </a:rPr>
              <a:t>The average family today is made up of one or two children, that</a:t>
            </a:r>
            <a:r>
              <a:rPr lang="it-IT" sz="2400">
                <a:latin typeface="Times New Roman" pitchFamily="16"/>
                <a:ea typeface="SimSun"/>
                <a:cs typeface="Times New Roman" pitchFamily="16"/>
              </a:rPr>
              <a:t>’</a:t>
            </a:r>
            <a:r>
              <a:rPr lang="en-US" sz="2400">
                <a:latin typeface="KG Drops of Jupiter" pitchFamily="18"/>
              </a:rPr>
              <a:t>s to say we have no more families with a lot of children as fifty years ago (models like this sometimes survive in the South).</a:t>
            </a:r>
            <a:br>
              <a:rPr lang="en-US" sz="2400">
                <a:latin typeface="KG Drops of Jupiter" pitchFamily="18"/>
              </a:rPr>
            </a:br>
            <a:endParaRPr lang="en-US" sz="2400">
              <a:latin typeface="KG Drops of Jupiter" pitchFamily="18"/>
            </a:endParaRPr>
          </a:p>
          <a:p>
            <a:pPr lvl="0">
              <a:buNone/>
            </a:pPr>
            <a:endParaRPr lang="es-ES" i="1">
              <a:solidFill>
                <a:srgbClr val="008000"/>
              </a:solidFill>
              <a:latin typeface="" pitchFamily="16"/>
            </a:endParaRP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20000" y="900000"/>
            <a:ext cx="3420000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60000" y="4680000"/>
            <a:ext cx="3420000" cy="23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decel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 txBox="1">
            <a:spLocks noGrp="1"/>
          </p:cNvSpPr>
          <p:nvPr>
            <p:ph type="body" idx="4294967295"/>
          </p:nvPr>
        </p:nvSpPr>
        <p:spPr>
          <a:xfrm>
            <a:off x="1260000" y="720000"/>
            <a:ext cx="7920000" cy="489924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Clr>
                <a:srgbClr val="FFFFFF"/>
              </a:buClr>
              <a:buSzPct val="45000"/>
              <a:buFont typeface="StarSymbol"/>
              <a:buNone/>
              <a:defRPr lang="es-ES" sz="32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32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28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Clr>
                <a:srgbClr val="FFFFFF"/>
              </a:buClr>
              <a:buSzPct val="75000"/>
              <a:buFont typeface="StarSymbol"/>
              <a:buChar char="–"/>
              <a:defRPr lang="es-E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Clr>
                <a:srgbClr val="FFFFFF"/>
              </a:buClr>
              <a:buSzPct val="75000"/>
              <a:buFont typeface="StarSymbol"/>
              <a:buChar char="–"/>
              <a:defRPr lang="es-E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9pPr>
          </a:lstStyle>
          <a:p>
            <a:pPr lvl="0">
              <a:buNone/>
            </a:pPr>
            <a:r>
              <a:rPr lang="en-US" sz="2400">
                <a:latin typeface="KG Drops of Jupiter" pitchFamily="18"/>
              </a:rPr>
              <a:t>Though Italian families tend to be smaller now, they continue to spend a lot of time together and try to eat together at least one meal (which is usually dinner), to share the day's events.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40000" y="3060000"/>
            <a:ext cx="5580000" cy="36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0005" r="10005"/>
          <a:stretch>
            <a:fillRect/>
          </a:stretch>
        </p:blipFill>
        <p:spPr>
          <a:xfrm>
            <a:off x="4043519" y="4500000"/>
            <a:ext cx="5676480" cy="26470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egnaposto testo 2"/>
          <p:cNvSpPr txBox="1">
            <a:spLocks noGrp="1"/>
          </p:cNvSpPr>
          <p:nvPr>
            <p:ph type="body" idx="4294967295"/>
          </p:nvPr>
        </p:nvSpPr>
        <p:spPr>
          <a:xfrm>
            <a:off x="433440" y="1440000"/>
            <a:ext cx="6226560" cy="342000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Clr>
                <a:srgbClr val="FFFFFF"/>
              </a:buClr>
              <a:buSzPct val="45000"/>
              <a:buFont typeface="StarSymbol"/>
              <a:buNone/>
              <a:defRPr lang="es-ES" sz="32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32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28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Clr>
                <a:srgbClr val="FFFFFF"/>
              </a:buClr>
              <a:buSzPct val="75000"/>
              <a:buFont typeface="StarSymbol"/>
              <a:buChar char="–"/>
              <a:defRPr lang="es-E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Clr>
                <a:srgbClr val="FFFFFF"/>
              </a:buClr>
              <a:buSzPct val="75000"/>
              <a:buFont typeface="StarSymbol"/>
              <a:buChar char="–"/>
              <a:defRPr lang="es-E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9pPr>
          </a:lstStyle>
          <a:p>
            <a:pPr lvl="0">
              <a:buNone/>
            </a:pPr>
            <a:r>
              <a:rPr lang="en-US" sz="2400">
                <a:latin typeface="KG Drops of Jupiter" pitchFamily="18"/>
              </a:rPr>
              <a:t>Most American families are made up of parents and one or two children, and recently a large number of parents have chosen not to have children. Due to school and work schedules few families eat meals together.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840000" y="540000"/>
            <a:ext cx="2629440" cy="36964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3600000" y="322200"/>
            <a:ext cx="2160000" cy="77003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4000" b="0" i="0" u="none" strike="noStrike" kern="1200">
                <a:ln>
                  <a:noFill/>
                </a:ln>
                <a:solidFill>
                  <a:srgbClr val="0000FF"/>
                </a:solidFill>
                <a:latin typeface="KG Drops of Jupiter" pitchFamily="18"/>
                <a:ea typeface="SimSun" pitchFamily="2"/>
                <a:cs typeface="Mangal" pitchFamily="2"/>
              </a:rPr>
              <a:t>America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720000" y="4140000"/>
            <a:ext cx="3060000" cy="21333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KG Drops of Jupiter" pitchFamily="18"/>
                <a:ea typeface="KG Drops of Jupiter" pitchFamily="2"/>
                <a:cs typeface="KG Drops of Jupiter" pitchFamily="2"/>
              </a:rPr>
              <a:t>The United States has a very high divorce rate and this typically leads to families being split.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 txBox="1">
            <a:spLocks noGrp="1"/>
          </p:cNvSpPr>
          <p:nvPr>
            <p:ph type="body" idx="4294967295"/>
          </p:nvPr>
        </p:nvSpPr>
        <p:spPr>
          <a:xfrm>
            <a:off x="900000" y="720000"/>
            <a:ext cx="8206560" cy="237276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Clr>
                <a:srgbClr val="FFFFFF"/>
              </a:buClr>
              <a:buSzPct val="45000"/>
              <a:buFont typeface="StarSymbol"/>
              <a:buNone/>
              <a:defRPr lang="es-ES" sz="32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32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28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Clr>
                <a:srgbClr val="FFFFFF"/>
              </a:buClr>
              <a:buSzPct val="75000"/>
              <a:buFont typeface="StarSymbol"/>
              <a:buChar char="–"/>
              <a:defRPr lang="es-E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Clr>
                <a:srgbClr val="FFFFFF"/>
              </a:buClr>
              <a:buSzPct val="75000"/>
              <a:buFont typeface="StarSymbol"/>
              <a:buChar char="–"/>
              <a:defRPr lang="es-E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Clr>
                <a:srgbClr val="FFFFFF"/>
              </a:buClr>
              <a:buSzPct val="45000"/>
              <a:buFont typeface="StarSymbol"/>
              <a:buChar char="●"/>
              <a:defRPr lang="es-E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Eager Naturalist" pitchFamily="2"/>
                <a:ea typeface="SimSun" pitchFamily="2"/>
                <a:cs typeface="Mangal" pitchFamily="2"/>
              </a:defRPr>
            </a:lvl9pPr>
          </a:lstStyle>
          <a:p>
            <a:pPr lvl="0">
              <a:buNone/>
            </a:pPr>
            <a:r>
              <a:rPr lang="en-US" sz="2400">
                <a:latin typeface="KG Drops of Jupiter" pitchFamily="18"/>
              </a:rPr>
              <a:t>   On the other hand, Latin families tend to be closer and larger, with the average of 3 children (or even up to 5). Because of traditions, Latin families tend to keep on  sharing at least one meal together.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80000" y="2880000"/>
            <a:ext cx="6120000" cy="41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accel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29986" t="9974"/>
          <a:stretch>
            <a:fillRect/>
          </a:stretch>
        </p:blipFill>
        <p:spPr>
          <a:xfrm>
            <a:off x="4500000" y="4320000"/>
            <a:ext cx="4680000" cy="28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/>
          <p:cNvSpPr txBox="1"/>
          <p:nvPr/>
        </p:nvSpPr>
        <p:spPr>
          <a:xfrm>
            <a:off x="4320000" y="656280"/>
            <a:ext cx="5220000" cy="3359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KG Drops of Jupiter" pitchFamily="18"/>
                <a:ea typeface="SimSun" pitchFamily="2"/>
                <a:cs typeface="Mangal" pitchFamily="2"/>
              </a:rPr>
              <a:t>Latin teens typically like to stay home for college, whereas American families at the age of 18 tend to motivate the children to go away from home.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KG Drops of Jupiter" pitchFamily="18"/>
                <a:ea typeface="SimSun" pitchFamily="2"/>
                <a:cs typeface="Mangal" pitchFamily="2"/>
              </a:rPr>
              <a:t>They feel like the children need to go off, make mistakes and create their own lives.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40000" y="1080000"/>
            <a:ext cx="3420000" cy="4799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 decel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600" decel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decel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accel="1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80000" y="720000"/>
            <a:ext cx="7560000" cy="52088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600" b="0" i="0" u="none" strike="noStrike" kern="1200">
                <a:ln>
                  <a:noFill/>
                </a:ln>
                <a:solidFill>
                  <a:srgbClr val="FFFFFF"/>
                </a:solidFill>
                <a:latin typeface="KG Drops of Jupiter" pitchFamily="18"/>
                <a:ea typeface="SimSun" pitchFamily="2"/>
                <a:cs typeface="Mangal" pitchFamily="2"/>
              </a:rPr>
              <a:t>Project and presentation made by: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600" b="1" i="1" u="none" strike="noStrike" kern="1200">
                <a:ln>
                  <a:noFill/>
                </a:ln>
                <a:solidFill>
                  <a:srgbClr val="FFFFFF"/>
                </a:solidFill>
                <a:latin typeface="KG Drops of Jupiter" pitchFamily="18"/>
                <a:ea typeface="SimSun" pitchFamily="2"/>
                <a:cs typeface="Mangal" pitchFamily="2"/>
              </a:rPr>
              <a:t>Camilla Frontini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600" b="1" i="1" u="none" strike="noStrike" kern="1200">
                <a:ln>
                  <a:noFill/>
                </a:ln>
                <a:solidFill>
                  <a:srgbClr val="FFFFFF"/>
                </a:solidFill>
                <a:latin typeface="KG Drops of Jupiter" pitchFamily="18"/>
                <a:ea typeface="SimSun" pitchFamily="2"/>
                <a:cs typeface="Mangal" pitchFamily="2"/>
              </a:rPr>
              <a:t>Federica Rimoldi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600" b="1" i="1" u="none" strike="noStrike" kern="1200">
                <a:ln>
                  <a:noFill/>
                </a:ln>
                <a:solidFill>
                  <a:srgbClr val="FFFFFF"/>
                </a:solidFill>
                <a:latin typeface="KG Drops of Jupiter" pitchFamily="18"/>
                <a:ea typeface="SimSun" pitchFamily="2"/>
                <a:cs typeface="Mangal" pitchFamily="2"/>
              </a:rPr>
              <a:t>3DL ISIS D. Crespi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3600" b="0" i="0" u="none" strike="noStrike" kern="1200">
              <a:ln>
                <a:noFill/>
              </a:ln>
              <a:solidFill>
                <a:srgbClr val="FFFFFF"/>
              </a:solidFill>
              <a:latin typeface="KG Drops of Jupiter" pitchFamily="18"/>
              <a:ea typeface="SimSun" pitchFamily="2"/>
              <a:cs typeface="Mangal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600" b="0" i="0" u="none" strike="noStrike" kern="1200">
                <a:ln>
                  <a:noFill/>
                </a:ln>
                <a:solidFill>
                  <a:srgbClr val="FFFFFF"/>
                </a:solidFill>
                <a:latin typeface="KG Drops of Jupiter" pitchFamily="18"/>
                <a:ea typeface="SimSun" pitchFamily="2"/>
                <a:cs typeface="Mangal" pitchFamily="2"/>
              </a:rPr>
              <a:t>      Special thanks to our American partner: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600" b="1" i="1" u="none" strike="noStrike" kern="1200">
                <a:ln>
                  <a:noFill/>
                </a:ln>
                <a:solidFill>
                  <a:srgbClr val="FFFFFF"/>
                </a:solidFill>
                <a:latin typeface="KG Drops of Jupiter" pitchFamily="18"/>
                <a:ea typeface="SimSun" pitchFamily="2"/>
                <a:cs typeface="Mangal" pitchFamily="2"/>
              </a:rPr>
              <a:t>Jason Fonseca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3600" b="1" i="1" u="none" strike="noStrike" kern="1200">
                <a:ln>
                  <a:noFill/>
                </a:ln>
                <a:solidFill>
                  <a:srgbClr val="FFFFFF"/>
                </a:solidFill>
                <a:latin typeface="KG Drops of Jupiter" pitchFamily="18"/>
                <a:ea typeface="SimSun" pitchFamily="2"/>
                <a:cs typeface="Mangal" pitchFamily="2"/>
              </a:rPr>
              <a:t>MDC Miami</a:t>
            </a:r>
          </a:p>
        </p:txBody>
      </p:sp>
      <p:sp>
        <p:nvSpPr>
          <p:cNvPr id="3" name="Connettore 1 2"/>
          <p:cNvSpPr/>
          <p:nvPr/>
        </p:nvSpPr>
        <p:spPr>
          <a:xfrm flipV="1">
            <a:off x="540000" y="2520000"/>
            <a:ext cx="1080000" cy="1440000"/>
          </a:xfrm>
          <a:prstGeom prst="line">
            <a:avLst/>
          </a:prstGeom>
          <a:noFill/>
          <a:ln w="36000">
            <a:solidFill>
              <a:srgbClr val="FFFFFF"/>
            </a:solidFill>
            <a:prstDash val="solid"/>
          </a:ln>
        </p:spPr>
        <p:txBody>
          <a:bodyPr vert="horz" wrap="squar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4" name="Connettore 1 3"/>
          <p:cNvSpPr/>
          <p:nvPr/>
        </p:nvSpPr>
        <p:spPr>
          <a:xfrm flipV="1">
            <a:off x="1080000" y="2700000"/>
            <a:ext cx="1080000" cy="1440000"/>
          </a:xfrm>
          <a:prstGeom prst="line">
            <a:avLst/>
          </a:prstGeom>
          <a:noFill/>
          <a:ln w="36000">
            <a:solidFill>
              <a:srgbClr val="FFFFFF"/>
            </a:solidFill>
            <a:prstDash val="solid"/>
          </a:ln>
        </p:spPr>
        <p:txBody>
          <a:bodyPr vert="horz" wrap="squar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5" name="Connettore 1 4"/>
          <p:cNvSpPr/>
          <p:nvPr/>
        </p:nvSpPr>
        <p:spPr>
          <a:xfrm>
            <a:off x="720000" y="2700000"/>
            <a:ext cx="1620000" cy="720000"/>
          </a:xfrm>
          <a:prstGeom prst="line">
            <a:avLst/>
          </a:prstGeom>
          <a:noFill/>
          <a:ln w="36000">
            <a:solidFill>
              <a:srgbClr val="FFFFFF"/>
            </a:solidFill>
            <a:prstDash val="solid"/>
          </a:ln>
        </p:spPr>
        <p:txBody>
          <a:bodyPr vert="horz" wrap="squar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6" name="Connettore 1 5"/>
          <p:cNvSpPr/>
          <p:nvPr/>
        </p:nvSpPr>
        <p:spPr>
          <a:xfrm>
            <a:off x="540000" y="3420000"/>
            <a:ext cx="1440000" cy="540000"/>
          </a:xfrm>
          <a:prstGeom prst="line">
            <a:avLst/>
          </a:prstGeom>
          <a:noFill/>
          <a:ln w="36000">
            <a:solidFill>
              <a:srgbClr val="FFFFFF"/>
            </a:solidFill>
            <a:prstDash val="solid"/>
          </a:ln>
        </p:spPr>
        <p:txBody>
          <a:bodyPr vert="horz" wrap="squar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7" name="Connettore 1 6"/>
          <p:cNvSpPr/>
          <p:nvPr/>
        </p:nvSpPr>
        <p:spPr>
          <a:xfrm>
            <a:off x="1080000" y="2520000"/>
            <a:ext cx="180000" cy="360000"/>
          </a:xfrm>
          <a:prstGeom prst="line">
            <a:avLst/>
          </a:prstGeom>
          <a:noFill/>
          <a:ln w="36000">
            <a:solidFill>
              <a:srgbClr val="FF0000"/>
            </a:solidFill>
            <a:prstDash val="solid"/>
          </a:ln>
        </p:spPr>
        <p:txBody>
          <a:bodyPr vert="horz" wrap="squar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8" name="Connettore 1 7"/>
          <p:cNvSpPr/>
          <p:nvPr/>
        </p:nvSpPr>
        <p:spPr>
          <a:xfrm flipV="1">
            <a:off x="900000" y="2520000"/>
            <a:ext cx="540000" cy="180000"/>
          </a:xfrm>
          <a:prstGeom prst="line">
            <a:avLst/>
          </a:prstGeom>
          <a:noFill/>
          <a:ln w="36000">
            <a:solidFill>
              <a:srgbClr val="FF0000"/>
            </a:solidFill>
            <a:prstDash val="solid"/>
          </a:ln>
        </p:spPr>
        <p:txBody>
          <a:bodyPr vert="horz" wrap="squar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9" name="Connettore 1 8"/>
          <p:cNvSpPr/>
          <p:nvPr/>
        </p:nvSpPr>
        <p:spPr>
          <a:xfrm>
            <a:off x="1440000" y="3960000"/>
            <a:ext cx="180000" cy="360000"/>
          </a:xfrm>
          <a:prstGeom prst="line">
            <a:avLst/>
          </a:prstGeom>
          <a:noFill/>
          <a:ln w="36000">
            <a:solidFill>
              <a:srgbClr val="FF0000"/>
            </a:solidFill>
            <a:prstDash val="solid"/>
          </a:ln>
        </p:spPr>
        <p:txBody>
          <a:bodyPr vert="horz" wrap="squar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10" name="Connettore 1 9"/>
          <p:cNvSpPr/>
          <p:nvPr/>
        </p:nvSpPr>
        <p:spPr>
          <a:xfrm>
            <a:off x="1260000" y="4140000"/>
            <a:ext cx="540000" cy="0"/>
          </a:xfrm>
          <a:prstGeom prst="line">
            <a:avLst/>
          </a:prstGeom>
          <a:noFill/>
          <a:ln w="36000">
            <a:solidFill>
              <a:srgbClr val="FF0000"/>
            </a:solidFill>
            <a:prstDash val="solid"/>
          </a:ln>
        </p:spPr>
        <p:txBody>
          <a:bodyPr vert="horz" wrap="squar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11" name="Connettore 1 10"/>
          <p:cNvSpPr/>
          <p:nvPr/>
        </p:nvSpPr>
        <p:spPr>
          <a:xfrm flipV="1">
            <a:off x="1260000" y="3240000"/>
            <a:ext cx="360000" cy="180000"/>
          </a:xfrm>
          <a:prstGeom prst="line">
            <a:avLst/>
          </a:prstGeom>
          <a:noFill/>
          <a:ln w="36000">
            <a:solidFill>
              <a:srgbClr val="FF0000"/>
            </a:solidFill>
            <a:prstDash val="solid"/>
          </a:ln>
        </p:spPr>
        <p:txBody>
          <a:bodyPr vert="horz" wrap="squar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12" name="Connettore 1 11"/>
          <p:cNvSpPr/>
          <p:nvPr/>
        </p:nvSpPr>
        <p:spPr>
          <a:xfrm>
            <a:off x="1440000" y="3240000"/>
            <a:ext cx="0" cy="180000"/>
          </a:xfrm>
          <a:prstGeom prst="line">
            <a:avLst/>
          </a:prstGeom>
          <a:noFill/>
          <a:ln w="36000">
            <a:solidFill>
              <a:srgbClr val="FF0000"/>
            </a:solidFill>
            <a:prstDash val="solid"/>
          </a:ln>
        </p:spPr>
        <p:txBody>
          <a:bodyPr vert="horz" wrap="squar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13" name="Figura a mano libera 12"/>
          <p:cNvSpPr/>
          <p:nvPr/>
        </p:nvSpPr>
        <p:spPr>
          <a:xfrm>
            <a:off x="540000" y="2880000"/>
            <a:ext cx="360000" cy="36000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noFill/>
          <a:ln w="36000">
            <a:solidFill>
              <a:srgbClr val="0000FF"/>
            </a:solidFill>
            <a:prstDash val="solid"/>
          </a:ln>
        </p:spPr>
        <p:txBody>
          <a:bodyPr vert="horz" wrap="squar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14" name="Figura a mano libera 13"/>
          <p:cNvSpPr/>
          <p:nvPr/>
        </p:nvSpPr>
        <p:spPr>
          <a:xfrm>
            <a:off x="1800000" y="3420000"/>
            <a:ext cx="360000" cy="36000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noFill/>
          <a:ln w="36000">
            <a:solidFill>
              <a:srgbClr val="0000FF"/>
            </a:solidFill>
            <a:prstDash val="solid"/>
          </a:ln>
        </p:spPr>
        <p:txBody>
          <a:bodyPr vert="horz" wrap="squar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15" name="Figura a mano libera 14"/>
          <p:cNvSpPr/>
          <p:nvPr/>
        </p:nvSpPr>
        <p:spPr>
          <a:xfrm>
            <a:off x="2160000" y="2880000"/>
            <a:ext cx="360000" cy="36000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noFill/>
          <a:ln w="36000">
            <a:solidFill>
              <a:srgbClr val="0000FF"/>
            </a:solidFill>
            <a:prstDash val="solid"/>
          </a:ln>
        </p:spPr>
        <p:txBody>
          <a:bodyPr vert="horz" wrap="squar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16" name="Figura a mano libera 15"/>
          <p:cNvSpPr/>
          <p:nvPr/>
        </p:nvSpPr>
        <p:spPr>
          <a:xfrm>
            <a:off x="720000" y="3780000"/>
            <a:ext cx="360000" cy="36000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noFill/>
          <a:ln w="36000">
            <a:solidFill>
              <a:srgbClr val="0000FF"/>
            </a:solidFill>
            <a:prstDash val="solid"/>
          </a:ln>
        </p:spPr>
        <p:txBody>
          <a:bodyPr vert="horz" wrap="squar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17" name="Connettore 1 16"/>
          <p:cNvSpPr/>
          <p:nvPr/>
        </p:nvSpPr>
        <p:spPr>
          <a:xfrm>
            <a:off x="1800000" y="2700000"/>
            <a:ext cx="0" cy="360000"/>
          </a:xfrm>
          <a:prstGeom prst="line">
            <a:avLst/>
          </a:prstGeom>
          <a:noFill/>
          <a:ln w="36000">
            <a:solidFill>
              <a:srgbClr val="FF0000"/>
            </a:solidFill>
            <a:prstDash val="solid"/>
          </a:ln>
        </p:spPr>
        <p:txBody>
          <a:bodyPr vert="horz" wrap="squar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sp>
        <p:nvSpPr>
          <p:cNvPr id="18" name="Connettore 1 17"/>
          <p:cNvSpPr/>
          <p:nvPr/>
        </p:nvSpPr>
        <p:spPr>
          <a:xfrm flipV="1">
            <a:off x="1620000" y="2700000"/>
            <a:ext cx="360000" cy="180000"/>
          </a:xfrm>
          <a:prstGeom prst="line">
            <a:avLst/>
          </a:prstGeom>
          <a:noFill/>
          <a:ln w="36000">
            <a:solidFill>
              <a:srgbClr val="FF0000"/>
            </a:solidFill>
            <a:prstDash val="solid"/>
          </a:ln>
        </p:spPr>
        <p:txBody>
          <a:bodyPr vert="horz" wrap="squar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1800" b="0" i="0" u="none" strike="noStrike" kern="1200">
              <a:ln>
                <a:noFill/>
              </a:ln>
              <a:latin typeface="Arial" pitchFamily="18"/>
              <a:ea typeface="SimSun" pitchFamily="2"/>
              <a:cs typeface="Mangal" pitchFamily="2"/>
            </a:endParaRPr>
          </a:p>
        </p:txBody>
      </p:sp>
      <p:pic>
        <p:nvPicPr>
          <p:cNvPr id="19" name=""/>
          <p:cNvPicPr>
            <a:picLocks noChangeAspect="1"/>
          </p:cNvPicPr>
          <p:nvPr/>
        </p:nvPicPr>
        <p:blipFill>
          <a:blip r:embed="rId3">
            <a:lum contrast="29000"/>
            <a:alphaModFix amt="21000"/>
          </a:blip>
          <a:srcRect l="30065" t="39531" r="10018" b="9896"/>
          <a:stretch>
            <a:fillRect/>
          </a:stretch>
        </p:blipFill>
        <p:spPr>
          <a:xfrm>
            <a:off x="7740000" y="5655600"/>
            <a:ext cx="1893240" cy="13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izarra-chalkbo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470</Words>
  <Application>Microsoft Office PowerPoint</Application>
  <PresentationFormat>Presentazione su schermo (4:3)</PresentationFormat>
  <Paragraphs>40</Paragraphs>
  <Slides>9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0" baseType="lpstr">
      <vt:lpstr>pizarra-chalkboard</vt:lpstr>
      <vt:lpstr>Presentazione standard di PowerPoint</vt:lpstr>
      <vt:lpstr>Presentazione standard di PowerPoint</vt:lpstr>
      <vt:lpstr>Presentazione standard di PowerPoint</vt:lpstr>
      <vt:lpstr>Family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Pizarra-Chalkboard</dc:title>
  <dc:subject>&lt;a href="http://blog.open-office.es/"&gt;Plantillas Impress&lt;/a&gt;</dc:subject>
  <dc:creator>amministratore</dc:creator>
  <cp:keywords>Pizarra,Chalkboard,Fondo,Plantilla,Impress</cp:keywords>
  <dc:description>&lt;p&gt; &lt;/p&gt;
&lt;p&gt;Plantilla para Impress con un fondo y una tipografía que recuerda las antiguas pizarras escolares.&lt;/p&gt;
&lt;p&gt;Puedes descargar la fuente (font)  necesaria para esta plantilla desde &lt;a href="http://blog.open-office.es/index.php/impress/2011/01/05/plantilla-pizarra-chalkboard"&gt;este enlace&lt;/a&gt;&lt;/p&gt;
&lt;p&gt;Otras plantillas del autor en &lt;a href="http://open-office.es/"&gt;http://open-office.es&lt;/a&gt;&lt;/p&gt;</dc:description>
  <cp:lastModifiedBy>postazione19</cp:lastModifiedBy>
  <cp:revision>40</cp:revision>
  <dcterms:created xsi:type="dcterms:W3CDTF">2014-01-06T21:41:12Z</dcterms:created>
  <dcterms:modified xsi:type="dcterms:W3CDTF">2014-01-30T07:12:30Z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3">
    <vt:lpwstr/>
  </property>
  <property fmtid="{D5CDD505-2E9C-101B-9397-08002B2CF9AE}" pid="3" name="Info 4">
    <vt:lpwstr/>
  </property>
  <property fmtid="{D5CDD505-2E9C-101B-9397-08002B2CF9AE}" pid="4" name="License">
    <vt:lpwstr>&lt;a href="http://templates.services.openoffice.org/bsd-license"&gt;BSD&lt;/a&gt;</vt:lpwstr>
  </property>
  <property fmtid="{D5CDD505-2E9C-101B-9397-08002B2CF9AE}" pid="5" name="URL">
    <vt:lpwstr>http://open-office.es</vt:lpwstr>
  </property>
</Properties>
</file>